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91" r:id="rId3"/>
    <p:sldId id="353" r:id="rId4"/>
    <p:sldId id="514" r:id="rId5"/>
    <p:sldId id="515" r:id="rId6"/>
    <p:sldId id="516" r:id="rId7"/>
    <p:sldId id="476" r:id="rId8"/>
    <p:sldId id="517" r:id="rId9"/>
    <p:sldId id="518" r:id="rId10"/>
    <p:sldId id="519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477" r:id="rId24"/>
    <p:sldId id="533" r:id="rId25"/>
    <p:sldId id="534" r:id="rId26"/>
    <p:sldId id="535" r:id="rId27"/>
    <p:sldId id="536" r:id="rId28"/>
    <p:sldId id="537" r:id="rId2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6" autoAdjust="0"/>
    <p:restoredTop sz="99632" autoAdjust="0"/>
  </p:normalViewPr>
  <p:slideViewPr>
    <p:cSldViewPr>
      <p:cViewPr varScale="1">
        <p:scale>
          <a:sx n="151" d="100"/>
          <a:sy n="151" d="100"/>
        </p:scale>
        <p:origin x="492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8A702-CEA7-413B-8D8B-CA3DFDC33490}" type="datetimeFigureOut">
              <a:rPr lang="zh-CN" altLang="en-US" smtClean="0"/>
              <a:t>2017-09-08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4EF16-2C2F-4878-9027-FCDB2D58A6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85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134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650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304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19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250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195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458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89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089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743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9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4125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911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5754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631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261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6127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353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217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4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342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631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06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4EF16-2C2F-4878-9027-FCDB2D58A6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75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72508"/>
            <a:ext cx="2133600" cy="273844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2017-09-08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86690" y="4772508"/>
            <a:ext cx="2895600" cy="273844"/>
          </a:xfrm>
        </p:spPr>
        <p:txBody>
          <a:bodyPr vert="horz" lIns="76618" tIns="38309" rIns="76618" bIns="38309" rtlCol="0" anchor="ctr"/>
          <a:lstStyle>
            <a:lvl1pPr>
              <a:defRPr lang="en-US" altLang="zh-CN" smtClean="0">
                <a:solidFill>
                  <a:prstClr val="white">
                    <a:lumMod val="65000"/>
                  </a:prstClr>
                </a:solidFill>
                <a:latin typeface="Calibri" panose="020F0502020204030204"/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48573" y="4763842"/>
            <a:ext cx="1388046" cy="282500"/>
          </a:xfrm>
        </p:spPr>
        <p:txBody>
          <a:bodyPr vert="horz" lIns="102156" tIns="51076" rIns="102156" bIns="51076" rtlCol="0" anchor="ctr"/>
          <a:lstStyle>
            <a:lvl1pPr algn="r">
              <a:defRPr lang="zh-CN" altLang="en-US" smtClean="0"/>
            </a:lvl1pPr>
          </a:lstStyle>
          <a:p>
            <a:fld id="{0C913308-F349-4B6D-A68A-DD1791B4A57B}" type="slidenum">
              <a:rPr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0">
        <p14:vortex dir="r"/>
      </p:transition>
    </mc:Choice>
    <mc:Fallback xmlns="">
      <p:transition spd="slow" advTm="1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6977" y="267494"/>
            <a:ext cx="5897272" cy="330507"/>
          </a:xfrm>
        </p:spPr>
        <p:txBody>
          <a:bodyPr vert="horz" lIns="68580" tIns="34290" rIns="68580" bIns="34290" rtlCol="0" anchor="ctr">
            <a:noAutofit/>
          </a:bodyPr>
          <a:lstStyle>
            <a:lvl1pPr algn="l">
              <a:defRPr lang="zh-CN" altLang="en-US" sz="2000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defTabSz="514350">
              <a:lnSpc>
                <a:spcPct val="90000"/>
              </a:lnSpc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2017-09-08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91015"/>
            <a:ext cx="2895600" cy="273844"/>
          </a:xfrm>
        </p:spPr>
        <p:txBody>
          <a:bodyPr/>
          <a:lstStyle>
            <a:lvl1pPr>
              <a:defRPr sz="1050"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452320" y="4788216"/>
            <a:ext cx="1224136" cy="304675"/>
          </a:xfrm>
        </p:spPr>
        <p:txBody>
          <a:bodyPr/>
          <a:lstStyle>
            <a:lvl1pPr algn="ctr">
              <a:defRPr sz="1400">
                <a:latin typeface="Impact" panose="020B0806030902050204" pitchFamily="34" charset="0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953128" y="654062"/>
            <a:ext cx="7859428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95576" y="248444"/>
            <a:ext cx="396000" cy="396000"/>
            <a:chOff x="406574" y="236732"/>
            <a:chExt cx="612048" cy="593261"/>
          </a:xfrm>
        </p:grpSpPr>
        <p:sp>
          <p:nvSpPr>
            <p:cNvPr id="15" name="矩形 14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 advTm="11000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102156" tIns="51076" rIns="102156" bIns="5107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63"/>
            <a:ext cx="8229600" cy="3394472"/>
          </a:xfrm>
          <a:prstGeom prst="rect">
            <a:avLst/>
          </a:prstGeom>
        </p:spPr>
        <p:txBody>
          <a:bodyPr vert="horz" lIns="102156" tIns="51076" rIns="102156" bIns="51076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2017-09-08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Tm="11000">
        <p14:vortex dir="r"/>
      </p:transition>
    </mc:Choice>
    <mc:Fallback xmlns="">
      <p:transition spd="slow" advTm="11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102298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3540" indent="-383540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1215" indent="-320040" algn="l" defTabSz="1022985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8890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90700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2510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1368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2549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3730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49115" indent="-255905" algn="l" defTabSz="10229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81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98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479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660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8415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6959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140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3210" algn="l" defTabSz="10229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473750"/>
            <a:ext cx="2761685" cy="2196000"/>
          </a:xfrm>
          <a:custGeom>
            <a:avLst/>
            <a:gdLst/>
            <a:ahLst/>
            <a:cxnLst/>
            <a:rect l="l" t="t" r="r" b="b"/>
            <a:pathLst>
              <a:path w="2761685" h="2196000">
                <a:moveTo>
                  <a:pt x="0" y="0"/>
                </a:moveTo>
                <a:lnTo>
                  <a:pt x="2761685" y="0"/>
                </a:lnTo>
                <a:lnTo>
                  <a:pt x="2318746" y="2196000"/>
                </a:lnTo>
                <a:lnTo>
                  <a:pt x="0" y="2196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4"/>
          <p:cNvSpPr/>
          <p:nvPr/>
        </p:nvSpPr>
        <p:spPr>
          <a:xfrm>
            <a:off x="2548726" y="1473750"/>
            <a:ext cx="6628125" cy="2196000"/>
          </a:xfrm>
          <a:custGeom>
            <a:avLst/>
            <a:gdLst/>
            <a:ahLst/>
            <a:cxnLst/>
            <a:rect l="l" t="t" r="r" b="b"/>
            <a:pathLst>
              <a:path w="6628125" h="2196000">
                <a:moveTo>
                  <a:pt x="442939" y="0"/>
                </a:moveTo>
                <a:lnTo>
                  <a:pt x="6628125" y="0"/>
                </a:lnTo>
                <a:lnTo>
                  <a:pt x="6628125" y="2196000"/>
                </a:lnTo>
                <a:lnTo>
                  <a:pt x="0" y="2196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80112" y="3084427"/>
            <a:ext cx="18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讲师：顾卫钢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KSO_Shape"/>
          <p:cNvSpPr/>
          <p:nvPr/>
        </p:nvSpPr>
        <p:spPr bwMode="auto">
          <a:xfrm>
            <a:off x="5385104" y="3114926"/>
            <a:ext cx="168120" cy="21600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36897" y="1923678"/>
            <a:ext cx="5902278" cy="1054125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ctr"/>
            <a:r>
              <a:rPr lang="en-US" altLang="zh-CN" sz="3200" spc="300" dirty="0" smtClean="0">
                <a:solidFill>
                  <a:schemeClr val="bg1"/>
                </a:solidFill>
              </a:rPr>
              <a:t>XINTF</a:t>
            </a:r>
            <a:r>
              <a:rPr lang="zh-CN" altLang="en-US" sz="3200" spc="300" dirty="0">
                <a:solidFill>
                  <a:schemeClr val="bg1"/>
                </a:solidFill>
              </a:rPr>
              <a:t>接口</a:t>
            </a:r>
            <a:r>
              <a:rPr lang="zh-CN" altLang="en-US" sz="3200" spc="300" dirty="0" smtClean="0">
                <a:solidFill>
                  <a:schemeClr val="bg1"/>
                </a:solidFill>
              </a:rPr>
              <a:t>及</a:t>
            </a:r>
            <a:endParaRPr lang="en-US" altLang="zh-CN" sz="3200" spc="3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3200" spc="300" dirty="0" smtClean="0">
                <a:solidFill>
                  <a:schemeClr val="bg1"/>
                </a:solidFill>
              </a:rPr>
              <a:t>外</a:t>
            </a:r>
            <a:r>
              <a:rPr lang="zh-CN" altLang="en-US" sz="3200" spc="300" dirty="0">
                <a:solidFill>
                  <a:schemeClr val="bg1"/>
                </a:solidFill>
              </a:rPr>
              <a:t>扩存储器设计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67544" y="1745324"/>
            <a:ext cx="1652852" cy="1652852"/>
            <a:chOff x="6775328" y="630868"/>
            <a:chExt cx="1652852" cy="1652852"/>
          </a:xfrm>
        </p:grpSpPr>
        <p:sp>
          <p:nvSpPr>
            <p:cNvPr id="26" name="椭圆 25"/>
            <p:cNvSpPr/>
            <p:nvPr/>
          </p:nvSpPr>
          <p:spPr>
            <a:xfrm>
              <a:off x="6775328" y="630868"/>
              <a:ext cx="1652852" cy="1652852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539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6959915" y="815455"/>
              <a:ext cx="1283679" cy="12836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innerShdw blurRad="76200" dist="101600" dir="180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71" tIns="34285" rIns="68571" bIns="34285" numCol="1" spcCol="0" rtlCol="0" fromWordArt="0" anchor="ctr" anchorCtr="0" forceAA="0" compatLnSpc="1">
              <a:noAutofit/>
            </a:bodyPr>
            <a:lstStyle/>
            <a:p>
              <a:pPr algn="ctr" defTabSz="685800"/>
              <a:endParaRPr lang="en-US" sz="2100" b="1"/>
            </a:p>
          </p:txBody>
        </p:sp>
        <p:sp>
          <p:nvSpPr>
            <p:cNvPr id="28" name="KSO_Shape"/>
            <p:cNvSpPr>
              <a:spLocks noChangeAspect="1"/>
            </p:cNvSpPr>
            <p:nvPr/>
          </p:nvSpPr>
          <p:spPr bwMode="auto">
            <a:xfrm>
              <a:off x="7214180" y="1164029"/>
              <a:ext cx="775149" cy="586531"/>
            </a:xfrm>
            <a:custGeom>
              <a:avLst/>
              <a:gdLst>
                <a:gd name="T0" fmla="*/ 354414 w 2295525"/>
                <a:gd name="T1" fmla="*/ 1437494 h 1735138"/>
                <a:gd name="T2" fmla="*/ 223983 w 2295525"/>
                <a:gd name="T3" fmla="*/ 1389407 h 1735138"/>
                <a:gd name="T4" fmla="*/ 200120 w 2295525"/>
                <a:gd name="T5" fmla="*/ 1433678 h 1735138"/>
                <a:gd name="T6" fmla="*/ 1871799 w 2295525"/>
                <a:gd name="T7" fmla="*/ 1202082 h 1735138"/>
                <a:gd name="T8" fmla="*/ 1862595 w 2295525"/>
                <a:gd name="T9" fmla="*/ 1430571 h 1735138"/>
                <a:gd name="T10" fmla="*/ 1585813 w 2295525"/>
                <a:gd name="T11" fmla="*/ 1207999 h 1735138"/>
                <a:gd name="T12" fmla="*/ 1490656 w 2295525"/>
                <a:gd name="T13" fmla="*/ 1402297 h 1735138"/>
                <a:gd name="T14" fmla="*/ 1152749 w 2295525"/>
                <a:gd name="T15" fmla="*/ 1383558 h 1735138"/>
                <a:gd name="T16" fmla="*/ 1090837 w 2295525"/>
                <a:gd name="T17" fmla="*/ 1220821 h 1735138"/>
                <a:gd name="T18" fmla="*/ 783516 w 2295525"/>
                <a:gd name="T19" fmla="*/ 1424982 h 1735138"/>
                <a:gd name="T20" fmla="*/ 1483025 w 2295525"/>
                <a:gd name="T21" fmla="*/ 1122300 h 1735138"/>
                <a:gd name="T22" fmla="*/ 1518730 w 2295525"/>
                <a:gd name="T23" fmla="*/ 1215802 h 1735138"/>
                <a:gd name="T24" fmla="*/ 1183050 w 2295525"/>
                <a:gd name="T25" fmla="*/ 1170419 h 1735138"/>
                <a:gd name="T26" fmla="*/ 1093135 w 2295525"/>
                <a:gd name="T27" fmla="*/ 1129269 h 1735138"/>
                <a:gd name="T28" fmla="*/ 556942 w 2295525"/>
                <a:gd name="T29" fmla="*/ 1349470 h 1735138"/>
                <a:gd name="T30" fmla="*/ 575056 w 2295525"/>
                <a:gd name="T31" fmla="*/ 1122300 h 1735138"/>
                <a:gd name="T32" fmla="*/ 1862842 w 2295525"/>
                <a:gd name="T33" fmla="*/ 1073163 h 1735138"/>
                <a:gd name="T34" fmla="*/ 1818708 w 2295525"/>
                <a:gd name="T35" fmla="*/ 1141187 h 1735138"/>
                <a:gd name="T36" fmla="*/ 1616812 w 2295525"/>
                <a:gd name="T37" fmla="*/ 1141187 h 1735138"/>
                <a:gd name="T38" fmla="*/ 1710350 w 2295525"/>
                <a:gd name="T39" fmla="*/ 973592 h 1735138"/>
                <a:gd name="T40" fmla="*/ 1049969 w 2295525"/>
                <a:gd name="T41" fmla="*/ 1053775 h 1735138"/>
                <a:gd name="T42" fmla="*/ 1014682 w 2295525"/>
                <a:gd name="T43" fmla="*/ 1139873 h 1735138"/>
                <a:gd name="T44" fmla="*/ 810877 w 2295525"/>
                <a:gd name="T45" fmla="*/ 1148088 h 1735138"/>
                <a:gd name="T46" fmla="*/ 894641 w 2295525"/>
                <a:gd name="T47" fmla="*/ 977206 h 1735138"/>
                <a:gd name="T48" fmla="*/ 1442943 w 2295525"/>
                <a:gd name="T49" fmla="*/ 1075103 h 1735138"/>
                <a:gd name="T50" fmla="*/ 1436373 w 2295525"/>
                <a:gd name="T51" fmla="*/ 1150050 h 1735138"/>
                <a:gd name="T52" fmla="*/ 1208721 w 2295525"/>
                <a:gd name="T53" fmla="*/ 1078390 h 1735138"/>
                <a:gd name="T54" fmla="*/ 1323368 w 2295525"/>
                <a:gd name="T55" fmla="*/ 948876 h 1735138"/>
                <a:gd name="T56" fmla="*/ 1621695 w 2295525"/>
                <a:gd name="T57" fmla="*/ 933562 h 1735138"/>
                <a:gd name="T58" fmla="*/ 1479674 w 2295525"/>
                <a:gd name="T59" fmla="*/ 1082709 h 1735138"/>
                <a:gd name="T60" fmla="*/ 1414939 w 2295525"/>
                <a:gd name="T61" fmla="*/ 921326 h 1735138"/>
                <a:gd name="T62" fmla="*/ 734217 w 2295525"/>
                <a:gd name="T63" fmla="*/ 885923 h 1735138"/>
                <a:gd name="T64" fmla="*/ 821379 w 2295525"/>
                <a:gd name="T65" fmla="*/ 995880 h 1735138"/>
                <a:gd name="T66" fmla="*/ 569798 w 2295525"/>
                <a:gd name="T67" fmla="*/ 1011399 h 1735138"/>
                <a:gd name="T68" fmla="*/ 708465 w 2295525"/>
                <a:gd name="T69" fmla="*/ 874696 h 1735138"/>
                <a:gd name="T70" fmla="*/ 1179427 w 2295525"/>
                <a:gd name="T71" fmla="*/ 987627 h 1735138"/>
                <a:gd name="T72" fmla="*/ 1053942 w 2295525"/>
                <a:gd name="T73" fmla="*/ 998854 h 1735138"/>
                <a:gd name="T74" fmla="*/ 1081279 w 2295525"/>
                <a:gd name="T75" fmla="*/ 872390 h 1735138"/>
                <a:gd name="T76" fmla="*/ 630962 w 2295525"/>
                <a:gd name="T77" fmla="*/ 582190 h 1735138"/>
                <a:gd name="T78" fmla="*/ 650134 w 2295525"/>
                <a:gd name="T79" fmla="*/ 606180 h 1735138"/>
                <a:gd name="T80" fmla="*/ 568156 w 2295525"/>
                <a:gd name="T81" fmla="*/ 576931 h 1735138"/>
                <a:gd name="T82" fmla="*/ 423066 w 2295525"/>
                <a:gd name="T83" fmla="*/ 442769 h 1735138"/>
                <a:gd name="T84" fmla="*/ 467582 w 2295525"/>
                <a:gd name="T85" fmla="*/ 701168 h 1735138"/>
                <a:gd name="T86" fmla="*/ 431639 w 2295525"/>
                <a:gd name="T87" fmla="*/ 840254 h 1735138"/>
                <a:gd name="T88" fmla="*/ 233461 w 2295525"/>
                <a:gd name="T89" fmla="*/ 1059432 h 1735138"/>
                <a:gd name="T90" fmla="*/ 24401 w 2295525"/>
                <a:gd name="T91" fmla="*/ 753902 h 1735138"/>
                <a:gd name="T92" fmla="*/ 24071 w 2295525"/>
                <a:gd name="T93" fmla="*/ 496162 h 1735138"/>
                <a:gd name="T94" fmla="*/ 271712 w 2295525"/>
                <a:gd name="T95" fmla="*/ 589107 h 1735138"/>
                <a:gd name="T96" fmla="*/ 114945 w 2295525"/>
                <a:gd name="T97" fmla="*/ 167158 h 1735138"/>
                <a:gd name="T98" fmla="*/ 805855 w 2295525"/>
                <a:gd name="T99" fmla="*/ 635663 h 1735138"/>
                <a:gd name="T100" fmla="*/ 259204 w 2295525"/>
                <a:gd name="T101" fmla="*/ 33300 h 1735138"/>
                <a:gd name="T102" fmla="*/ 328699 w 2295525"/>
                <a:gd name="T103" fmla="*/ 129902 h 1735138"/>
                <a:gd name="T104" fmla="*/ 367892 w 2295525"/>
                <a:gd name="T105" fmla="*/ 169466 h 1735138"/>
                <a:gd name="T106" fmla="*/ 336932 w 2295525"/>
                <a:gd name="T107" fmla="*/ 328712 h 1735138"/>
                <a:gd name="T108" fmla="*/ 211447 w 2295525"/>
                <a:gd name="T109" fmla="*/ 381464 h 1735138"/>
                <a:gd name="T110" fmla="*/ 106711 w 2295525"/>
                <a:gd name="T111" fmla="*/ 261452 h 1735138"/>
                <a:gd name="T112" fmla="*/ 105065 w 2295525"/>
                <a:gd name="T113" fmla="*/ 98581 h 1735138"/>
                <a:gd name="T114" fmla="*/ 1739362 w 2295525"/>
                <a:gd name="T115" fmla="*/ 11210 h 1735138"/>
                <a:gd name="T116" fmla="*/ 1780178 w 2295525"/>
                <a:gd name="T117" fmla="*/ 665335 h 1735138"/>
                <a:gd name="T118" fmla="*/ 801905 w 2295525"/>
                <a:gd name="T119" fmla="*/ 719736 h 1735138"/>
                <a:gd name="T120" fmla="*/ 728501 w 2295525"/>
                <a:gd name="T121" fmla="*/ 578954 h 1735138"/>
                <a:gd name="T122" fmla="*/ 797296 w 2295525"/>
                <a:gd name="T123" fmla="*/ 2967 h 17351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295525" h="1735138">
                  <a:moveTo>
                    <a:pt x="350837" y="1671638"/>
                  </a:moveTo>
                  <a:lnTo>
                    <a:pt x="438244" y="1671638"/>
                  </a:lnTo>
                  <a:lnTo>
                    <a:pt x="442634" y="1674019"/>
                  </a:lnTo>
                  <a:lnTo>
                    <a:pt x="452213" y="1680766"/>
                  </a:lnTo>
                  <a:lnTo>
                    <a:pt x="458599" y="1685132"/>
                  </a:lnTo>
                  <a:lnTo>
                    <a:pt x="465384" y="1690291"/>
                  </a:lnTo>
                  <a:lnTo>
                    <a:pt x="472169" y="1695847"/>
                  </a:lnTo>
                  <a:lnTo>
                    <a:pt x="478156" y="1701404"/>
                  </a:lnTo>
                  <a:lnTo>
                    <a:pt x="483743" y="1706960"/>
                  </a:lnTo>
                  <a:lnTo>
                    <a:pt x="488533" y="1712913"/>
                  </a:lnTo>
                  <a:lnTo>
                    <a:pt x="490129" y="1715691"/>
                  </a:lnTo>
                  <a:lnTo>
                    <a:pt x="490928" y="1718072"/>
                  </a:lnTo>
                  <a:lnTo>
                    <a:pt x="491726" y="1720454"/>
                  </a:lnTo>
                  <a:lnTo>
                    <a:pt x="492125" y="1723232"/>
                  </a:lnTo>
                  <a:lnTo>
                    <a:pt x="491726" y="1725216"/>
                  </a:lnTo>
                  <a:lnTo>
                    <a:pt x="490928" y="1727201"/>
                  </a:lnTo>
                  <a:lnTo>
                    <a:pt x="489331" y="1729582"/>
                  </a:lnTo>
                  <a:lnTo>
                    <a:pt x="486537" y="1730772"/>
                  </a:lnTo>
                  <a:lnTo>
                    <a:pt x="483743" y="1732360"/>
                  </a:lnTo>
                  <a:lnTo>
                    <a:pt x="479752" y="1733551"/>
                  </a:lnTo>
                  <a:lnTo>
                    <a:pt x="475362" y="1734344"/>
                  </a:lnTo>
                  <a:lnTo>
                    <a:pt x="469774" y="1734741"/>
                  </a:lnTo>
                  <a:lnTo>
                    <a:pt x="462590" y="1735138"/>
                  </a:lnTo>
                  <a:lnTo>
                    <a:pt x="455805" y="1735138"/>
                  </a:lnTo>
                  <a:lnTo>
                    <a:pt x="449419" y="1734741"/>
                  </a:lnTo>
                  <a:lnTo>
                    <a:pt x="443432" y="1733947"/>
                  </a:lnTo>
                  <a:lnTo>
                    <a:pt x="437446" y="1733154"/>
                  </a:lnTo>
                  <a:lnTo>
                    <a:pt x="431858" y="1731566"/>
                  </a:lnTo>
                  <a:lnTo>
                    <a:pt x="427069" y="1730376"/>
                  </a:lnTo>
                  <a:lnTo>
                    <a:pt x="421481" y="1727994"/>
                  </a:lnTo>
                  <a:lnTo>
                    <a:pt x="416691" y="1726010"/>
                  </a:lnTo>
                  <a:lnTo>
                    <a:pt x="411902" y="1724026"/>
                  </a:lnTo>
                  <a:lnTo>
                    <a:pt x="402722" y="1718866"/>
                  </a:lnTo>
                  <a:lnTo>
                    <a:pt x="394341" y="1712913"/>
                  </a:lnTo>
                  <a:lnTo>
                    <a:pt x="385560" y="1706960"/>
                  </a:lnTo>
                  <a:lnTo>
                    <a:pt x="381968" y="1704579"/>
                  </a:lnTo>
                  <a:lnTo>
                    <a:pt x="379573" y="1703785"/>
                  </a:lnTo>
                  <a:lnTo>
                    <a:pt x="377578" y="1703785"/>
                  </a:lnTo>
                  <a:lnTo>
                    <a:pt x="376780" y="1704182"/>
                  </a:lnTo>
                  <a:lnTo>
                    <a:pt x="376380" y="1705372"/>
                  </a:lnTo>
                  <a:lnTo>
                    <a:pt x="375582" y="1706563"/>
                  </a:lnTo>
                  <a:lnTo>
                    <a:pt x="375183" y="1707357"/>
                  </a:lnTo>
                  <a:lnTo>
                    <a:pt x="373986" y="1707754"/>
                  </a:lnTo>
                  <a:lnTo>
                    <a:pt x="364008" y="1707357"/>
                  </a:lnTo>
                  <a:lnTo>
                    <a:pt x="358420" y="1706563"/>
                  </a:lnTo>
                  <a:lnTo>
                    <a:pt x="356425" y="1706166"/>
                  </a:lnTo>
                  <a:lnTo>
                    <a:pt x="355227" y="1705769"/>
                  </a:lnTo>
                  <a:lnTo>
                    <a:pt x="353232" y="1697435"/>
                  </a:lnTo>
                  <a:lnTo>
                    <a:pt x="352433" y="1690688"/>
                  </a:lnTo>
                  <a:lnTo>
                    <a:pt x="351635" y="1685132"/>
                  </a:lnTo>
                  <a:lnTo>
                    <a:pt x="351236" y="1680766"/>
                  </a:lnTo>
                  <a:lnTo>
                    <a:pt x="351635" y="1677988"/>
                  </a:lnTo>
                  <a:lnTo>
                    <a:pt x="351635" y="1676004"/>
                  </a:lnTo>
                  <a:lnTo>
                    <a:pt x="352433" y="1674019"/>
                  </a:lnTo>
                  <a:lnTo>
                    <a:pt x="350837" y="1671638"/>
                  </a:lnTo>
                  <a:close/>
                  <a:moveTo>
                    <a:pt x="168275" y="1670050"/>
                  </a:moveTo>
                  <a:lnTo>
                    <a:pt x="265566" y="1670050"/>
                  </a:lnTo>
                  <a:lnTo>
                    <a:pt x="269899" y="1672491"/>
                  </a:lnTo>
                  <a:lnTo>
                    <a:pt x="281322" y="1679406"/>
                  </a:lnTo>
                  <a:lnTo>
                    <a:pt x="288018" y="1683881"/>
                  </a:lnTo>
                  <a:lnTo>
                    <a:pt x="295502" y="1689170"/>
                  </a:lnTo>
                  <a:lnTo>
                    <a:pt x="302986" y="1694458"/>
                  </a:lnTo>
                  <a:lnTo>
                    <a:pt x="309682" y="1700560"/>
                  </a:lnTo>
                  <a:lnTo>
                    <a:pt x="315984" y="1706255"/>
                  </a:lnTo>
                  <a:lnTo>
                    <a:pt x="318742" y="1709510"/>
                  </a:lnTo>
                  <a:lnTo>
                    <a:pt x="321105" y="1711950"/>
                  </a:lnTo>
                  <a:lnTo>
                    <a:pt x="322681" y="1714798"/>
                  </a:lnTo>
                  <a:lnTo>
                    <a:pt x="323862" y="1717646"/>
                  </a:lnTo>
                  <a:lnTo>
                    <a:pt x="325044" y="1720086"/>
                  </a:lnTo>
                  <a:lnTo>
                    <a:pt x="325438" y="1722934"/>
                  </a:lnTo>
                  <a:lnTo>
                    <a:pt x="325044" y="1724968"/>
                  </a:lnTo>
                  <a:lnTo>
                    <a:pt x="323862" y="1727002"/>
                  </a:lnTo>
                  <a:lnTo>
                    <a:pt x="321893" y="1728629"/>
                  </a:lnTo>
                  <a:lnTo>
                    <a:pt x="319529" y="1730663"/>
                  </a:lnTo>
                  <a:lnTo>
                    <a:pt x="315984" y="1732290"/>
                  </a:lnTo>
                  <a:lnTo>
                    <a:pt x="312046" y="1733104"/>
                  </a:lnTo>
                  <a:lnTo>
                    <a:pt x="306531" y="1734324"/>
                  </a:lnTo>
                  <a:lnTo>
                    <a:pt x="300229" y="1734731"/>
                  </a:lnTo>
                  <a:lnTo>
                    <a:pt x="292351" y="1735138"/>
                  </a:lnTo>
                  <a:lnTo>
                    <a:pt x="285261" y="1735138"/>
                  </a:lnTo>
                  <a:lnTo>
                    <a:pt x="278171" y="1734731"/>
                  </a:lnTo>
                  <a:lnTo>
                    <a:pt x="271475" y="1733918"/>
                  </a:lnTo>
                  <a:lnTo>
                    <a:pt x="264778" y="1732697"/>
                  </a:lnTo>
                  <a:lnTo>
                    <a:pt x="258476" y="1731477"/>
                  </a:lnTo>
                  <a:lnTo>
                    <a:pt x="252568" y="1729850"/>
                  </a:lnTo>
                  <a:lnTo>
                    <a:pt x="247053" y="1727816"/>
                  </a:lnTo>
                  <a:lnTo>
                    <a:pt x="241145" y="1725782"/>
                  </a:lnTo>
                  <a:lnTo>
                    <a:pt x="236024" y="1723748"/>
                  </a:lnTo>
                  <a:lnTo>
                    <a:pt x="225783" y="1718052"/>
                  </a:lnTo>
                  <a:lnTo>
                    <a:pt x="215936" y="1712357"/>
                  </a:lnTo>
                  <a:lnTo>
                    <a:pt x="206876" y="1706255"/>
                  </a:lnTo>
                  <a:lnTo>
                    <a:pt x="202543" y="1703814"/>
                  </a:lnTo>
                  <a:lnTo>
                    <a:pt x="200180" y="1703001"/>
                  </a:lnTo>
                  <a:lnTo>
                    <a:pt x="198211" y="1703001"/>
                  </a:lnTo>
                  <a:lnTo>
                    <a:pt x="197423" y="1703408"/>
                  </a:lnTo>
                  <a:lnTo>
                    <a:pt x="196241" y="1704628"/>
                  </a:lnTo>
                  <a:lnTo>
                    <a:pt x="195847" y="1705848"/>
                  </a:lnTo>
                  <a:lnTo>
                    <a:pt x="195060" y="1706662"/>
                  </a:lnTo>
                  <a:lnTo>
                    <a:pt x="193878" y="1707069"/>
                  </a:lnTo>
                  <a:lnTo>
                    <a:pt x="182455" y="1706662"/>
                  </a:lnTo>
                  <a:lnTo>
                    <a:pt x="176941" y="1705848"/>
                  </a:lnTo>
                  <a:lnTo>
                    <a:pt x="174183" y="1705442"/>
                  </a:lnTo>
                  <a:lnTo>
                    <a:pt x="173002" y="1705035"/>
                  </a:lnTo>
                  <a:lnTo>
                    <a:pt x="171032" y="1696492"/>
                  </a:lnTo>
                  <a:lnTo>
                    <a:pt x="169457" y="1689576"/>
                  </a:lnTo>
                  <a:lnTo>
                    <a:pt x="169063" y="1683881"/>
                  </a:lnTo>
                  <a:lnTo>
                    <a:pt x="168669" y="1679406"/>
                  </a:lnTo>
                  <a:lnTo>
                    <a:pt x="169063" y="1676152"/>
                  </a:lnTo>
                  <a:lnTo>
                    <a:pt x="169063" y="1674118"/>
                  </a:lnTo>
                  <a:lnTo>
                    <a:pt x="169457" y="1672491"/>
                  </a:lnTo>
                  <a:lnTo>
                    <a:pt x="168275" y="1670050"/>
                  </a:lnTo>
                  <a:close/>
                  <a:moveTo>
                    <a:pt x="1942197" y="1444625"/>
                  </a:moveTo>
                  <a:lnTo>
                    <a:pt x="2238486" y="1444625"/>
                  </a:lnTo>
                  <a:lnTo>
                    <a:pt x="2244427" y="1445021"/>
                  </a:lnTo>
                  <a:lnTo>
                    <a:pt x="2249973" y="1445812"/>
                  </a:lnTo>
                  <a:lnTo>
                    <a:pt x="2255518" y="1447000"/>
                  </a:lnTo>
                  <a:lnTo>
                    <a:pt x="2260272" y="1448978"/>
                  </a:lnTo>
                  <a:lnTo>
                    <a:pt x="2265421" y="1451748"/>
                  </a:lnTo>
                  <a:lnTo>
                    <a:pt x="2270174" y="1454123"/>
                  </a:lnTo>
                  <a:lnTo>
                    <a:pt x="2274532" y="1457289"/>
                  </a:lnTo>
                  <a:lnTo>
                    <a:pt x="2278493" y="1461246"/>
                  </a:lnTo>
                  <a:lnTo>
                    <a:pt x="2282454" y="1465204"/>
                  </a:lnTo>
                  <a:lnTo>
                    <a:pt x="2285623" y="1469557"/>
                  </a:lnTo>
                  <a:lnTo>
                    <a:pt x="2287999" y="1474306"/>
                  </a:lnTo>
                  <a:lnTo>
                    <a:pt x="2290772" y="1479451"/>
                  </a:lnTo>
                  <a:lnTo>
                    <a:pt x="2292356" y="1484200"/>
                  </a:lnTo>
                  <a:lnTo>
                    <a:pt x="2293941" y="1489740"/>
                  </a:lnTo>
                  <a:lnTo>
                    <a:pt x="2294733" y="1495280"/>
                  </a:lnTo>
                  <a:lnTo>
                    <a:pt x="2295525" y="1501217"/>
                  </a:lnTo>
                  <a:lnTo>
                    <a:pt x="2295525" y="1665451"/>
                  </a:lnTo>
                  <a:lnTo>
                    <a:pt x="2294733" y="1671387"/>
                  </a:lnTo>
                  <a:lnTo>
                    <a:pt x="2293941" y="1676927"/>
                  </a:lnTo>
                  <a:lnTo>
                    <a:pt x="2292356" y="1682468"/>
                  </a:lnTo>
                  <a:lnTo>
                    <a:pt x="2290772" y="1688008"/>
                  </a:lnTo>
                  <a:lnTo>
                    <a:pt x="2287999" y="1692361"/>
                  </a:lnTo>
                  <a:lnTo>
                    <a:pt x="2285623" y="1697110"/>
                  </a:lnTo>
                  <a:lnTo>
                    <a:pt x="2282454" y="1701859"/>
                  </a:lnTo>
                  <a:lnTo>
                    <a:pt x="2278493" y="1705421"/>
                  </a:lnTo>
                  <a:lnTo>
                    <a:pt x="2274532" y="1709378"/>
                  </a:lnTo>
                  <a:lnTo>
                    <a:pt x="2270174" y="1712544"/>
                  </a:lnTo>
                  <a:lnTo>
                    <a:pt x="2265421" y="1715315"/>
                  </a:lnTo>
                  <a:lnTo>
                    <a:pt x="2260272" y="1717689"/>
                  </a:lnTo>
                  <a:lnTo>
                    <a:pt x="2255518" y="1719668"/>
                  </a:lnTo>
                  <a:lnTo>
                    <a:pt x="2249973" y="1720855"/>
                  </a:lnTo>
                  <a:lnTo>
                    <a:pt x="2244427" y="1722042"/>
                  </a:lnTo>
                  <a:lnTo>
                    <a:pt x="2238486" y="1722438"/>
                  </a:lnTo>
                  <a:lnTo>
                    <a:pt x="1942197" y="1722438"/>
                  </a:lnTo>
                  <a:lnTo>
                    <a:pt x="1936652" y="1722042"/>
                  </a:lnTo>
                  <a:lnTo>
                    <a:pt x="1931106" y="1720855"/>
                  </a:lnTo>
                  <a:lnTo>
                    <a:pt x="1925561" y="1719668"/>
                  </a:lnTo>
                  <a:lnTo>
                    <a:pt x="1920412" y="1717689"/>
                  </a:lnTo>
                  <a:lnTo>
                    <a:pt x="1915262" y="1715315"/>
                  </a:lnTo>
                  <a:lnTo>
                    <a:pt x="1910905" y="1712544"/>
                  </a:lnTo>
                  <a:lnTo>
                    <a:pt x="1906548" y="1709378"/>
                  </a:lnTo>
                  <a:lnTo>
                    <a:pt x="1902191" y="1705421"/>
                  </a:lnTo>
                  <a:lnTo>
                    <a:pt x="1899022" y="1701859"/>
                  </a:lnTo>
                  <a:lnTo>
                    <a:pt x="1895457" y="1697110"/>
                  </a:lnTo>
                  <a:lnTo>
                    <a:pt x="1892684" y="1692361"/>
                  </a:lnTo>
                  <a:lnTo>
                    <a:pt x="1890307" y="1688008"/>
                  </a:lnTo>
                  <a:lnTo>
                    <a:pt x="1888327" y="1682468"/>
                  </a:lnTo>
                  <a:lnTo>
                    <a:pt x="1887139" y="1676927"/>
                  </a:lnTo>
                  <a:lnTo>
                    <a:pt x="1886346" y="1671387"/>
                  </a:lnTo>
                  <a:lnTo>
                    <a:pt x="1885950" y="1665451"/>
                  </a:lnTo>
                  <a:lnTo>
                    <a:pt x="1885950" y="1501217"/>
                  </a:lnTo>
                  <a:lnTo>
                    <a:pt x="1886346" y="1495280"/>
                  </a:lnTo>
                  <a:lnTo>
                    <a:pt x="1887139" y="1489740"/>
                  </a:lnTo>
                  <a:lnTo>
                    <a:pt x="1888327" y="1484200"/>
                  </a:lnTo>
                  <a:lnTo>
                    <a:pt x="1890307" y="1479451"/>
                  </a:lnTo>
                  <a:lnTo>
                    <a:pt x="1892684" y="1474306"/>
                  </a:lnTo>
                  <a:lnTo>
                    <a:pt x="1895457" y="1469557"/>
                  </a:lnTo>
                  <a:lnTo>
                    <a:pt x="1899022" y="1465204"/>
                  </a:lnTo>
                  <a:lnTo>
                    <a:pt x="1902191" y="1461246"/>
                  </a:lnTo>
                  <a:lnTo>
                    <a:pt x="1906548" y="1457289"/>
                  </a:lnTo>
                  <a:lnTo>
                    <a:pt x="1910905" y="1454123"/>
                  </a:lnTo>
                  <a:lnTo>
                    <a:pt x="1915262" y="1451748"/>
                  </a:lnTo>
                  <a:lnTo>
                    <a:pt x="1920412" y="1448978"/>
                  </a:lnTo>
                  <a:lnTo>
                    <a:pt x="1925561" y="1447000"/>
                  </a:lnTo>
                  <a:lnTo>
                    <a:pt x="1931106" y="1445812"/>
                  </a:lnTo>
                  <a:lnTo>
                    <a:pt x="1936652" y="1445021"/>
                  </a:lnTo>
                  <a:lnTo>
                    <a:pt x="1942197" y="1444625"/>
                  </a:lnTo>
                  <a:close/>
                  <a:moveTo>
                    <a:pt x="1445637" y="1444625"/>
                  </a:moveTo>
                  <a:lnTo>
                    <a:pt x="1743650" y="1444625"/>
                  </a:lnTo>
                  <a:lnTo>
                    <a:pt x="1749627" y="1445021"/>
                  </a:lnTo>
                  <a:lnTo>
                    <a:pt x="1755204" y="1445812"/>
                  </a:lnTo>
                  <a:lnTo>
                    <a:pt x="1760384" y="1447000"/>
                  </a:lnTo>
                  <a:lnTo>
                    <a:pt x="1765563" y="1448978"/>
                  </a:lnTo>
                  <a:lnTo>
                    <a:pt x="1770743" y="1451748"/>
                  </a:lnTo>
                  <a:lnTo>
                    <a:pt x="1775524" y="1454123"/>
                  </a:lnTo>
                  <a:lnTo>
                    <a:pt x="1779508" y="1457289"/>
                  </a:lnTo>
                  <a:lnTo>
                    <a:pt x="1783890" y="1461246"/>
                  </a:lnTo>
                  <a:lnTo>
                    <a:pt x="1787476" y="1465204"/>
                  </a:lnTo>
                  <a:lnTo>
                    <a:pt x="1790663" y="1469557"/>
                  </a:lnTo>
                  <a:lnTo>
                    <a:pt x="1793452" y="1474306"/>
                  </a:lnTo>
                  <a:lnTo>
                    <a:pt x="1796241" y="1479451"/>
                  </a:lnTo>
                  <a:lnTo>
                    <a:pt x="1797835" y="1484200"/>
                  </a:lnTo>
                  <a:lnTo>
                    <a:pt x="1799428" y="1489740"/>
                  </a:lnTo>
                  <a:lnTo>
                    <a:pt x="1800225" y="1495280"/>
                  </a:lnTo>
                  <a:lnTo>
                    <a:pt x="1800225" y="1501217"/>
                  </a:lnTo>
                  <a:lnTo>
                    <a:pt x="1800225" y="1665451"/>
                  </a:lnTo>
                  <a:lnTo>
                    <a:pt x="1800225" y="1671387"/>
                  </a:lnTo>
                  <a:lnTo>
                    <a:pt x="1799428" y="1676927"/>
                  </a:lnTo>
                  <a:lnTo>
                    <a:pt x="1797835" y="1682468"/>
                  </a:lnTo>
                  <a:lnTo>
                    <a:pt x="1796241" y="1688008"/>
                  </a:lnTo>
                  <a:lnTo>
                    <a:pt x="1793452" y="1692361"/>
                  </a:lnTo>
                  <a:lnTo>
                    <a:pt x="1790663" y="1697110"/>
                  </a:lnTo>
                  <a:lnTo>
                    <a:pt x="1787476" y="1701859"/>
                  </a:lnTo>
                  <a:lnTo>
                    <a:pt x="1783890" y="1705421"/>
                  </a:lnTo>
                  <a:lnTo>
                    <a:pt x="1779508" y="1709378"/>
                  </a:lnTo>
                  <a:lnTo>
                    <a:pt x="1775524" y="1712544"/>
                  </a:lnTo>
                  <a:lnTo>
                    <a:pt x="1770743" y="1715315"/>
                  </a:lnTo>
                  <a:lnTo>
                    <a:pt x="1765563" y="1717689"/>
                  </a:lnTo>
                  <a:lnTo>
                    <a:pt x="1760384" y="1719668"/>
                  </a:lnTo>
                  <a:lnTo>
                    <a:pt x="1755204" y="1720855"/>
                  </a:lnTo>
                  <a:lnTo>
                    <a:pt x="1749627" y="1722042"/>
                  </a:lnTo>
                  <a:lnTo>
                    <a:pt x="1743650" y="1722438"/>
                  </a:lnTo>
                  <a:lnTo>
                    <a:pt x="1445637" y="1722438"/>
                  </a:lnTo>
                  <a:lnTo>
                    <a:pt x="1439661" y="1722042"/>
                  </a:lnTo>
                  <a:lnTo>
                    <a:pt x="1434083" y="1720855"/>
                  </a:lnTo>
                  <a:lnTo>
                    <a:pt x="1428904" y="1719668"/>
                  </a:lnTo>
                  <a:lnTo>
                    <a:pt x="1423724" y="1717689"/>
                  </a:lnTo>
                  <a:lnTo>
                    <a:pt x="1418545" y="1715315"/>
                  </a:lnTo>
                  <a:lnTo>
                    <a:pt x="1413764" y="1712544"/>
                  </a:lnTo>
                  <a:lnTo>
                    <a:pt x="1409780" y="1709378"/>
                  </a:lnTo>
                  <a:lnTo>
                    <a:pt x="1405397" y="1705421"/>
                  </a:lnTo>
                  <a:lnTo>
                    <a:pt x="1401811" y="1701859"/>
                  </a:lnTo>
                  <a:lnTo>
                    <a:pt x="1398624" y="1697110"/>
                  </a:lnTo>
                  <a:lnTo>
                    <a:pt x="1395835" y="1692361"/>
                  </a:lnTo>
                  <a:lnTo>
                    <a:pt x="1393046" y="1688008"/>
                  </a:lnTo>
                  <a:lnTo>
                    <a:pt x="1391453" y="1682468"/>
                  </a:lnTo>
                  <a:lnTo>
                    <a:pt x="1389859" y="1676927"/>
                  </a:lnTo>
                  <a:lnTo>
                    <a:pt x="1389062" y="1671387"/>
                  </a:lnTo>
                  <a:lnTo>
                    <a:pt x="1389062" y="1665451"/>
                  </a:lnTo>
                  <a:lnTo>
                    <a:pt x="1389062" y="1501217"/>
                  </a:lnTo>
                  <a:lnTo>
                    <a:pt x="1389062" y="1495280"/>
                  </a:lnTo>
                  <a:lnTo>
                    <a:pt x="1389859" y="1489740"/>
                  </a:lnTo>
                  <a:lnTo>
                    <a:pt x="1391453" y="1484200"/>
                  </a:lnTo>
                  <a:lnTo>
                    <a:pt x="1393046" y="1479451"/>
                  </a:lnTo>
                  <a:lnTo>
                    <a:pt x="1395835" y="1474306"/>
                  </a:lnTo>
                  <a:lnTo>
                    <a:pt x="1398624" y="1469557"/>
                  </a:lnTo>
                  <a:lnTo>
                    <a:pt x="1401811" y="1465204"/>
                  </a:lnTo>
                  <a:lnTo>
                    <a:pt x="1405397" y="1461246"/>
                  </a:lnTo>
                  <a:lnTo>
                    <a:pt x="1409780" y="1457289"/>
                  </a:lnTo>
                  <a:lnTo>
                    <a:pt x="1413764" y="1454123"/>
                  </a:lnTo>
                  <a:lnTo>
                    <a:pt x="1418545" y="1451748"/>
                  </a:lnTo>
                  <a:lnTo>
                    <a:pt x="1423724" y="1448978"/>
                  </a:lnTo>
                  <a:lnTo>
                    <a:pt x="1428904" y="1447000"/>
                  </a:lnTo>
                  <a:lnTo>
                    <a:pt x="1434083" y="1445812"/>
                  </a:lnTo>
                  <a:lnTo>
                    <a:pt x="1439661" y="1445021"/>
                  </a:lnTo>
                  <a:lnTo>
                    <a:pt x="1445637" y="1444625"/>
                  </a:lnTo>
                  <a:close/>
                  <a:moveTo>
                    <a:pt x="971098" y="1444625"/>
                  </a:moveTo>
                  <a:lnTo>
                    <a:pt x="1267674" y="1444625"/>
                  </a:lnTo>
                  <a:lnTo>
                    <a:pt x="1273224" y="1445021"/>
                  </a:lnTo>
                  <a:lnTo>
                    <a:pt x="1278775" y="1445812"/>
                  </a:lnTo>
                  <a:lnTo>
                    <a:pt x="1284326" y="1447000"/>
                  </a:lnTo>
                  <a:lnTo>
                    <a:pt x="1289481" y="1448978"/>
                  </a:lnTo>
                  <a:lnTo>
                    <a:pt x="1294635" y="1451748"/>
                  </a:lnTo>
                  <a:lnTo>
                    <a:pt x="1298996" y="1454123"/>
                  </a:lnTo>
                  <a:lnTo>
                    <a:pt x="1303358" y="1457289"/>
                  </a:lnTo>
                  <a:lnTo>
                    <a:pt x="1307719" y="1461246"/>
                  </a:lnTo>
                  <a:lnTo>
                    <a:pt x="1311288" y="1465204"/>
                  </a:lnTo>
                  <a:lnTo>
                    <a:pt x="1314459" y="1469557"/>
                  </a:lnTo>
                  <a:lnTo>
                    <a:pt x="1317235" y="1474306"/>
                  </a:lnTo>
                  <a:lnTo>
                    <a:pt x="1319614" y="1479451"/>
                  </a:lnTo>
                  <a:lnTo>
                    <a:pt x="1321596" y="1484200"/>
                  </a:lnTo>
                  <a:lnTo>
                    <a:pt x="1323182" y="1489740"/>
                  </a:lnTo>
                  <a:lnTo>
                    <a:pt x="1323975" y="1495280"/>
                  </a:lnTo>
                  <a:lnTo>
                    <a:pt x="1323975" y="1501217"/>
                  </a:lnTo>
                  <a:lnTo>
                    <a:pt x="1323975" y="1665451"/>
                  </a:lnTo>
                  <a:lnTo>
                    <a:pt x="1323975" y="1671387"/>
                  </a:lnTo>
                  <a:lnTo>
                    <a:pt x="1323182" y="1676927"/>
                  </a:lnTo>
                  <a:lnTo>
                    <a:pt x="1321596" y="1682468"/>
                  </a:lnTo>
                  <a:lnTo>
                    <a:pt x="1319614" y="1688008"/>
                  </a:lnTo>
                  <a:lnTo>
                    <a:pt x="1317235" y="1692361"/>
                  </a:lnTo>
                  <a:lnTo>
                    <a:pt x="1314459" y="1697110"/>
                  </a:lnTo>
                  <a:lnTo>
                    <a:pt x="1311288" y="1701859"/>
                  </a:lnTo>
                  <a:lnTo>
                    <a:pt x="1307719" y="1705421"/>
                  </a:lnTo>
                  <a:lnTo>
                    <a:pt x="1303358" y="1709378"/>
                  </a:lnTo>
                  <a:lnTo>
                    <a:pt x="1298996" y="1712544"/>
                  </a:lnTo>
                  <a:lnTo>
                    <a:pt x="1294635" y="1715315"/>
                  </a:lnTo>
                  <a:lnTo>
                    <a:pt x="1289481" y="1717689"/>
                  </a:lnTo>
                  <a:lnTo>
                    <a:pt x="1284326" y="1719668"/>
                  </a:lnTo>
                  <a:lnTo>
                    <a:pt x="1278775" y="1720855"/>
                  </a:lnTo>
                  <a:lnTo>
                    <a:pt x="1273224" y="1722042"/>
                  </a:lnTo>
                  <a:lnTo>
                    <a:pt x="1267674" y="1722438"/>
                  </a:lnTo>
                  <a:lnTo>
                    <a:pt x="971098" y="1722438"/>
                  </a:lnTo>
                  <a:lnTo>
                    <a:pt x="965151" y="1722042"/>
                  </a:lnTo>
                  <a:lnTo>
                    <a:pt x="959600" y="1720855"/>
                  </a:lnTo>
                  <a:lnTo>
                    <a:pt x="954049" y="1719668"/>
                  </a:lnTo>
                  <a:lnTo>
                    <a:pt x="949291" y="1717689"/>
                  </a:lnTo>
                  <a:lnTo>
                    <a:pt x="944137" y="1715315"/>
                  </a:lnTo>
                  <a:lnTo>
                    <a:pt x="939379" y="1712544"/>
                  </a:lnTo>
                  <a:lnTo>
                    <a:pt x="935414" y="1709378"/>
                  </a:lnTo>
                  <a:lnTo>
                    <a:pt x="931053" y="1705421"/>
                  </a:lnTo>
                  <a:lnTo>
                    <a:pt x="927088" y="1701859"/>
                  </a:lnTo>
                  <a:lnTo>
                    <a:pt x="924312" y="1697110"/>
                  </a:lnTo>
                  <a:lnTo>
                    <a:pt x="921140" y="1692361"/>
                  </a:lnTo>
                  <a:lnTo>
                    <a:pt x="918762" y="1688008"/>
                  </a:lnTo>
                  <a:lnTo>
                    <a:pt x="917176" y="1682468"/>
                  </a:lnTo>
                  <a:lnTo>
                    <a:pt x="915590" y="1676927"/>
                  </a:lnTo>
                  <a:lnTo>
                    <a:pt x="914400" y="1671387"/>
                  </a:lnTo>
                  <a:lnTo>
                    <a:pt x="914400" y="1665451"/>
                  </a:lnTo>
                  <a:lnTo>
                    <a:pt x="914400" y="1501217"/>
                  </a:lnTo>
                  <a:lnTo>
                    <a:pt x="914400" y="1495280"/>
                  </a:lnTo>
                  <a:lnTo>
                    <a:pt x="915590" y="1489740"/>
                  </a:lnTo>
                  <a:lnTo>
                    <a:pt x="917176" y="1484200"/>
                  </a:lnTo>
                  <a:lnTo>
                    <a:pt x="918762" y="1479451"/>
                  </a:lnTo>
                  <a:lnTo>
                    <a:pt x="921140" y="1474306"/>
                  </a:lnTo>
                  <a:lnTo>
                    <a:pt x="924312" y="1469557"/>
                  </a:lnTo>
                  <a:lnTo>
                    <a:pt x="927088" y="1465204"/>
                  </a:lnTo>
                  <a:lnTo>
                    <a:pt x="931053" y="1461246"/>
                  </a:lnTo>
                  <a:lnTo>
                    <a:pt x="935414" y="1457289"/>
                  </a:lnTo>
                  <a:lnTo>
                    <a:pt x="939379" y="1454123"/>
                  </a:lnTo>
                  <a:lnTo>
                    <a:pt x="944137" y="1451748"/>
                  </a:lnTo>
                  <a:lnTo>
                    <a:pt x="949291" y="1448978"/>
                  </a:lnTo>
                  <a:lnTo>
                    <a:pt x="954049" y="1447000"/>
                  </a:lnTo>
                  <a:lnTo>
                    <a:pt x="959600" y="1445812"/>
                  </a:lnTo>
                  <a:lnTo>
                    <a:pt x="965151" y="1445021"/>
                  </a:lnTo>
                  <a:lnTo>
                    <a:pt x="971098" y="1444625"/>
                  </a:lnTo>
                  <a:close/>
                  <a:moveTo>
                    <a:pt x="1787045" y="1350963"/>
                  </a:moveTo>
                  <a:lnTo>
                    <a:pt x="1913358" y="1350963"/>
                  </a:lnTo>
                  <a:lnTo>
                    <a:pt x="1913358" y="1366815"/>
                  </a:lnTo>
                  <a:lnTo>
                    <a:pt x="1914148" y="1381479"/>
                  </a:lnTo>
                  <a:lnTo>
                    <a:pt x="1915332" y="1395746"/>
                  </a:lnTo>
                  <a:lnTo>
                    <a:pt x="1917700" y="1409617"/>
                  </a:lnTo>
                  <a:lnTo>
                    <a:pt x="1910200" y="1412391"/>
                  </a:lnTo>
                  <a:lnTo>
                    <a:pt x="1903095" y="1414769"/>
                  </a:lnTo>
                  <a:lnTo>
                    <a:pt x="1896385" y="1418732"/>
                  </a:lnTo>
                  <a:lnTo>
                    <a:pt x="1890069" y="1422299"/>
                  </a:lnTo>
                  <a:lnTo>
                    <a:pt x="1883753" y="1427055"/>
                  </a:lnTo>
                  <a:lnTo>
                    <a:pt x="1877833" y="1431810"/>
                  </a:lnTo>
                  <a:lnTo>
                    <a:pt x="1872306" y="1437359"/>
                  </a:lnTo>
                  <a:lnTo>
                    <a:pt x="1867570" y="1442907"/>
                  </a:lnTo>
                  <a:lnTo>
                    <a:pt x="1863228" y="1448852"/>
                  </a:lnTo>
                  <a:lnTo>
                    <a:pt x="1859280" y="1455589"/>
                  </a:lnTo>
                  <a:lnTo>
                    <a:pt x="1856122" y="1462326"/>
                  </a:lnTo>
                  <a:lnTo>
                    <a:pt x="1852965" y="1469460"/>
                  </a:lnTo>
                  <a:lnTo>
                    <a:pt x="1850596" y="1476990"/>
                  </a:lnTo>
                  <a:lnTo>
                    <a:pt x="1849017" y="1484916"/>
                  </a:lnTo>
                  <a:lnTo>
                    <a:pt x="1847833" y="1492842"/>
                  </a:lnTo>
                  <a:lnTo>
                    <a:pt x="1847438" y="1500768"/>
                  </a:lnTo>
                  <a:lnTo>
                    <a:pt x="1847438" y="1628776"/>
                  </a:lnTo>
                  <a:lnTo>
                    <a:pt x="1837570" y="1628776"/>
                  </a:lnTo>
                  <a:lnTo>
                    <a:pt x="1837570" y="1500768"/>
                  </a:lnTo>
                  <a:lnTo>
                    <a:pt x="1837175" y="1492842"/>
                  </a:lnTo>
                  <a:lnTo>
                    <a:pt x="1836386" y="1485312"/>
                  </a:lnTo>
                  <a:lnTo>
                    <a:pt x="1834412" y="1478178"/>
                  </a:lnTo>
                  <a:lnTo>
                    <a:pt x="1832439" y="1470252"/>
                  </a:lnTo>
                  <a:lnTo>
                    <a:pt x="1830070" y="1463515"/>
                  </a:lnTo>
                  <a:lnTo>
                    <a:pt x="1826518" y="1456778"/>
                  </a:lnTo>
                  <a:lnTo>
                    <a:pt x="1822965" y="1450833"/>
                  </a:lnTo>
                  <a:lnTo>
                    <a:pt x="1818623" y="1444888"/>
                  </a:lnTo>
                  <a:lnTo>
                    <a:pt x="1813886" y="1438944"/>
                  </a:lnTo>
                  <a:lnTo>
                    <a:pt x="1809150" y="1433792"/>
                  </a:lnTo>
                  <a:lnTo>
                    <a:pt x="1803623" y="1428640"/>
                  </a:lnTo>
                  <a:lnTo>
                    <a:pt x="1798097" y="1424280"/>
                  </a:lnTo>
                  <a:lnTo>
                    <a:pt x="1791781" y="1420317"/>
                  </a:lnTo>
                  <a:lnTo>
                    <a:pt x="1785466" y="1416354"/>
                  </a:lnTo>
                  <a:lnTo>
                    <a:pt x="1778755" y="1413580"/>
                  </a:lnTo>
                  <a:lnTo>
                    <a:pt x="1771650" y="1411202"/>
                  </a:lnTo>
                  <a:lnTo>
                    <a:pt x="1774808" y="1406446"/>
                  </a:lnTo>
                  <a:lnTo>
                    <a:pt x="1777571" y="1401294"/>
                  </a:lnTo>
                  <a:lnTo>
                    <a:pt x="1779940" y="1394953"/>
                  </a:lnTo>
                  <a:lnTo>
                    <a:pt x="1782308" y="1388216"/>
                  </a:lnTo>
                  <a:lnTo>
                    <a:pt x="1784282" y="1380290"/>
                  </a:lnTo>
                  <a:lnTo>
                    <a:pt x="1785466" y="1371571"/>
                  </a:lnTo>
                  <a:lnTo>
                    <a:pt x="1786650" y="1361663"/>
                  </a:lnTo>
                  <a:lnTo>
                    <a:pt x="1787045" y="1350963"/>
                  </a:lnTo>
                  <a:close/>
                  <a:moveTo>
                    <a:pt x="1316831" y="1350963"/>
                  </a:moveTo>
                  <a:lnTo>
                    <a:pt x="1412875" y="1350963"/>
                  </a:lnTo>
                  <a:lnTo>
                    <a:pt x="1413272" y="1360950"/>
                  </a:lnTo>
                  <a:lnTo>
                    <a:pt x="1414066" y="1370138"/>
                  </a:lnTo>
                  <a:lnTo>
                    <a:pt x="1415653" y="1378527"/>
                  </a:lnTo>
                  <a:lnTo>
                    <a:pt x="1416844" y="1386116"/>
                  </a:lnTo>
                  <a:lnTo>
                    <a:pt x="1418828" y="1392907"/>
                  </a:lnTo>
                  <a:lnTo>
                    <a:pt x="1420813" y="1398900"/>
                  </a:lnTo>
                  <a:lnTo>
                    <a:pt x="1423194" y="1404492"/>
                  </a:lnTo>
                  <a:lnTo>
                    <a:pt x="1425575" y="1408886"/>
                  </a:lnTo>
                  <a:lnTo>
                    <a:pt x="1419622" y="1410884"/>
                  </a:lnTo>
                  <a:lnTo>
                    <a:pt x="1413272" y="1412881"/>
                  </a:lnTo>
                  <a:lnTo>
                    <a:pt x="1407716" y="1414878"/>
                  </a:lnTo>
                  <a:lnTo>
                    <a:pt x="1402556" y="1418074"/>
                  </a:lnTo>
                  <a:lnTo>
                    <a:pt x="1397000" y="1420870"/>
                  </a:lnTo>
                  <a:lnTo>
                    <a:pt x="1391841" y="1424466"/>
                  </a:lnTo>
                  <a:lnTo>
                    <a:pt x="1386681" y="1427661"/>
                  </a:lnTo>
                  <a:lnTo>
                    <a:pt x="1382316" y="1432056"/>
                  </a:lnTo>
                  <a:lnTo>
                    <a:pt x="1377950" y="1436050"/>
                  </a:lnTo>
                  <a:lnTo>
                    <a:pt x="1374378" y="1440844"/>
                  </a:lnTo>
                  <a:lnTo>
                    <a:pt x="1370410" y="1445638"/>
                  </a:lnTo>
                  <a:lnTo>
                    <a:pt x="1366441" y="1450431"/>
                  </a:lnTo>
                  <a:lnTo>
                    <a:pt x="1363663" y="1456024"/>
                  </a:lnTo>
                  <a:lnTo>
                    <a:pt x="1360885" y="1461616"/>
                  </a:lnTo>
                  <a:lnTo>
                    <a:pt x="1358106" y="1467209"/>
                  </a:lnTo>
                  <a:lnTo>
                    <a:pt x="1356519" y="1473201"/>
                  </a:lnTo>
                  <a:lnTo>
                    <a:pt x="1352947" y="1464413"/>
                  </a:lnTo>
                  <a:lnTo>
                    <a:pt x="1348978" y="1456423"/>
                  </a:lnTo>
                  <a:lnTo>
                    <a:pt x="1344216" y="1448833"/>
                  </a:lnTo>
                  <a:lnTo>
                    <a:pt x="1339056" y="1441643"/>
                  </a:lnTo>
                  <a:lnTo>
                    <a:pt x="1332706" y="1434852"/>
                  </a:lnTo>
                  <a:lnTo>
                    <a:pt x="1325960" y="1428860"/>
                  </a:lnTo>
                  <a:lnTo>
                    <a:pt x="1318816" y="1423267"/>
                  </a:lnTo>
                  <a:lnTo>
                    <a:pt x="1311275" y="1418873"/>
                  </a:lnTo>
                  <a:lnTo>
                    <a:pt x="1314053" y="1401696"/>
                  </a:lnTo>
                  <a:lnTo>
                    <a:pt x="1316038" y="1384918"/>
                  </a:lnTo>
                  <a:lnTo>
                    <a:pt x="1316435" y="1376130"/>
                  </a:lnTo>
                  <a:lnTo>
                    <a:pt x="1316831" y="1367741"/>
                  </a:lnTo>
                  <a:lnTo>
                    <a:pt x="1317228" y="1359352"/>
                  </a:lnTo>
                  <a:lnTo>
                    <a:pt x="1316831" y="1350963"/>
                  </a:lnTo>
                  <a:close/>
                  <a:moveTo>
                    <a:pt x="692943" y="1350963"/>
                  </a:moveTo>
                  <a:lnTo>
                    <a:pt x="941785" y="1350963"/>
                  </a:lnTo>
                  <a:lnTo>
                    <a:pt x="941785" y="1366815"/>
                  </a:lnTo>
                  <a:lnTo>
                    <a:pt x="942578" y="1381479"/>
                  </a:lnTo>
                  <a:lnTo>
                    <a:pt x="944166" y="1395746"/>
                  </a:lnTo>
                  <a:lnTo>
                    <a:pt x="946150" y="1409617"/>
                  </a:lnTo>
                  <a:lnTo>
                    <a:pt x="938610" y="1412391"/>
                  </a:lnTo>
                  <a:lnTo>
                    <a:pt x="931466" y="1414769"/>
                  </a:lnTo>
                  <a:lnTo>
                    <a:pt x="924719" y="1418732"/>
                  </a:lnTo>
                  <a:lnTo>
                    <a:pt x="917972" y="1422299"/>
                  </a:lnTo>
                  <a:lnTo>
                    <a:pt x="912019" y="1427055"/>
                  </a:lnTo>
                  <a:lnTo>
                    <a:pt x="906066" y="1431810"/>
                  </a:lnTo>
                  <a:lnTo>
                    <a:pt x="900906" y="1437359"/>
                  </a:lnTo>
                  <a:lnTo>
                    <a:pt x="896144" y="1442907"/>
                  </a:lnTo>
                  <a:lnTo>
                    <a:pt x="891381" y="1448852"/>
                  </a:lnTo>
                  <a:lnTo>
                    <a:pt x="887809" y="1455589"/>
                  </a:lnTo>
                  <a:lnTo>
                    <a:pt x="883841" y="1462326"/>
                  </a:lnTo>
                  <a:lnTo>
                    <a:pt x="881459" y="1469460"/>
                  </a:lnTo>
                  <a:lnTo>
                    <a:pt x="878681" y="1476990"/>
                  </a:lnTo>
                  <a:lnTo>
                    <a:pt x="877094" y="1484916"/>
                  </a:lnTo>
                  <a:lnTo>
                    <a:pt x="876300" y="1492842"/>
                  </a:lnTo>
                  <a:lnTo>
                    <a:pt x="875903" y="1500768"/>
                  </a:lnTo>
                  <a:lnTo>
                    <a:pt x="875903" y="1628776"/>
                  </a:lnTo>
                  <a:lnTo>
                    <a:pt x="692943" y="1628776"/>
                  </a:lnTo>
                  <a:lnTo>
                    <a:pt x="686990" y="1628776"/>
                  </a:lnTo>
                  <a:lnTo>
                    <a:pt x="681434" y="1627983"/>
                  </a:lnTo>
                  <a:lnTo>
                    <a:pt x="675878" y="1626002"/>
                  </a:lnTo>
                  <a:lnTo>
                    <a:pt x="671115" y="1624417"/>
                  </a:lnTo>
                  <a:lnTo>
                    <a:pt x="665956" y="1622039"/>
                  </a:lnTo>
                  <a:lnTo>
                    <a:pt x="661193" y="1618868"/>
                  </a:lnTo>
                  <a:lnTo>
                    <a:pt x="657224" y="1616094"/>
                  </a:lnTo>
                  <a:lnTo>
                    <a:pt x="652859" y="1612131"/>
                  </a:lnTo>
                  <a:lnTo>
                    <a:pt x="648890" y="1608168"/>
                  </a:lnTo>
                  <a:lnTo>
                    <a:pt x="646112" y="1603809"/>
                  </a:lnTo>
                  <a:lnTo>
                    <a:pt x="643334" y="1599053"/>
                  </a:lnTo>
                  <a:lnTo>
                    <a:pt x="640556" y="1594297"/>
                  </a:lnTo>
                  <a:lnTo>
                    <a:pt x="638968" y="1589145"/>
                  </a:lnTo>
                  <a:lnTo>
                    <a:pt x="637381" y="1583597"/>
                  </a:lnTo>
                  <a:lnTo>
                    <a:pt x="636587" y="1578048"/>
                  </a:lnTo>
                  <a:lnTo>
                    <a:pt x="636587" y="1572104"/>
                  </a:lnTo>
                  <a:lnTo>
                    <a:pt x="636587" y="1407635"/>
                  </a:lnTo>
                  <a:lnTo>
                    <a:pt x="636587" y="1401691"/>
                  </a:lnTo>
                  <a:lnTo>
                    <a:pt x="637381" y="1396142"/>
                  </a:lnTo>
                  <a:lnTo>
                    <a:pt x="638968" y="1390990"/>
                  </a:lnTo>
                  <a:lnTo>
                    <a:pt x="640556" y="1385442"/>
                  </a:lnTo>
                  <a:lnTo>
                    <a:pt x="643334" y="1380686"/>
                  </a:lnTo>
                  <a:lnTo>
                    <a:pt x="646112" y="1375534"/>
                  </a:lnTo>
                  <a:lnTo>
                    <a:pt x="648890" y="1371571"/>
                  </a:lnTo>
                  <a:lnTo>
                    <a:pt x="652859" y="1367608"/>
                  </a:lnTo>
                  <a:lnTo>
                    <a:pt x="657224" y="1364041"/>
                  </a:lnTo>
                  <a:lnTo>
                    <a:pt x="661193" y="1360474"/>
                  </a:lnTo>
                  <a:lnTo>
                    <a:pt x="665956" y="1357700"/>
                  </a:lnTo>
                  <a:lnTo>
                    <a:pt x="671115" y="1355322"/>
                  </a:lnTo>
                  <a:lnTo>
                    <a:pt x="675878" y="1353341"/>
                  </a:lnTo>
                  <a:lnTo>
                    <a:pt x="681434" y="1352152"/>
                  </a:lnTo>
                  <a:lnTo>
                    <a:pt x="686990" y="1351359"/>
                  </a:lnTo>
                  <a:lnTo>
                    <a:pt x="692943" y="1350963"/>
                  </a:lnTo>
                  <a:close/>
                  <a:moveTo>
                    <a:pt x="2082006" y="1166813"/>
                  </a:moveTo>
                  <a:lnTo>
                    <a:pt x="2083990" y="1169978"/>
                  </a:lnTo>
                  <a:lnTo>
                    <a:pt x="2086768" y="1172747"/>
                  </a:lnTo>
                  <a:lnTo>
                    <a:pt x="2089547" y="1175120"/>
                  </a:lnTo>
                  <a:lnTo>
                    <a:pt x="2093515" y="1176702"/>
                  </a:lnTo>
                  <a:lnTo>
                    <a:pt x="2096293" y="1177494"/>
                  </a:lnTo>
                  <a:lnTo>
                    <a:pt x="2100262" y="1177494"/>
                  </a:lnTo>
                  <a:lnTo>
                    <a:pt x="2107803" y="1177098"/>
                  </a:lnTo>
                  <a:lnTo>
                    <a:pt x="2116137" y="1176702"/>
                  </a:lnTo>
                  <a:lnTo>
                    <a:pt x="2125662" y="1177098"/>
                  </a:lnTo>
                  <a:lnTo>
                    <a:pt x="2135584" y="1177889"/>
                  </a:lnTo>
                  <a:lnTo>
                    <a:pt x="2144315" y="1179076"/>
                  </a:lnTo>
                  <a:lnTo>
                    <a:pt x="2152650" y="1180658"/>
                  </a:lnTo>
                  <a:lnTo>
                    <a:pt x="2161381" y="1183427"/>
                  </a:lnTo>
                  <a:lnTo>
                    <a:pt x="2169318" y="1186196"/>
                  </a:lnTo>
                  <a:lnTo>
                    <a:pt x="2176462" y="1189756"/>
                  </a:lnTo>
                  <a:lnTo>
                    <a:pt x="2183606" y="1193317"/>
                  </a:lnTo>
                  <a:lnTo>
                    <a:pt x="2190353" y="1197668"/>
                  </a:lnTo>
                  <a:lnTo>
                    <a:pt x="2196703" y="1202810"/>
                  </a:lnTo>
                  <a:lnTo>
                    <a:pt x="2202656" y="1208348"/>
                  </a:lnTo>
                  <a:lnTo>
                    <a:pt x="2207815" y="1213886"/>
                  </a:lnTo>
                  <a:lnTo>
                    <a:pt x="2212975" y="1220611"/>
                  </a:lnTo>
                  <a:lnTo>
                    <a:pt x="2217737" y="1227731"/>
                  </a:lnTo>
                  <a:lnTo>
                    <a:pt x="2222500" y="1234852"/>
                  </a:lnTo>
                  <a:lnTo>
                    <a:pt x="2226072" y="1243554"/>
                  </a:lnTo>
                  <a:lnTo>
                    <a:pt x="2231628" y="1256213"/>
                  </a:lnTo>
                  <a:lnTo>
                    <a:pt x="2236787" y="1268476"/>
                  </a:lnTo>
                  <a:lnTo>
                    <a:pt x="2240756" y="1280343"/>
                  </a:lnTo>
                  <a:lnTo>
                    <a:pt x="2244725" y="1291814"/>
                  </a:lnTo>
                  <a:lnTo>
                    <a:pt x="2247503" y="1302890"/>
                  </a:lnTo>
                  <a:lnTo>
                    <a:pt x="2250281" y="1313175"/>
                  </a:lnTo>
                  <a:lnTo>
                    <a:pt x="2252265" y="1323460"/>
                  </a:lnTo>
                  <a:lnTo>
                    <a:pt x="2253853" y="1333350"/>
                  </a:lnTo>
                  <a:lnTo>
                    <a:pt x="2254647" y="1342843"/>
                  </a:lnTo>
                  <a:lnTo>
                    <a:pt x="2255043" y="1352337"/>
                  </a:lnTo>
                  <a:lnTo>
                    <a:pt x="2255837" y="1361831"/>
                  </a:lnTo>
                  <a:lnTo>
                    <a:pt x="2255043" y="1371325"/>
                  </a:lnTo>
                  <a:lnTo>
                    <a:pt x="2254647" y="1380027"/>
                  </a:lnTo>
                  <a:lnTo>
                    <a:pt x="2253853" y="1389126"/>
                  </a:lnTo>
                  <a:lnTo>
                    <a:pt x="2252662" y="1398619"/>
                  </a:lnTo>
                  <a:lnTo>
                    <a:pt x="2251075" y="1408113"/>
                  </a:lnTo>
                  <a:lnTo>
                    <a:pt x="2245122" y="1407322"/>
                  </a:lnTo>
                  <a:lnTo>
                    <a:pt x="2239168" y="1406926"/>
                  </a:lnTo>
                  <a:lnTo>
                    <a:pt x="2220118" y="1406926"/>
                  </a:lnTo>
                  <a:lnTo>
                    <a:pt x="2219722" y="1396246"/>
                  </a:lnTo>
                  <a:lnTo>
                    <a:pt x="2219325" y="1385961"/>
                  </a:lnTo>
                  <a:lnTo>
                    <a:pt x="2218928" y="1382401"/>
                  </a:lnTo>
                  <a:lnTo>
                    <a:pt x="2218134" y="1379632"/>
                  </a:lnTo>
                  <a:lnTo>
                    <a:pt x="2216547" y="1377258"/>
                  </a:lnTo>
                  <a:lnTo>
                    <a:pt x="2214165" y="1374489"/>
                  </a:lnTo>
                  <a:lnTo>
                    <a:pt x="2212181" y="1372907"/>
                  </a:lnTo>
                  <a:lnTo>
                    <a:pt x="2209403" y="1371325"/>
                  </a:lnTo>
                  <a:lnTo>
                    <a:pt x="2206228" y="1370534"/>
                  </a:lnTo>
                  <a:lnTo>
                    <a:pt x="2203053" y="1369742"/>
                  </a:lnTo>
                  <a:lnTo>
                    <a:pt x="2199878" y="1369742"/>
                  </a:lnTo>
                  <a:lnTo>
                    <a:pt x="2196703" y="1370929"/>
                  </a:lnTo>
                  <a:lnTo>
                    <a:pt x="2193925" y="1372116"/>
                  </a:lnTo>
                  <a:lnTo>
                    <a:pt x="2191543" y="1373698"/>
                  </a:lnTo>
                  <a:lnTo>
                    <a:pt x="2189559" y="1376072"/>
                  </a:lnTo>
                  <a:lnTo>
                    <a:pt x="2187178" y="1378841"/>
                  </a:lnTo>
                  <a:lnTo>
                    <a:pt x="2185987" y="1381214"/>
                  </a:lnTo>
                  <a:lnTo>
                    <a:pt x="2185590" y="1384774"/>
                  </a:lnTo>
                  <a:lnTo>
                    <a:pt x="2184003" y="1395455"/>
                  </a:lnTo>
                  <a:lnTo>
                    <a:pt x="2182018" y="1406926"/>
                  </a:lnTo>
                  <a:lnTo>
                    <a:pt x="2013743" y="1406926"/>
                  </a:lnTo>
                  <a:lnTo>
                    <a:pt x="2010965" y="1399015"/>
                  </a:lnTo>
                  <a:lnTo>
                    <a:pt x="2009775" y="1395850"/>
                  </a:lnTo>
                  <a:lnTo>
                    <a:pt x="2008584" y="1393477"/>
                  </a:lnTo>
                  <a:lnTo>
                    <a:pt x="2006600" y="1391499"/>
                  </a:lnTo>
                  <a:lnTo>
                    <a:pt x="2003822" y="1389126"/>
                  </a:lnTo>
                  <a:lnTo>
                    <a:pt x="2001440" y="1387939"/>
                  </a:lnTo>
                  <a:lnTo>
                    <a:pt x="1998662" y="1387148"/>
                  </a:lnTo>
                  <a:lnTo>
                    <a:pt x="1995090" y="1386752"/>
                  </a:lnTo>
                  <a:lnTo>
                    <a:pt x="1992312" y="1386752"/>
                  </a:lnTo>
                  <a:lnTo>
                    <a:pt x="1988740" y="1387543"/>
                  </a:lnTo>
                  <a:lnTo>
                    <a:pt x="1986359" y="1388730"/>
                  </a:lnTo>
                  <a:lnTo>
                    <a:pt x="1983581" y="1390708"/>
                  </a:lnTo>
                  <a:lnTo>
                    <a:pt x="1981597" y="1393081"/>
                  </a:lnTo>
                  <a:lnTo>
                    <a:pt x="1980009" y="1395455"/>
                  </a:lnTo>
                  <a:lnTo>
                    <a:pt x="1978818" y="1398224"/>
                  </a:lnTo>
                  <a:lnTo>
                    <a:pt x="1978025" y="1400993"/>
                  </a:lnTo>
                  <a:lnTo>
                    <a:pt x="1978025" y="1404553"/>
                  </a:lnTo>
                  <a:lnTo>
                    <a:pt x="1978025" y="1406926"/>
                  </a:lnTo>
                  <a:lnTo>
                    <a:pt x="1952625" y="1406926"/>
                  </a:lnTo>
                  <a:lnTo>
                    <a:pt x="1949847" y="1390708"/>
                  </a:lnTo>
                  <a:lnTo>
                    <a:pt x="1949053" y="1382005"/>
                  </a:lnTo>
                  <a:lnTo>
                    <a:pt x="1948259" y="1373698"/>
                  </a:lnTo>
                  <a:lnTo>
                    <a:pt x="1947862" y="1364996"/>
                  </a:lnTo>
                  <a:lnTo>
                    <a:pt x="1947862" y="1355897"/>
                  </a:lnTo>
                  <a:lnTo>
                    <a:pt x="1948259" y="1346404"/>
                  </a:lnTo>
                  <a:lnTo>
                    <a:pt x="1949053" y="1337305"/>
                  </a:lnTo>
                  <a:lnTo>
                    <a:pt x="1950243" y="1327020"/>
                  </a:lnTo>
                  <a:lnTo>
                    <a:pt x="1952228" y="1316736"/>
                  </a:lnTo>
                  <a:lnTo>
                    <a:pt x="1954609" y="1305659"/>
                  </a:lnTo>
                  <a:lnTo>
                    <a:pt x="1958181" y="1294188"/>
                  </a:lnTo>
                  <a:lnTo>
                    <a:pt x="1961356" y="1282716"/>
                  </a:lnTo>
                  <a:lnTo>
                    <a:pt x="1966118" y="1270453"/>
                  </a:lnTo>
                  <a:lnTo>
                    <a:pt x="1971675" y="1257399"/>
                  </a:lnTo>
                  <a:lnTo>
                    <a:pt x="1977231" y="1243554"/>
                  </a:lnTo>
                  <a:lnTo>
                    <a:pt x="1980803" y="1237225"/>
                  </a:lnTo>
                  <a:lnTo>
                    <a:pt x="1984772" y="1230896"/>
                  </a:lnTo>
                  <a:lnTo>
                    <a:pt x="1988740" y="1224567"/>
                  </a:lnTo>
                  <a:lnTo>
                    <a:pt x="1993106" y="1218238"/>
                  </a:lnTo>
                  <a:lnTo>
                    <a:pt x="1994693" y="1215864"/>
                  </a:lnTo>
                  <a:lnTo>
                    <a:pt x="1996281" y="1213491"/>
                  </a:lnTo>
                  <a:lnTo>
                    <a:pt x="2001440" y="1208744"/>
                  </a:lnTo>
                  <a:lnTo>
                    <a:pt x="2006600" y="1203601"/>
                  </a:lnTo>
                  <a:lnTo>
                    <a:pt x="2011362" y="1198855"/>
                  </a:lnTo>
                  <a:lnTo>
                    <a:pt x="2016522" y="1194899"/>
                  </a:lnTo>
                  <a:lnTo>
                    <a:pt x="2022078" y="1190943"/>
                  </a:lnTo>
                  <a:lnTo>
                    <a:pt x="2027634" y="1186987"/>
                  </a:lnTo>
                  <a:lnTo>
                    <a:pt x="2033190" y="1184218"/>
                  </a:lnTo>
                  <a:lnTo>
                    <a:pt x="2038350" y="1181449"/>
                  </a:lnTo>
                  <a:lnTo>
                    <a:pt x="2043906" y="1178285"/>
                  </a:lnTo>
                  <a:lnTo>
                    <a:pt x="2049859" y="1176307"/>
                  </a:lnTo>
                  <a:lnTo>
                    <a:pt x="2060972" y="1171956"/>
                  </a:lnTo>
                  <a:lnTo>
                    <a:pt x="2071290" y="1169187"/>
                  </a:lnTo>
                  <a:lnTo>
                    <a:pt x="2082006" y="1166813"/>
                  </a:lnTo>
                  <a:close/>
                  <a:moveTo>
                    <a:pt x="1110232" y="1166813"/>
                  </a:moveTo>
                  <a:lnTo>
                    <a:pt x="1112219" y="1169978"/>
                  </a:lnTo>
                  <a:lnTo>
                    <a:pt x="1115000" y="1172747"/>
                  </a:lnTo>
                  <a:lnTo>
                    <a:pt x="1118179" y="1175120"/>
                  </a:lnTo>
                  <a:lnTo>
                    <a:pt x="1121359" y="1176702"/>
                  </a:lnTo>
                  <a:lnTo>
                    <a:pt x="1124935" y="1177494"/>
                  </a:lnTo>
                  <a:lnTo>
                    <a:pt x="1128114" y="1177494"/>
                  </a:lnTo>
                  <a:lnTo>
                    <a:pt x="1136062" y="1177098"/>
                  </a:lnTo>
                  <a:lnTo>
                    <a:pt x="1144407" y="1176702"/>
                  </a:lnTo>
                  <a:lnTo>
                    <a:pt x="1154342" y="1177098"/>
                  </a:lnTo>
                  <a:lnTo>
                    <a:pt x="1163879" y="1177889"/>
                  </a:lnTo>
                  <a:lnTo>
                    <a:pt x="1173019" y="1179076"/>
                  </a:lnTo>
                  <a:lnTo>
                    <a:pt x="1181364" y="1180658"/>
                  </a:lnTo>
                  <a:lnTo>
                    <a:pt x="1189709" y="1183427"/>
                  </a:lnTo>
                  <a:lnTo>
                    <a:pt x="1197259" y="1186196"/>
                  </a:lnTo>
                  <a:lnTo>
                    <a:pt x="1204810" y="1189756"/>
                  </a:lnTo>
                  <a:lnTo>
                    <a:pt x="1211963" y="1193317"/>
                  </a:lnTo>
                  <a:lnTo>
                    <a:pt x="1218718" y="1197668"/>
                  </a:lnTo>
                  <a:lnTo>
                    <a:pt x="1225077" y="1202810"/>
                  </a:lnTo>
                  <a:lnTo>
                    <a:pt x="1231037" y="1208348"/>
                  </a:lnTo>
                  <a:lnTo>
                    <a:pt x="1236601" y="1213886"/>
                  </a:lnTo>
                  <a:lnTo>
                    <a:pt x="1241767" y="1220611"/>
                  </a:lnTo>
                  <a:lnTo>
                    <a:pt x="1246138" y="1227731"/>
                  </a:lnTo>
                  <a:lnTo>
                    <a:pt x="1250907" y="1234852"/>
                  </a:lnTo>
                  <a:lnTo>
                    <a:pt x="1254881" y="1243554"/>
                  </a:lnTo>
                  <a:lnTo>
                    <a:pt x="1260444" y="1256213"/>
                  </a:lnTo>
                  <a:lnTo>
                    <a:pt x="1265213" y="1268476"/>
                  </a:lnTo>
                  <a:lnTo>
                    <a:pt x="1269584" y="1280343"/>
                  </a:lnTo>
                  <a:lnTo>
                    <a:pt x="1273160" y="1291814"/>
                  </a:lnTo>
                  <a:lnTo>
                    <a:pt x="1276339" y="1302890"/>
                  </a:lnTo>
                  <a:lnTo>
                    <a:pt x="1278724" y="1313175"/>
                  </a:lnTo>
                  <a:lnTo>
                    <a:pt x="1281108" y="1323460"/>
                  </a:lnTo>
                  <a:lnTo>
                    <a:pt x="1282300" y="1333350"/>
                  </a:lnTo>
                  <a:lnTo>
                    <a:pt x="1283492" y="1342843"/>
                  </a:lnTo>
                  <a:lnTo>
                    <a:pt x="1283890" y="1352337"/>
                  </a:lnTo>
                  <a:lnTo>
                    <a:pt x="1284287" y="1361831"/>
                  </a:lnTo>
                  <a:lnTo>
                    <a:pt x="1283890" y="1371325"/>
                  </a:lnTo>
                  <a:lnTo>
                    <a:pt x="1283492" y="1380027"/>
                  </a:lnTo>
                  <a:lnTo>
                    <a:pt x="1282300" y="1389126"/>
                  </a:lnTo>
                  <a:lnTo>
                    <a:pt x="1281506" y="1398619"/>
                  </a:lnTo>
                  <a:lnTo>
                    <a:pt x="1279519" y="1408113"/>
                  </a:lnTo>
                  <a:lnTo>
                    <a:pt x="1273558" y="1407322"/>
                  </a:lnTo>
                  <a:lnTo>
                    <a:pt x="1267994" y="1406926"/>
                  </a:lnTo>
                  <a:lnTo>
                    <a:pt x="1248920" y="1406926"/>
                  </a:lnTo>
                  <a:lnTo>
                    <a:pt x="1248125" y="1385961"/>
                  </a:lnTo>
                  <a:lnTo>
                    <a:pt x="1247728" y="1382401"/>
                  </a:lnTo>
                  <a:lnTo>
                    <a:pt x="1246138" y="1379632"/>
                  </a:lnTo>
                  <a:lnTo>
                    <a:pt x="1244946" y="1377258"/>
                  </a:lnTo>
                  <a:lnTo>
                    <a:pt x="1242959" y="1374489"/>
                  </a:lnTo>
                  <a:lnTo>
                    <a:pt x="1240575" y="1372907"/>
                  </a:lnTo>
                  <a:lnTo>
                    <a:pt x="1237793" y="1371325"/>
                  </a:lnTo>
                  <a:lnTo>
                    <a:pt x="1235011" y="1370534"/>
                  </a:lnTo>
                  <a:lnTo>
                    <a:pt x="1231435" y="1369742"/>
                  </a:lnTo>
                  <a:lnTo>
                    <a:pt x="1228653" y="1369742"/>
                  </a:lnTo>
                  <a:lnTo>
                    <a:pt x="1225077" y="1370929"/>
                  </a:lnTo>
                  <a:lnTo>
                    <a:pt x="1222692" y="1372116"/>
                  </a:lnTo>
                  <a:lnTo>
                    <a:pt x="1220308" y="1373698"/>
                  </a:lnTo>
                  <a:lnTo>
                    <a:pt x="1217526" y="1376072"/>
                  </a:lnTo>
                  <a:lnTo>
                    <a:pt x="1215937" y="1378841"/>
                  </a:lnTo>
                  <a:lnTo>
                    <a:pt x="1214745" y="1381214"/>
                  </a:lnTo>
                  <a:lnTo>
                    <a:pt x="1214347" y="1384774"/>
                  </a:lnTo>
                  <a:lnTo>
                    <a:pt x="1211963" y="1395455"/>
                  </a:lnTo>
                  <a:lnTo>
                    <a:pt x="1209976" y="1406926"/>
                  </a:lnTo>
                  <a:lnTo>
                    <a:pt x="1041881" y="1406926"/>
                  </a:lnTo>
                  <a:lnTo>
                    <a:pt x="1039497" y="1399015"/>
                  </a:lnTo>
                  <a:lnTo>
                    <a:pt x="1038305" y="1395850"/>
                  </a:lnTo>
                  <a:lnTo>
                    <a:pt x="1036715" y="1393477"/>
                  </a:lnTo>
                  <a:lnTo>
                    <a:pt x="1034728" y="1391499"/>
                  </a:lnTo>
                  <a:lnTo>
                    <a:pt x="1032344" y="1389126"/>
                  </a:lnTo>
                  <a:lnTo>
                    <a:pt x="1029960" y="1387939"/>
                  </a:lnTo>
                  <a:lnTo>
                    <a:pt x="1026780" y="1387148"/>
                  </a:lnTo>
                  <a:lnTo>
                    <a:pt x="1023601" y="1386752"/>
                  </a:lnTo>
                  <a:lnTo>
                    <a:pt x="1020422" y="1386752"/>
                  </a:lnTo>
                  <a:lnTo>
                    <a:pt x="1017243" y="1387543"/>
                  </a:lnTo>
                  <a:lnTo>
                    <a:pt x="1014461" y="1388730"/>
                  </a:lnTo>
                  <a:lnTo>
                    <a:pt x="1012077" y="1390708"/>
                  </a:lnTo>
                  <a:lnTo>
                    <a:pt x="1010090" y="1393081"/>
                  </a:lnTo>
                  <a:lnTo>
                    <a:pt x="1008103" y="1395455"/>
                  </a:lnTo>
                  <a:lnTo>
                    <a:pt x="1006911" y="1398224"/>
                  </a:lnTo>
                  <a:lnTo>
                    <a:pt x="1006116" y="1400993"/>
                  </a:lnTo>
                  <a:lnTo>
                    <a:pt x="1006116" y="1404553"/>
                  </a:lnTo>
                  <a:lnTo>
                    <a:pt x="1006116" y="1406926"/>
                  </a:lnTo>
                  <a:lnTo>
                    <a:pt x="980684" y="1406926"/>
                  </a:lnTo>
                  <a:lnTo>
                    <a:pt x="978299" y="1390708"/>
                  </a:lnTo>
                  <a:lnTo>
                    <a:pt x="977107" y="1382005"/>
                  </a:lnTo>
                  <a:lnTo>
                    <a:pt x="976710" y="1373698"/>
                  </a:lnTo>
                  <a:lnTo>
                    <a:pt x="976312" y="1364996"/>
                  </a:lnTo>
                  <a:lnTo>
                    <a:pt x="976312" y="1355897"/>
                  </a:lnTo>
                  <a:lnTo>
                    <a:pt x="976710" y="1346404"/>
                  </a:lnTo>
                  <a:lnTo>
                    <a:pt x="977504" y="1337305"/>
                  </a:lnTo>
                  <a:lnTo>
                    <a:pt x="978697" y="1327020"/>
                  </a:lnTo>
                  <a:lnTo>
                    <a:pt x="980286" y="1316736"/>
                  </a:lnTo>
                  <a:lnTo>
                    <a:pt x="983068" y="1305659"/>
                  </a:lnTo>
                  <a:lnTo>
                    <a:pt x="985850" y="1294188"/>
                  </a:lnTo>
                  <a:lnTo>
                    <a:pt x="989823" y="1282716"/>
                  </a:lnTo>
                  <a:lnTo>
                    <a:pt x="994195" y="1270453"/>
                  </a:lnTo>
                  <a:lnTo>
                    <a:pt x="999758" y="1257399"/>
                  </a:lnTo>
                  <a:lnTo>
                    <a:pt x="1005719" y="1243554"/>
                  </a:lnTo>
                  <a:lnTo>
                    <a:pt x="1008898" y="1237225"/>
                  </a:lnTo>
                  <a:lnTo>
                    <a:pt x="1012872" y="1230500"/>
                  </a:lnTo>
                  <a:lnTo>
                    <a:pt x="1016846" y="1224567"/>
                  </a:lnTo>
                  <a:lnTo>
                    <a:pt x="1021217" y="1218238"/>
                  </a:lnTo>
                  <a:lnTo>
                    <a:pt x="1023204" y="1215864"/>
                  </a:lnTo>
                  <a:lnTo>
                    <a:pt x="1024793" y="1213491"/>
                  </a:lnTo>
                  <a:lnTo>
                    <a:pt x="1029960" y="1208744"/>
                  </a:lnTo>
                  <a:lnTo>
                    <a:pt x="1034331" y="1203601"/>
                  </a:lnTo>
                  <a:lnTo>
                    <a:pt x="1039894" y="1198855"/>
                  </a:lnTo>
                  <a:lnTo>
                    <a:pt x="1045060" y="1194899"/>
                  </a:lnTo>
                  <a:lnTo>
                    <a:pt x="1050624" y="1190943"/>
                  </a:lnTo>
                  <a:lnTo>
                    <a:pt x="1055790" y="1186987"/>
                  </a:lnTo>
                  <a:lnTo>
                    <a:pt x="1061353" y="1184218"/>
                  </a:lnTo>
                  <a:lnTo>
                    <a:pt x="1066917" y="1181449"/>
                  </a:lnTo>
                  <a:lnTo>
                    <a:pt x="1072480" y="1178285"/>
                  </a:lnTo>
                  <a:lnTo>
                    <a:pt x="1078043" y="1176307"/>
                  </a:lnTo>
                  <a:lnTo>
                    <a:pt x="1089170" y="1171956"/>
                  </a:lnTo>
                  <a:lnTo>
                    <a:pt x="1099900" y="1169187"/>
                  </a:lnTo>
                  <a:lnTo>
                    <a:pt x="1110232" y="1166813"/>
                  </a:lnTo>
                  <a:close/>
                  <a:moveTo>
                    <a:pt x="1601784" y="1141413"/>
                  </a:moveTo>
                  <a:lnTo>
                    <a:pt x="1608513" y="1141413"/>
                  </a:lnTo>
                  <a:lnTo>
                    <a:pt x="1616826" y="1141413"/>
                  </a:lnTo>
                  <a:lnTo>
                    <a:pt x="1628701" y="1141809"/>
                  </a:lnTo>
                  <a:lnTo>
                    <a:pt x="1639785" y="1142996"/>
                  </a:lnTo>
                  <a:lnTo>
                    <a:pt x="1644139" y="1143392"/>
                  </a:lnTo>
                  <a:lnTo>
                    <a:pt x="1656410" y="1145766"/>
                  </a:lnTo>
                  <a:lnTo>
                    <a:pt x="1668285" y="1149327"/>
                  </a:lnTo>
                  <a:lnTo>
                    <a:pt x="1673431" y="1150910"/>
                  </a:lnTo>
                  <a:lnTo>
                    <a:pt x="1682140" y="1154075"/>
                  </a:lnTo>
                  <a:lnTo>
                    <a:pt x="1690453" y="1157241"/>
                  </a:lnTo>
                  <a:lnTo>
                    <a:pt x="1694807" y="1158823"/>
                  </a:lnTo>
                  <a:lnTo>
                    <a:pt x="1703516" y="1163572"/>
                  </a:lnTo>
                  <a:lnTo>
                    <a:pt x="1711828" y="1167924"/>
                  </a:lnTo>
                  <a:lnTo>
                    <a:pt x="1714995" y="1169903"/>
                  </a:lnTo>
                  <a:lnTo>
                    <a:pt x="1726079" y="1177421"/>
                  </a:lnTo>
                  <a:lnTo>
                    <a:pt x="1729245" y="1179399"/>
                  </a:lnTo>
                  <a:lnTo>
                    <a:pt x="1739142" y="1186918"/>
                  </a:lnTo>
                  <a:lnTo>
                    <a:pt x="1740329" y="1188105"/>
                  </a:lnTo>
                  <a:lnTo>
                    <a:pt x="1745475" y="1192853"/>
                  </a:lnTo>
                  <a:lnTo>
                    <a:pt x="1747058" y="1194436"/>
                  </a:lnTo>
                  <a:lnTo>
                    <a:pt x="1748642" y="1196018"/>
                  </a:lnTo>
                  <a:lnTo>
                    <a:pt x="1743100" y="1240732"/>
                  </a:lnTo>
                  <a:lnTo>
                    <a:pt x="1739142" y="1274761"/>
                  </a:lnTo>
                  <a:lnTo>
                    <a:pt x="1736766" y="1296128"/>
                  </a:lnTo>
                  <a:lnTo>
                    <a:pt x="1738746" y="1294150"/>
                  </a:lnTo>
                  <a:lnTo>
                    <a:pt x="1739537" y="1293358"/>
                  </a:lnTo>
                  <a:lnTo>
                    <a:pt x="1740725" y="1293358"/>
                  </a:lnTo>
                  <a:lnTo>
                    <a:pt x="1741912" y="1293754"/>
                  </a:lnTo>
                  <a:lnTo>
                    <a:pt x="1743100" y="1294150"/>
                  </a:lnTo>
                  <a:lnTo>
                    <a:pt x="1744288" y="1295733"/>
                  </a:lnTo>
                  <a:lnTo>
                    <a:pt x="1745079" y="1297315"/>
                  </a:lnTo>
                  <a:lnTo>
                    <a:pt x="1747454" y="1301668"/>
                  </a:lnTo>
                  <a:lnTo>
                    <a:pt x="1749038" y="1307603"/>
                  </a:lnTo>
                  <a:lnTo>
                    <a:pt x="1750621" y="1315121"/>
                  </a:lnTo>
                  <a:lnTo>
                    <a:pt x="1751809" y="1323827"/>
                  </a:lnTo>
                  <a:lnTo>
                    <a:pt x="1752204" y="1332928"/>
                  </a:lnTo>
                  <a:lnTo>
                    <a:pt x="1752600" y="1343216"/>
                  </a:lnTo>
                  <a:lnTo>
                    <a:pt x="1752204" y="1352712"/>
                  </a:lnTo>
                  <a:lnTo>
                    <a:pt x="1751809" y="1361813"/>
                  </a:lnTo>
                  <a:lnTo>
                    <a:pt x="1750621" y="1370518"/>
                  </a:lnTo>
                  <a:lnTo>
                    <a:pt x="1749038" y="1378036"/>
                  </a:lnTo>
                  <a:lnTo>
                    <a:pt x="1747454" y="1383972"/>
                  </a:lnTo>
                  <a:lnTo>
                    <a:pt x="1745079" y="1388324"/>
                  </a:lnTo>
                  <a:lnTo>
                    <a:pt x="1744288" y="1390303"/>
                  </a:lnTo>
                  <a:lnTo>
                    <a:pt x="1743100" y="1391490"/>
                  </a:lnTo>
                  <a:lnTo>
                    <a:pt x="1741912" y="1391886"/>
                  </a:lnTo>
                  <a:lnTo>
                    <a:pt x="1740725" y="1392281"/>
                  </a:lnTo>
                  <a:lnTo>
                    <a:pt x="1739142" y="1391886"/>
                  </a:lnTo>
                  <a:lnTo>
                    <a:pt x="1737954" y="1391094"/>
                  </a:lnTo>
                  <a:lnTo>
                    <a:pt x="1736766" y="1389511"/>
                  </a:lnTo>
                  <a:lnTo>
                    <a:pt x="1735975" y="1387929"/>
                  </a:lnTo>
                  <a:lnTo>
                    <a:pt x="1733996" y="1382785"/>
                  </a:lnTo>
                  <a:lnTo>
                    <a:pt x="1731620" y="1376849"/>
                  </a:lnTo>
                  <a:lnTo>
                    <a:pt x="1730829" y="1384367"/>
                  </a:lnTo>
                  <a:lnTo>
                    <a:pt x="1729641" y="1391886"/>
                  </a:lnTo>
                  <a:lnTo>
                    <a:pt x="1725683" y="1406526"/>
                  </a:lnTo>
                  <a:lnTo>
                    <a:pt x="1475905" y="1406526"/>
                  </a:lnTo>
                  <a:lnTo>
                    <a:pt x="1471551" y="1394260"/>
                  </a:lnTo>
                  <a:lnTo>
                    <a:pt x="1469968" y="1388324"/>
                  </a:lnTo>
                  <a:lnTo>
                    <a:pt x="1467592" y="1381993"/>
                  </a:lnTo>
                  <a:lnTo>
                    <a:pt x="1466009" y="1387137"/>
                  </a:lnTo>
                  <a:lnTo>
                    <a:pt x="1464426" y="1391490"/>
                  </a:lnTo>
                  <a:lnTo>
                    <a:pt x="1463238" y="1392677"/>
                  </a:lnTo>
                  <a:lnTo>
                    <a:pt x="1462051" y="1393864"/>
                  </a:lnTo>
                  <a:lnTo>
                    <a:pt x="1460863" y="1394260"/>
                  </a:lnTo>
                  <a:lnTo>
                    <a:pt x="1459676" y="1394655"/>
                  </a:lnTo>
                  <a:lnTo>
                    <a:pt x="1458884" y="1394260"/>
                  </a:lnTo>
                  <a:lnTo>
                    <a:pt x="1457696" y="1393468"/>
                  </a:lnTo>
                  <a:lnTo>
                    <a:pt x="1456509" y="1392281"/>
                  </a:lnTo>
                  <a:lnTo>
                    <a:pt x="1454925" y="1391094"/>
                  </a:lnTo>
                  <a:lnTo>
                    <a:pt x="1452946" y="1386346"/>
                  </a:lnTo>
                  <a:lnTo>
                    <a:pt x="1451363" y="1380015"/>
                  </a:lnTo>
                  <a:lnTo>
                    <a:pt x="1450175" y="1372892"/>
                  </a:lnTo>
                  <a:lnTo>
                    <a:pt x="1448592" y="1364583"/>
                  </a:lnTo>
                  <a:lnTo>
                    <a:pt x="1447800" y="1355086"/>
                  </a:lnTo>
                  <a:lnTo>
                    <a:pt x="1447800" y="1345194"/>
                  </a:lnTo>
                  <a:lnTo>
                    <a:pt x="1447800" y="1334906"/>
                  </a:lnTo>
                  <a:lnTo>
                    <a:pt x="1448592" y="1325805"/>
                  </a:lnTo>
                  <a:lnTo>
                    <a:pt x="1450175" y="1317496"/>
                  </a:lnTo>
                  <a:lnTo>
                    <a:pt x="1451363" y="1310373"/>
                  </a:lnTo>
                  <a:lnTo>
                    <a:pt x="1452946" y="1304438"/>
                  </a:lnTo>
                  <a:lnTo>
                    <a:pt x="1454925" y="1299689"/>
                  </a:lnTo>
                  <a:lnTo>
                    <a:pt x="1456509" y="1298107"/>
                  </a:lnTo>
                  <a:lnTo>
                    <a:pt x="1457696" y="1296920"/>
                  </a:lnTo>
                  <a:lnTo>
                    <a:pt x="1458884" y="1296128"/>
                  </a:lnTo>
                  <a:lnTo>
                    <a:pt x="1459676" y="1296128"/>
                  </a:lnTo>
                  <a:lnTo>
                    <a:pt x="1460467" y="1296128"/>
                  </a:lnTo>
                  <a:lnTo>
                    <a:pt x="1461259" y="1296524"/>
                  </a:lnTo>
                  <a:lnTo>
                    <a:pt x="1462051" y="1283466"/>
                  </a:lnTo>
                  <a:lnTo>
                    <a:pt x="1462446" y="1277531"/>
                  </a:lnTo>
                  <a:lnTo>
                    <a:pt x="1464030" y="1271991"/>
                  </a:lnTo>
                  <a:lnTo>
                    <a:pt x="1462051" y="1258142"/>
                  </a:lnTo>
                  <a:lnTo>
                    <a:pt x="1460071" y="1245480"/>
                  </a:lnTo>
                  <a:lnTo>
                    <a:pt x="1456905" y="1223717"/>
                  </a:lnTo>
                  <a:lnTo>
                    <a:pt x="1453738" y="1208681"/>
                  </a:lnTo>
                  <a:lnTo>
                    <a:pt x="1452550" y="1203537"/>
                  </a:lnTo>
                  <a:lnTo>
                    <a:pt x="1458488" y="1199975"/>
                  </a:lnTo>
                  <a:lnTo>
                    <a:pt x="1465217" y="1196018"/>
                  </a:lnTo>
                  <a:lnTo>
                    <a:pt x="1471551" y="1191270"/>
                  </a:lnTo>
                  <a:lnTo>
                    <a:pt x="1477884" y="1186522"/>
                  </a:lnTo>
                  <a:lnTo>
                    <a:pt x="1489760" y="1177421"/>
                  </a:lnTo>
                  <a:lnTo>
                    <a:pt x="1495302" y="1173464"/>
                  </a:lnTo>
                  <a:lnTo>
                    <a:pt x="1500843" y="1170299"/>
                  </a:lnTo>
                  <a:lnTo>
                    <a:pt x="1515490" y="1163176"/>
                  </a:lnTo>
                  <a:lnTo>
                    <a:pt x="1530136" y="1157241"/>
                  </a:lnTo>
                  <a:lnTo>
                    <a:pt x="1539636" y="1154075"/>
                  </a:lnTo>
                  <a:lnTo>
                    <a:pt x="1548741" y="1150910"/>
                  </a:lnTo>
                  <a:lnTo>
                    <a:pt x="1558241" y="1148536"/>
                  </a:lnTo>
                  <a:lnTo>
                    <a:pt x="1568533" y="1145766"/>
                  </a:lnTo>
                  <a:lnTo>
                    <a:pt x="1576450" y="1144183"/>
                  </a:lnTo>
                  <a:lnTo>
                    <a:pt x="1583971" y="1142996"/>
                  </a:lnTo>
                  <a:lnTo>
                    <a:pt x="1594658" y="1142204"/>
                  </a:lnTo>
                  <a:lnTo>
                    <a:pt x="1601784" y="1141413"/>
                  </a:lnTo>
                  <a:close/>
                  <a:moveTo>
                    <a:pt x="1832358" y="1052513"/>
                  </a:moveTo>
                  <a:lnTo>
                    <a:pt x="1843104" y="1052513"/>
                  </a:lnTo>
                  <a:lnTo>
                    <a:pt x="1847083" y="1052911"/>
                  </a:lnTo>
                  <a:lnTo>
                    <a:pt x="1839522" y="1055300"/>
                  </a:lnTo>
                  <a:lnTo>
                    <a:pt x="1831960" y="1058882"/>
                  </a:lnTo>
                  <a:lnTo>
                    <a:pt x="1825194" y="1062067"/>
                  </a:lnTo>
                  <a:lnTo>
                    <a:pt x="1818428" y="1065650"/>
                  </a:lnTo>
                  <a:lnTo>
                    <a:pt x="1820418" y="1066446"/>
                  </a:lnTo>
                  <a:lnTo>
                    <a:pt x="1828776" y="1066048"/>
                  </a:lnTo>
                  <a:lnTo>
                    <a:pt x="1837532" y="1065650"/>
                  </a:lnTo>
                  <a:lnTo>
                    <a:pt x="1846685" y="1066048"/>
                  </a:lnTo>
                  <a:lnTo>
                    <a:pt x="1856237" y="1066446"/>
                  </a:lnTo>
                  <a:lnTo>
                    <a:pt x="1865789" y="1067640"/>
                  </a:lnTo>
                  <a:lnTo>
                    <a:pt x="1876137" y="1069631"/>
                  </a:lnTo>
                  <a:lnTo>
                    <a:pt x="1885688" y="1072417"/>
                  </a:lnTo>
                  <a:lnTo>
                    <a:pt x="1895638" y="1075602"/>
                  </a:lnTo>
                  <a:lnTo>
                    <a:pt x="1905588" y="1079981"/>
                  </a:lnTo>
                  <a:lnTo>
                    <a:pt x="1910761" y="1082369"/>
                  </a:lnTo>
                  <a:lnTo>
                    <a:pt x="1915139" y="1085156"/>
                  </a:lnTo>
                  <a:lnTo>
                    <a:pt x="1919915" y="1088340"/>
                  </a:lnTo>
                  <a:lnTo>
                    <a:pt x="1924691" y="1091525"/>
                  </a:lnTo>
                  <a:lnTo>
                    <a:pt x="1929069" y="1095506"/>
                  </a:lnTo>
                  <a:lnTo>
                    <a:pt x="1933845" y="1099487"/>
                  </a:lnTo>
                  <a:lnTo>
                    <a:pt x="1938223" y="1103468"/>
                  </a:lnTo>
                  <a:lnTo>
                    <a:pt x="1942202" y="1108245"/>
                  </a:lnTo>
                  <a:lnTo>
                    <a:pt x="1946580" y="1112623"/>
                  </a:lnTo>
                  <a:lnTo>
                    <a:pt x="1950162" y="1118197"/>
                  </a:lnTo>
                  <a:lnTo>
                    <a:pt x="1954142" y="1123770"/>
                  </a:lnTo>
                  <a:lnTo>
                    <a:pt x="1957724" y="1129741"/>
                  </a:lnTo>
                  <a:lnTo>
                    <a:pt x="1960908" y="1136110"/>
                  </a:lnTo>
                  <a:lnTo>
                    <a:pt x="1964490" y="1142878"/>
                  </a:lnTo>
                  <a:lnTo>
                    <a:pt x="1968868" y="1152830"/>
                  </a:lnTo>
                  <a:lnTo>
                    <a:pt x="1972847" y="1163180"/>
                  </a:lnTo>
                  <a:lnTo>
                    <a:pt x="1979613" y="1182288"/>
                  </a:lnTo>
                  <a:lnTo>
                    <a:pt x="1975633" y="1185871"/>
                  </a:lnTo>
                  <a:lnTo>
                    <a:pt x="1972051" y="1190249"/>
                  </a:lnTo>
                  <a:lnTo>
                    <a:pt x="1967674" y="1192638"/>
                  </a:lnTo>
                  <a:lnTo>
                    <a:pt x="1965684" y="1193832"/>
                  </a:lnTo>
                  <a:lnTo>
                    <a:pt x="1963694" y="1195823"/>
                  </a:lnTo>
                  <a:lnTo>
                    <a:pt x="1962102" y="1197415"/>
                  </a:lnTo>
                  <a:lnTo>
                    <a:pt x="1961306" y="1199007"/>
                  </a:lnTo>
                  <a:lnTo>
                    <a:pt x="1960112" y="1201396"/>
                  </a:lnTo>
                  <a:lnTo>
                    <a:pt x="1959316" y="1202988"/>
                  </a:lnTo>
                  <a:lnTo>
                    <a:pt x="1958918" y="1205377"/>
                  </a:lnTo>
                  <a:lnTo>
                    <a:pt x="1958918" y="1207367"/>
                  </a:lnTo>
                  <a:lnTo>
                    <a:pt x="1952152" y="1218115"/>
                  </a:lnTo>
                  <a:lnTo>
                    <a:pt x="1946580" y="1229262"/>
                  </a:lnTo>
                  <a:lnTo>
                    <a:pt x="1941008" y="1240806"/>
                  </a:lnTo>
                  <a:lnTo>
                    <a:pt x="1936233" y="1252350"/>
                  </a:lnTo>
                  <a:lnTo>
                    <a:pt x="1932253" y="1263895"/>
                  </a:lnTo>
                  <a:lnTo>
                    <a:pt x="1928273" y="1274245"/>
                  </a:lnTo>
                  <a:lnTo>
                    <a:pt x="1925089" y="1284993"/>
                  </a:lnTo>
                  <a:lnTo>
                    <a:pt x="1921905" y="1294945"/>
                  </a:lnTo>
                  <a:lnTo>
                    <a:pt x="1919915" y="1304897"/>
                  </a:lnTo>
                  <a:lnTo>
                    <a:pt x="1917925" y="1314451"/>
                  </a:lnTo>
                  <a:lnTo>
                    <a:pt x="1784997" y="1314451"/>
                  </a:lnTo>
                  <a:lnTo>
                    <a:pt x="1783007" y="1303305"/>
                  </a:lnTo>
                  <a:lnTo>
                    <a:pt x="1780222" y="1293353"/>
                  </a:lnTo>
                  <a:lnTo>
                    <a:pt x="1778630" y="1288974"/>
                  </a:lnTo>
                  <a:lnTo>
                    <a:pt x="1777038" y="1284993"/>
                  </a:lnTo>
                  <a:lnTo>
                    <a:pt x="1775446" y="1281410"/>
                  </a:lnTo>
                  <a:lnTo>
                    <a:pt x="1773058" y="1278226"/>
                  </a:lnTo>
                  <a:lnTo>
                    <a:pt x="1782609" y="1200202"/>
                  </a:lnTo>
                  <a:lnTo>
                    <a:pt x="1783007" y="1196619"/>
                  </a:lnTo>
                  <a:lnTo>
                    <a:pt x="1783007" y="1192638"/>
                  </a:lnTo>
                  <a:lnTo>
                    <a:pt x="1782211" y="1189453"/>
                  </a:lnTo>
                  <a:lnTo>
                    <a:pt x="1781416" y="1185472"/>
                  </a:lnTo>
                  <a:lnTo>
                    <a:pt x="1779824" y="1182288"/>
                  </a:lnTo>
                  <a:lnTo>
                    <a:pt x="1778232" y="1178705"/>
                  </a:lnTo>
                  <a:lnTo>
                    <a:pt x="1776242" y="1175919"/>
                  </a:lnTo>
                  <a:lnTo>
                    <a:pt x="1774252" y="1172734"/>
                  </a:lnTo>
                  <a:lnTo>
                    <a:pt x="1767884" y="1166763"/>
                  </a:lnTo>
                  <a:lnTo>
                    <a:pt x="1761516" y="1161588"/>
                  </a:lnTo>
                  <a:lnTo>
                    <a:pt x="1752362" y="1154422"/>
                  </a:lnTo>
                  <a:lnTo>
                    <a:pt x="1741219" y="1146460"/>
                  </a:lnTo>
                  <a:lnTo>
                    <a:pt x="1734851" y="1142480"/>
                  </a:lnTo>
                  <a:lnTo>
                    <a:pt x="1728085" y="1138101"/>
                  </a:lnTo>
                  <a:lnTo>
                    <a:pt x="1720921" y="1134518"/>
                  </a:lnTo>
                  <a:lnTo>
                    <a:pt x="1712564" y="1130139"/>
                  </a:lnTo>
                  <a:lnTo>
                    <a:pt x="1704206" y="1126158"/>
                  </a:lnTo>
                  <a:lnTo>
                    <a:pt x="1695450" y="1122576"/>
                  </a:lnTo>
                  <a:lnTo>
                    <a:pt x="1698236" y="1118197"/>
                  </a:lnTo>
                  <a:lnTo>
                    <a:pt x="1701420" y="1114216"/>
                  </a:lnTo>
                  <a:lnTo>
                    <a:pt x="1697440" y="1114614"/>
                  </a:lnTo>
                  <a:lnTo>
                    <a:pt x="1701420" y="1111827"/>
                  </a:lnTo>
                  <a:lnTo>
                    <a:pt x="1705002" y="1109041"/>
                  </a:lnTo>
                  <a:lnTo>
                    <a:pt x="1710176" y="1103069"/>
                  </a:lnTo>
                  <a:lnTo>
                    <a:pt x="1715748" y="1097894"/>
                  </a:lnTo>
                  <a:lnTo>
                    <a:pt x="1721319" y="1093117"/>
                  </a:lnTo>
                  <a:lnTo>
                    <a:pt x="1726891" y="1088340"/>
                  </a:lnTo>
                  <a:lnTo>
                    <a:pt x="1732463" y="1083962"/>
                  </a:lnTo>
                  <a:lnTo>
                    <a:pt x="1738035" y="1080379"/>
                  </a:lnTo>
                  <a:lnTo>
                    <a:pt x="1744005" y="1076398"/>
                  </a:lnTo>
                  <a:lnTo>
                    <a:pt x="1749975" y="1073611"/>
                  </a:lnTo>
                  <a:lnTo>
                    <a:pt x="1755944" y="1070427"/>
                  </a:lnTo>
                  <a:lnTo>
                    <a:pt x="1761914" y="1067640"/>
                  </a:lnTo>
                  <a:lnTo>
                    <a:pt x="1773456" y="1063261"/>
                  </a:lnTo>
                  <a:lnTo>
                    <a:pt x="1784997" y="1059679"/>
                  </a:lnTo>
                  <a:lnTo>
                    <a:pt x="1796539" y="1056892"/>
                  </a:lnTo>
                  <a:lnTo>
                    <a:pt x="1806489" y="1054902"/>
                  </a:lnTo>
                  <a:lnTo>
                    <a:pt x="1816438" y="1053707"/>
                  </a:lnTo>
                  <a:lnTo>
                    <a:pt x="1824796" y="1052911"/>
                  </a:lnTo>
                  <a:lnTo>
                    <a:pt x="1832358" y="1052513"/>
                  </a:lnTo>
                  <a:close/>
                  <a:moveTo>
                    <a:pt x="861259" y="1052513"/>
                  </a:moveTo>
                  <a:lnTo>
                    <a:pt x="871603" y="1052513"/>
                  </a:lnTo>
                  <a:lnTo>
                    <a:pt x="875581" y="1052911"/>
                  </a:lnTo>
                  <a:lnTo>
                    <a:pt x="868022" y="1055295"/>
                  </a:lnTo>
                  <a:lnTo>
                    <a:pt x="860861" y="1058873"/>
                  </a:lnTo>
                  <a:lnTo>
                    <a:pt x="854098" y="1062053"/>
                  </a:lnTo>
                  <a:lnTo>
                    <a:pt x="847335" y="1065630"/>
                  </a:lnTo>
                  <a:lnTo>
                    <a:pt x="849324" y="1066425"/>
                  </a:lnTo>
                  <a:lnTo>
                    <a:pt x="857281" y="1066027"/>
                  </a:lnTo>
                  <a:lnTo>
                    <a:pt x="866033" y="1065630"/>
                  </a:lnTo>
                  <a:lnTo>
                    <a:pt x="875183" y="1066027"/>
                  </a:lnTo>
                  <a:lnTo>
                    <a:pt x="884732" y="1066425"/>
                  </a:lnTo>
                  <a:lnTo>
                    <a:pt x="894678" y="1067617"/>
                  </a:lnTo>
                  <a:lnTo>
                    <a:pt x="904624" y="1069605"/>
                  </a:lnTo>
                  <a:lnTo>
                    <a:pt x="914172" y="1072387"/>
                  </a:lnTo>
                  <a:lnTo>
                    <a:pt x="924516" y="1075567"/>
                  </a:lnTo>
                  <a:lnTo>
                    <a:pt x="934064" y="1079939"/>
                  </a:lnTo>
                  <a:lnTo>
                    <a:pt x="939236" y="1082324"/>
                  </a:lnTo>
                  <a:lnTo>
                    <a:pt x="944010" y="1085106"/>
                  </a:lnTo>
                  <a:lnTo>
                    <a:pt x="948784" y="1088286"/>
                  </a:lnTo>
                  <a:lnTo>
                    <a:pt x="953160" y="1091466"/>
                  </a:lnTo>
                  <a:lnTo>
                    <a:pt x="957934" y="1095441"/>
                  </a:lnTo>
                  <a:lnTo>
                    <a:pt x="962708" y="1099415"/>
                  </a:lnTo>
                  <a:lnTo>
                    <a:pt x="966687" y="1103390"/>
                  </a:lnTo>
                  <a:lnTo>
                    <a:pt x="971063" y="1108160"/>
                  </a:lnTo>
                  <a:lnTo>
                    <a:pt x="974644" y="1112532"/>
                  </a:lnTo>
                  <a:lnTo>
                    <a:pt x="979020" y="1118097"/>
                  </a:lnTo>
                  <a:lnTo>
                    <a:pt x="982998" y="1123662"/>
                  </a:lnTo>
                  <a:lnTo>
                    <a:pt x="986181" y="1129624"/>
                  </a:lnTo>
                  <a:lnTo>
                    <a:pt x="989762" y="1135983"/>
                  </a:lnTo>
                  <a:lnTo>
                    <a:pt x="992944" y="1142741"/>
                  </a:lnTo>
                  <a:lnTo>
                    <a:pt x="997321" y="1152678"/>
                  </a:lnTo>
                  <a:lnTo>
                    <a:pt x="1001299" y="1163012"/>
                  </a:lnTo>
                  <a:lnTo>
                    <a:pt x="1008062" y="1182091"/>
                  </a:lnTo>
                  <a:lnTo>
                    <a:pt x="1004482" y="1185668"/>
                  </a:lnTo>
                  <a:lnTo>
                    <a:pt x="1000105" y="1190040"/>
                  </a:lnTo>
                  <a:lnTo>
                    <a:pt x="996525" y="1192425"/>
                  </a:lnTo>
                  <a:lnTo>
                    <a:pt x="994138" y="1193618"/>
                  </a:lnTo>
                  <a:lnTo>
                    <a:pt x="992546" y="1195605"/>
                  </a:lnTo>
                  <a:lnTo>
                    <a:pt x="990955" y="1197195"/>
                  </a:lnTo>
                  <a:lnTo>
                    <a:pt x="989762" y="1198785"/>
                  </a:lnTo>
                  <a:lnTo>
                    <a:pt x="988568" y="1201170"/>
                  </a:lnTo>
                  <a:lnTo>
                    <a:pt x="987772" y="1202760"/>
                  </a:lnTo>
                  <a:lnTo>
                    <a:pt x="987375" y="1205145"/>
                  </a:lnTo>
                  <a:lnTo>
                    <a:pt x="987375" y="1207132"/>
                  </a:lnTo>
                  <a:lnTo>
                    <a:pt x="980611" y="1217864"/>
                  </a:lnTo>
                  <a:lnTo>
                    <a:pt x="975041" y="1228993"/>
                  </a:lnTo>
                  <a:lnTo>
                    <a:pt x="969870" y="1240520"/>
                  </a:lnTo>
                  <a:lnTo>
                    <a:pt x="965095" y="1252047"/>
                  </a:lnTo>
                  <a:lnTo>
                    <a:pt x="960321" y="1263574"/>
                  </a:lnTo>
                  <a:lnTo>
                    <a:pt x="956741" y="1273908"/>
                  </a:lnTo>
                  <a:lnTo>
                    <a:pt x="953558" y="1284640"/>
                  </a:lnTo>
                  <a:lnTo>
                    <a:pt x="950773" y="1294577"/>
                  </a:lnTo>
                  <a:lnTo>
                    <a:pt x="948784" y="1304514"/>
                  </a:lnTo>
                  <a:lnTo>
                    <a:pt x="946397" y="1314054"/>
                  </a:lnTo>
                  <a:lnTo>
                    <a:pt x="746283" y="1314054"/>
                  </a:lnTo>
                  <a:lnTo>
                    <a:pt x="745487" y="1310874"/>
                  </a:lnTo>
                  <a:lnTo>
                    <a:pt x="745487" y="1314054"/>
                  </a:lnTo>
                  <a:lnTo>
                    <a:pt x="692972" y="1314054"/>
                  </a:lnTo>
                  <a:lnTo>
                    <a:pt x="688994" y="1314054"/>
                  </a:lnTo>
                  <a:lnTo>
                    <a:pt x="685811" y="1314451"/>
                  </a:lnTo>
                  <a:lnTo>
                    <a:pt x="683026" y="1296565"/>
                  </a:lnTo>
                  <a:lnTo>
                    <a:pt x="681833" y="1287423"/>
                  </a:lnTo>
                  <a:lnTo>
                    <a:pt x="681435" y="1278281"/>
                  </a:lnTo>
                  <a:lnTo>
                    <a:pt x="681037" y="1268344"/>
                  </a:lnTo>
                  <a:lnTo>
                    <a:pt x="681435" y="1258804"/>
                  </a:lnTo>
                  <a:lnTo>
                    <a:pt x="681833" y="1249265"/>
                  </a:lnTo>
                  <a:lnTo>
                    <a:pt x="682628" y="1238930"/>
                  </a:lnTo>
                  <a:lnTo>
                    <a:pt x="684617" y="1228596"/>
                  </a:lnTo>
                  <a:lnTo>
                    <a:pt x="686607" y="1217466"/>
                  </a:lnTo>
                  <a:lnTo>
                    <a:pt x="688994" y="1205940"/>
                  </a:lnTo>
                  <a:lnTo>
                    <a:pt x="692176" y="1194810"/>
                  </a:lnTo>
                  <a:lnTo>
                    <a:pt x="696155" y="1182488"/>
                  </a:lnTo>
                  <a:lnTo>
                    <a:pt x="700929" y="1169769"/>
                  </a:lnTo>
                  <a:lnTo>
                    <a:pt x="706499" y="1156255"/>
                  </a:lnTo>
                  <a:lnTo>
                    <a:pt x="712466" y="1142741"/>
                  </a:lnTo>
                  <a:lnTo>
                    <a:pt x="716445" y="1134791"/>
                  </a:lnTo>
                  <a:lnTo>
                    <a:pt x="720821" y="1127636"/>
                  </a:lnTo>
                  <a:lnTo>
                    <a:pt x="725595" y="1120482"/>
                  </a:lnTo>
                  <a:lnTo>
                    <a:pt x="729971" y="1114122"/>
                  </a:lnTo>
                  <a:lnTo>
                    <a:pt x="726391" y="1114520"/>
                  </a:lnTo>
                  <a:lnTo>
                    <a:pt x="729971" y="1111737"/>
                  </a:lnTo>
                  <a:lnTo>
                    <a:pt x="733950" y="1108955"/>
                  </a:lnTo>
                  <a:lnTo>
                    <a:pt x="739122" y="1102993"/>
                  </a:lnTo>
                  <a:lnTo>
                    <a:pt x="744294" y="1097826"/>
                  </a:lnTo>
                  <a:lnTo>
                    <a:pt x="749863" y="1093056"/>
                  </a:lnTo>
                  <a:lnTo>
                    <a:pt x="755433" y="1088286"/>
                  </a:lnTo>
                  <a:lnTo>
                    <a:pt x="761401" y="1083914"/>
                  </a:lnTo>
                  <a:lnTo>
                    <a:pt x="766970" y="1080337"/>
                  </a:lnTo>
                  <a:lnTo>
                    <a:pt x="772938" y="1076362"/>
                  </a:lnTo>
                  <a:lnTo>
                    <a:pt x="778508" y="1073579"/>
                  </a:lnTo>
                  <a:lnTo>
                    <a:pt x="784475" y="1070400"/>
                  </a:lnTo>
                  <a:lnTo>
                    <a:pt x="790443" y="1067617"/>
                  </a:lnTo>
                  <a:lnTo>
                    <a:pt x="802378" y="1063245"/>
                  </a:lnTo>
                  <a:lnTo>
                    <a:pt x="813916" y="1059668"/>
                  </a:lnTo>
                  <a:lnTo>
                    <a:pt x="824658" y="1056885"/>
                  </a:lnTo>
                  <a:lnTo>
                    <a:pt x="835399" y="1054898"/>
                  </a:lnTo>
                  <a:lnTo>
                    <a:pt x="844947" y="1053705"/>
                  </a:lnTo>
                  <a:lnTo>
                    <a:pt x="853700" y="1052911"/>
                  </a:lnTo>
                  <a:lnTo>
                    <a:pt x="861259" y="1052513"/>
                  </a:lnTo>
                  <a:close/>
                  <a:moveTo>
                    <a:pt x="1326357" y="1047750"/>
                  </a:moveTo>
                  <a:lnTo>
                    <a:pt x="1337469" y="1047750"/>
                  </a:lnTo>
                  <a:lnTo>
                    <a:pt x="1348582" y="1048148"/>
                  </a:lnTo>
                  <a:lnTo>
                    <a:pt x="1358901" y="1048942"/>
                  </a:lnTo>
                  <a:lnTo>
                    <a:pt x="1368822" y="1050532"/>
                  </a:lnTo>
                  <a:lnTo>
                    <a:pt x="1378347" y="1052520"/>
                  </a:lnTo>
                  <a:lnTo>
                    <a:pt x="1387476" y="1054904"/>
                  </a:lnTo>
                  <a:lnTo>
                    <a:pt x="1396604" y="1057289"/>
                  </a:lnTo>
                  <a:lnTo>
                    <a:pt x="1404541" y="1060469"/>
                  </a:lnTo>
                  <a:lnTo>
                    <a:pt x="1412479" y="1063251"/>
                  </a:lnTo>
                  <a:lnTo>
                    <a:pt x="1419623" y="1066828"/>
                  </a:lnTo>
                  <a:lnTo>
                    <a:pt x="1426766" y="1070008"/>
                  </a:lnTo>
                  <a:lnTo>
                    <a:pt x="1433116" y="1073983"/>
                  </a:lnTo>
                  <a:lnTo>
                    <a:pt x="1444626" y="1081137"/>
                  </a:lnTo>
                  <a:lnTo>
                    <a:pt x="1454151" y="1087894"/>
                  </a:lnTo>
                  <a:lnTo>
                    <a:pt x="1461691" y="1093856"/>
                  </a:lnTo>
                  <a:lnTo>
                    <a:pt x="1466851" y="1098228"/>
                  </a:lnTo>
                  <a:lnTo>
                    <a:pt x="1471613" y="1102600"/>
                  </a:lnTo>
                  <a:lnTo>
                    <a:pt x="1465660" y="1153079"/>
                  </a:lnTo>
                  <a:lnTo>
                    <a:pt x="1458913" y="1157848"/>
                  </a:lnTo>
                  <a:lnTo>
                    <a:pt x="1447404" y="1166195"/>
                  </a:lnTo>
                  <a:lnTo>
                    <a:pt x="1441848" y="1170170"/>
                  </a:lnTo>
                  <a:lnTo>
                    <a:pt x="1437482" y="1172555"/>
                  </a:lnTo>
                  <a:lnTo>
                    <a:pt x="1434704" y="1174542"/>
                  </a:lnTo>
                  <a:lnTo>
                    <a:pt x="1432323" y="1175734"/>
                  </a:lnTo>
                  <a:lnTo>
                    <a:pt x="1427560" y="1179311"/>
                  </a:lnTo>
                  <a:lnTo>
                    <a:pt x="1424385" y="1184081"/>
                  </a:lnTo>
                  <a:lnTo>
                    <a:pt x="1421210" y="1188851"/>
                  </a:lnTo>
                  <a:lnTo>
                    <a:pt x="1419226" y="1194018"/>
                  </a:lnTo>
                  <a:lnTo>
                    <a:pt x="1418035" y="1199582"/>
                  </a:lnTo>
                  <a:lnTo>
                    <a:pt x="1418035" y="1205544"/>
                  </a:lnTo>
                  <a:lnTo>
                    <a:pt x="1418432" y="1208724"/>
                  </a:lnTo>
                  <a:lnTo>
                    <a:pt x="1418829" y="1211506"/>
                  </a:lnTo>
                  <a:lnTo>
                    <a:pt x="1419623" y="1216673"/>
                  </a:lnTo>
                  <a:lnTo>
                    <a:pt x="1422401" y="1229392"/>
                  </a:lnTo>
                  <a:lnTo>
                    <a:pt x="1425576" y="1248073"/>
                  </a:lnTo>
                  <a:lnTo>
                    <a:pt x="1427163" y="1259202"/>
                  </a:lnTo>
                  <a:lnTo>
                    <a:pt x="1429148" y="1271524"/>
                  </a:lnTo>
                  <a:lnTo>
                    <a:pt x="1427560" y="1279076"/>
                  </a:lnTo>
                  <a:lnTo>
                    <a:pt x="1425973" y="1282255"/>
                  </a:lnTo>
                  <a:lnTo>
                    <a:pt x="1423988" y="1285832"/>
                  </a:lnTo>
                  <a:lnTo>
                    <a:pt x="1422401" y="1289807"/>
                  </a:lnTo>
                  <a:lnTo>
                    <a:pt x="1420416" y="1293782"/>
                  </a:lnTo>
                  <a:lnTo>
                    <a:pt x="1418035" y="1303718"/>
                  </a:lnTo>
                  <a:lnTo>
                    <a:pt x="1416051" y="1314450"/>
                  </a:lnTo>
                  <a:lnTo>
                    <a:pt x="1312863" y="1314450"/>
                  </a:lnTo>
                  <a:lnTo>
                    <a:pt x="1310879" y="1304911"/>
                  </a:lnTo>
                  <a:lnTo>
                    <a:pt x="1308894" y="1294974"/>
                  </a:lnTo>
                  <a:lnTo>
                    <a:pt x="1305719" y="1285038"/>
                  </a:lnTo>
                  <a:lnTo>
                    <a:pt x="1302544" y="1274306"/>
                  </a:lnTo>
                  <a:lnTo>
                    <a:pt x="1298972" y="1263972"/>
                  </a:lnTo>
                  <a:lnTo>
                    <a:pt x="1295004" y="1252843"/>
                  </a:lnTo>
                  <a:lnTo>
                    <a:pt x="1290241" y="1240919"/>
                  </a:lnTo>
                  <a:lnTo>
                    <a:pt x="1285082" y="1229392"/>
                  </a:lnTo>
                  <a:lnTo>
                    <a:pt x="1280319" y="1219456"/>
                  </a:lnTo>
                  <a:lnTo>
                    <a:pt x="1275160" y="1210711"/>
                  </a:lnTo>
                  <a:lnTo>
                    <a:pt x="1270000" y="1202365"/>
                  </a:lnTo>
                  <a:lnTo>
                    <a:pt x="1264047" y="1194813"/>
                  </a:lnTo>
                  <a:lnTo>
                    <a:pt x="1258094" y="1188056"/>
                  </a:lnTo>
                  <a:lnTo>
                    <a:pt x="1251744" y="1181696"/>
                  </a:lnTo>
                  <a:lnTo>
                    <a:pt x="1244997" y="1175734"/>
                  </a:lnTo>
                  <a:lnTo>
                    <a:pt x="1238250" y="1170567"/>
                  </a:lnTo>
                  <a:lnTo>
                    <a:pt x="1231503" y="1165400"/>
                  </a:lnTo>
                  <a:lnTo>
                    <a:pt x="1224757" y="1161823"/>
                  </a:lnTo>
                  <a:lnTo>
                    <a:pt x="1217613" y="1157848"/>
                  </a:lnTo>
                  <a:lnTo>
                    <a:pt x="1210469" y="1154669"/>
                  </a:lnTo>
                  <a:lnTo>
                    <a:pt x="1202928" y="1151886"/>
                  </a:lnTo>
                  <a:lnTo>
                    <a:pt x="1195785" y="1149501"/>
                  </a:lnTo>
                  <a:lnTo>
                    <a:pt x="1188641" y="1147912"/>
                  </a:lnTo>
                  <a:lnTo>
                    <a:pt x="1181497" y="1145924"/>
                  </a:lnTo>
                  <a:lnTo>
                    <a:pt x="1179116" y="1131218"/>
                  </a:lnTo>
                  <a:lnTo>
                    <a:pt x="1176735" y="1120486"/>
                  </a:lnTo>
                  <a:lnTo>
                    <a:pt x="1174750" y="1110152"/>
                  </a:lnTo>
                  <a:lnTo>
                    <a:pt x="1180703" y="1106973"/>
                  </a:lnTo>
                  <a:lnTo>
                    <a:pt x="1187053" y="1102998"/>
                  </a:lnTo>
                  <a:lnTo>
                    <a:pt x="1193800" y="1098228"/>
                  </a:lnTo>
                  <a:lnTo>
                    <a:pt x="1200150" y="1093856"/>
                  </a:lnTo>
                  <a:lnTo>
                    <a:pt x="1212453" y="1084317"/>
                  </a:lnTo>
                  <a:lnTo>
                    <a:pt x="1217613" y="1080342"/>
                  </a:lnTo>
                  <a:lnTo>
                    <a:pt x="1223169" y="1077163"/>
                  </a:lnTo>
                  <a:lnTo>
                    <a:pt x="1237060" y="1070406"/>
                  </a:lnTo>
                  <a:lnTo>
                    <a:pt x="1250950" y="1064444"/>
                  </a:lnTo>
                  <a:lnTo>
                    <a:pt x="1264444" y="1059674"/>
                  </a:lnTo>
                  <a:lnTo>
                    <a:pt x="1277541" y="1055699"/>
                  </a:lnTo>
                  <a:lnTo>
                    <a:pt x="1290241" y="1052520"/>
                  </a:lnTo>
                  <a:lnTo>
                    <a:pt x="1302941" y="1050135"/>
                  </a:lnTo>
                  <a:lnTo>
                    <a:pt x="1314847" y="1048545"/>
                  </a:lnTo>
                  <a:lnTo>
                    <a:pt x="1326357" y="1047750"/>
                  </a:lnTo>
                  <a:close/>
                  <a:moveTo>
                    <a:pt x="525022" y="1035050"/>
                  </a:moveTo>
                  <a:lnTo>
                    <a:pt x="554037" y="1036676"/>
                  </a:lnTo>
                  <a:lnTo>
                    <a:pt x="512762" y="1068388"/>
                  </a:lnTo>
                  <a:lnTo>
                    <a:pt x="525022" y="1035050"/>
                  </a:lnTo>
                  <a:close/>
                  <a:moveTo>
                    <a:pt x="174832" y="915044"/>
                  </a:moveTo>
                  <a:lnTo>
                    <a:pt x="50860" y="916631"/>
                  </a:lnTo>
                  <a:lnTo>
                    <a:pt x="57218" y="934484"/>
                  </a:lnTo>
                  <a:lnTo>
                    <a:pt x="174832" y="915044"/>
                  </a:lnTo>
                  <a:close/>
                  <a:moveTo>
                    <a:pt x="403703" y="711119"/>
                  </a:moveTo>
                  <a:lnTo>
                    <a:pt x="403703" y="723418"/>
                  </a:lnTo>
                  <a:lnTo>
                    <a:pt x="512179" y="715086"/>
                  </a:lnTo>
                  <a:lnTo>
                    <a:pt x="403703" y="711119"/>
                  </a:lnTo>
                  <a:close/>
                  <a:moveTo>
                    <a:pt x="773852" y="677863"/>
                  </a:moveTo>
                  <a:lnTo>
                    <a:pt x="777038" y="678259"/>
                  </a:lnTo>
                  <a:lnTo>
                    <a:pt x="778632" y="678259"/>
                  </a:lnTo>
                  <a:lnTo>
                    <a:pt x="779428" y="679050"/>
                  </a:lnTo>
                  <a:lnTo>
                    <a:pt x="780225" y="679446"/>
                  </a:lnTo>
                  <a:lnTo>
                    <a:pt x="780623" y="680632"/>
                  </a:lnTo>
                  <a:lnTo>
                    <a:pt x="780623" y="681423"/>
                  </a:lnTo>
                  <a:lnTo>
                    <a:pt x="780225" y="682215"/>
                  </a:lnTo>
                  <a:lnTo>
                    <a:pt x="779428" y="684588"/>
                  </a:lnTo>
                  <a:lnTo>
                    <a:pt x="777038" y="687357"/>
                  </a:lnTo>
                  <a:lnTo>
                    <a:pt x="774648" y="689731"/>
                  </a:lnTo>
                  <a:lnTo>
                    <a:pt x="771860" y="692500"/>
                  </a:lnTo>
                  <a:lnTo>
                    <a:pt x="767877" y="695665"/>
                  </a:lnTo>
                  <a:lnTo>
                    <a:pt x="763894" y="698038"/>
                  </a:lnTo>
                  <a:lnTo>
                    <a:pt x="760309" y="700808"/>
                  </a:lnTo>
                  <a:lnTo>
                    <a:pt x="755927" y="702785"/>
                  </a:lnTo>
                  <a:lnTo>
                    <a:pt x="752342" y="704368"/>
                  </a:lnTo>
                  <a:lnTo>
                    <a:pt x="748758" y="705555"/>
                  </a:lnTo>
                  <a:lnTo>
                    <a:pt x="745969" y="705950"/>
                  </a:lnTo>
                  <a:lnTo>
                    <a:pt x="742783" y="706346"/>
                  </a:lnTo>
                  <a:lnTo>
                    <a:pt x="740791" y="706741"/>
                  </a:lnTo>
                  <a:lnTo>
                    <a:pt x="738800" y="707928"/>
                  </a:lnTo>
                  <a:lnTo>
                    <a:pt x="737605" y="708719"/>
                  </a:lnTo>
                  <a:lnTo>
                    <a:pt x="736011" y="709906"/>
                  </a:lnTo>
                  <a:lnTo>
                    <a:pt x="735215" y="711093"/>
                  </a:lnTo>
                  <a:lnTo>
                    <a:pt x="734816" y="712280"/>
                  </a:lnTo>
                  <a:lnTo>
                    <a:pt x="734816" y="713467"/>
                  </a:lnTo>
                  <a:lnTo>
                    <a:pt x="735215" y="715049"/>
                  </a:lnTo>
                  <a:lnTo>
                    <a:pt x="736011" y="716236"/>
                  </a:lnTo>
                  <a:lnTo>
                    <a:pt x="738003" y="717027"/>
                  </a:lnTo>
                  <a:lnTo>
                    <a:pt x="739596" y="717818"/>
                  </a:lnTo>
                  <a:lnTo>
                    <a:pt x="741986" y="718609"/>
                  </a:lnTo>
                  <a:lnTo>
                    <a:pt x="745173" y="719005"/>
                  </a:lnTo>
                  <a:lnTo>
                    <a:pt x="748359" y="719400"/>
                  </a:lnTo>
                  <a:lnTo>
                    <a:pt x="752342" y="719005"/>
                  </a:lnTo>
                  <a:lnTo>
                    <a:pt x="760707" y="719005"/>
                  </a:lnTo>
                  <a:lnTo>
                    <a:pt x="763894" y="719400"/>
                  </a:lnTo>
                  <a:lnTo>
                    <a:pt x="767877" y="719796"/>
                  </a:lnTo>
                  <a:lnTo>
                    <a:pt x="770665" y="720983"/>
                  </a:lnTo>
                  <a:lnTo>
                    <a:pt x="773852" y="722169"/>
                  </a:lnTo>
                  <a:lnTo>
                    <a:pt x="776640" y="723356"/>
                  </a:lnTo>
                  <a:lnTo>
                    <a:pt x="779428" y="724939"/>
                  </a:lnTo>
                  <a:lnTo>
                    <a:pt x="781420" y="726917"/>
                  </a:lnTo>
                  <a:lnTo>
                    <a:pt x="783411" y="729686"/>
                  </a:lnTo>
                  <a:lnTo>
                    <a:pt x="785403" y="732455"/>
                  </a:lnTo>
                  <a:lnTo>
                    <a:pt x="786598" y="736015"/>
                  </a:lnTo>
                  <a:lnTo>
                    <a:pt x="787793" y="739180"/>
                  </a:lnTo>
                  <a:lnTo>
                    <a:pt x="788191" y="743531"/>
                  </a:lnTo>
                  <a:lnTo>
                    <a:pt x="788988" y="747883"/>
                  </a:lnTo>
                  <a:lnTo>
                    <a:pt x="788988" y="752630"/>
                  </a:lnTo>
                  <a:lnTo>
                    <a:pt x="788590" y="756982"/>
                  </a:lnTo>
                  <a:lnTo>
                    <a:pt x="787793" y="760542"/>
                  </a:lnTo>
                  <a:lnTo>
                    <a:pt x="786200" y="764102"/>
                  </a:lnTo>
                  <a:lnTo>
                    <a:pt x="783810" y="767267"/>
                  </a:lnTo>
                  <a:lnTo>
                    <a:pt x="781420" y="770827"/>
                  </a:lnTo>
                  <a:lnTo>
                    <a:pt x="778632" y="773596"/>
                  </a:lnTo>
                  <a:lnTo>
                    <a:pt x="775445" y="776761"/>
                  </a:lnTo>
                  <a:lnTo>
                    <a:pt x="771860" y="779135"/>
                  </a:lnTo>
                  <a:lnTo>
                    <a:pt x="767479" y="781113"/>
                  </a:lnTo>
                  <a:lnTo>
                    <a:pt x="763097" y="783486"/>
                  </a:lnTo>
                  <a:lnTo>
                    <a:pt x="753936" y="787442"/>
                  </a:lnTo>
                  <a:lnTo>
                    <a:pt x="744376" y="790607"/>
                  </a:lnTo>
                  <a:lnTo>
                    <a:pt x="734020" y="792980"/>
                  </a:lnTo>
                  <a:lnTo>
                    <a:pt x="724062" y="795354"/>
                  </a:lnTo>
                  <a:lnTo>
                    <a:pt x="714104" y="796936"/>
                  </a:lnTo>
                  <a:lnTo>
                    <a:pt x="704942" y="798123"/>
                  </a:lnTo>
                  <a:lnTo>
                    <a:pt x="696179" y="798914"/>
                  </a:lnTo>
                  <a:lnTo>
                    <a:pt x="684230" y="799705"/>
                  </a:lnTo>
                  <a:lnTo>
                    <a:pt x="679450" y="800101"/>
                  </a:lnTo>
                  <a:lnTo>
                    <a:pt x="682636" y="698830"/>
                  </a:lnTo>
                  <a:lnTo>
                    <a:pt x="683433" y="697247"/>
                  </a:lnTo>
                  <a:lnTo>
                    <a:pt x="683831" y="695665"/>
                  </a:lnTo>
                  <a:lnTo>
                    <a:pt x="684628" y="694478"/>
                  </a:lnTo>
                  <a:lnTo>
                    <a:pt x="685425" y="692896"/>
                  </a:lnTo>
                  <a:lnTo>
                    <a:pt x="688213" y="690522"/>
                  </a:lnTo>
                  <a:lnTo>
                    <a:pt x="692196" y="688940"/>
                  </a:lnTo>
                  <a:lnTo>
                    <a:pt x="696976" y="687357"/>
                  </a:lnTo>
                  <a:lnTo>
                    <a:pt x="701756" y="685775"/>
                  </a:lnTo>
                  <a:lnTo>
                    <a:pt x="707731" y="684588"/>
                  </a:lnTo>
                  <a:lnTo>
                    <a:pt x="714104" y="683797"/>
                  </a:lnTo>
                  <a:lnTo>
                    <a:pt x="727647" y="682610"/>
                  </a:lnTo>
                  <a:lnTo>
                    <a:pt x="741588" y="681819"/>
                  </a:lnTo>
                  <a:lnTo>
                    <a:pt x="755529" y="680632"/>
                  </a:lnTo>
                  <a:lnTo>
                    <a:pt x="762300" y="679446"/>
                  </a:lnTo>
                  <a:lnTo>
                    <a:pt x="768275" y="678654"/>
                  </a:lnTo>
                  <a:lnTo>
                    <a:pt x="773852" y="677863"/>
                  </a:lnTo>
                  <a:close/>
                  <a:moveTo>
                    <a:pt x="425557" y="466725"/>
                  </a:moveTo>
                  <a:lnTo>
                    <a:pt x="429928" y="467122"/>
                  </a:lnTo>
                  <a:lnTo>
                    <a:pt x="434299" y="467519"/>
                  </a:lnTo>
                  <a:lnTo>
                    <a:pt x="438272" y="467915"/>
                  </a:lnTo>
                  <a:lnTo>
                    <a:pt x="442643" y="468709"/>
                  </a:lnTo>
                  <a:lnTo>
                    <a:pt x="446219" y="470296"/>
                  </a:lnTo>
                  <a:lnTo>
                    <a:pt x="453769" y="473073"/>
                  </a:lnTo>
                  <a:lnTo>
                    <a:pt x="461716" y="477040"/>
                  </a:lnTo>
                  <a:lnTo>
                    <a:pt x="468471" y="481801"/>
                  </a:lnTo>
                  <a:lnTo>
                    <a:pt x="475225" y="487356"/>
                  </a:lnTo>
                  <a:lnTo>
                    <a:pt x="481980" y="493307"/>
                  </a:lnTo>
                  <a:lnTo>
                    <a:pt x="487543" y="500052"/>
                  </a:lnTo>
                  <a:lnTo>
                    <a:pt x="493503" y="507590"/>
                  </a:lnTo>
                  <a:lnTo>
                    <a:pt x="499066" y="515524"/>
                  </a:lnTo>
                  <a:lnTo>
                    <a:pt x="504629" y="524253"/>
                  </a:lnTo>
                  <a:lnTo>
                    <a:pt x="509795" y="532981"/>
                  </a:lnTo>
                  <a:lnTo>
                    <a:pt x="514165" y="542106"/>
                  </a:lnTo>
                  <a:lnTo>
                    <a:pt x="518933" y="552025"/>
                  </a:lnTo>
                  <a:lnTo>
                    <a:pt x="523304" y="561943"/>
                  </a:lnTo>
                  <a:lnTo>
                    <a:pt x="526880" y="572259"/>
                  </a:lnTo>
                  <a:lnTo>
                    <a:pt x="530854" y="582177"/>
                  </a:lnTo>
                  <a:lnTo>
                    <a:pt x="534033" y="592889"/>
                  </a:lnTo>
                  <a:lnTo>
                    <a:pt x="540390" y="613520"/>
                  </a:lnTo>
                  <a:lnTo>
                    <a:pt x="545953" y="634150"/>
                  </a:lnTo>
                  <a:lnTo>
                    <a:pt x="550721" y="653988"/>
                  </a:lnTo>
                  <a:lnTo>
                    <a:pt x="554297" y="673031"/>
                  </a:lnTo>
                  <a:lnTo>
                    <a:pt x="557873" y="690091"/>
                  </a:lnTo>
                  <a:lnTo>
                    <a:pt x="559860" y="705167"/>
                  </a:lnTo>
                  <a:lnTo>
                    <a:pt x="592045" y="701597"/>
                  </a:lnTo>
                  <a:lnTo>
                    <a:pt x="621449" y="697629"/>
                  </a:lnTo>
                  <a:lnTo>
                    <a:pt x="647673" y="694455"/>
                  </a:lnTo>
                  <a:lnTo>
                    <a:pt x="669925" y="690488"/>
                  </a:lnTo>
                  <a:lnTo>
                    <a:pt x="669527" y="696042"/>
                  </a:lnTo>
                  <a:lnTo>
                    <a:pt x="669130" y="702390"/>
                  </a:lnTo>
                  <a:lnTo>
                    <a:pt x="668733" y="716276"/>
                  </a:lnTo>
                  <a:lnTo>
                    <a:pt x="668733" y="750396"/>
                  </a:lnTo>
                  <a:lnTo>
                    <a:pt x="669130" y="768646"/>
                  </a:lnTo>
                  <a:lnTo>
                    <a:pt x="668733" y="786103"/>
                  </a:lnTo>
                  <a:lnTo>
                    <a:pt x="667938" y="803559"/>
                  </a:lnTo>
                  <a:lnTo>
                    <a:pt x="667143" y="811494"/>
                  </a:lnTo>
                  <a:lnTo>
                    <a:pt x="666349" y="819032"/>
                  </a:lnTo>
                  <a:lnTo>
                    <a:pt x="645289" y="825380"/>
                  </a:lnTo>
                  <a:lnTo>
                    <a:pt x="620654" y="831331"/>
                  </a:lnTo>
                  <a:lnTo>
                    <a:pt x="593237" y="837679"/>
                  </a:lnTo>
                  <a:lnTo>
                    <a:pt x="563436" y="844027"/>
                  </a:lnTo>
                  <a:lnTo>
                    <a:pt x="561052" y="872593"/>
                  </a:lnTo>
                  <a:lnTo>
                    <a:pt x="558668" y="896000"/>
                  </a:lnTo>
                  <a:lnTo>
                    <a:pt x="557873" y="905125"/>
                  </a:lnTo>
                  <a:lnTo>
                    <a:pt x="557079" y="916631"/>
                  </a:lnTo>
                  <a:lnTo>
                    <a:pt x="556681" y="928930"/>
                  </a:lnTo>
                  <a:lnTo>
                    <a:pt x="556284" y="942022"/>
                  </a:lnTo>
                  <a:lnTo>
                    <a:pt x="556284" y="955908"/>
                  </a:lnTo>
                  <a:lnTo>
                    <a:pt x="556284" y="970588"/>
                  </a:lnTo>
                  <a:lnTo>
                    <a:pt x="557079" y="984474"/>
                  </a:lnTo>
                  <a:lnTo>
                    <a:pt x="558271" y="997566"/>
                  </a:lnTo>
                  <a:lnTo>
                    <a:pt x="558668" y="1004311"/>
                  </a:lnTo>
                  <a:lnTo>
                    <a:pt x="558668" y="1009469"/>
                  </a:lnTo>
                  <a:lnTo>
                    <a:pt x="558271" y="1014626"/>
                  </a:lnTo>
                  <a:lnTo>
                    <a:pt x="557079" y="1018991"/>
                  </a:lnTo>
                  <a:lnTo>
                    <a:pt x="555489" y="1022164"/>
                  </a:lnTo>
                  <a:lnTo>
                    <a:pt x="553900" y="1024942"/>
                  </a:lnTo>
                  <a:lnTo>
                    <a:pt x="552310" y="1026925"/>
                  </a:lnTo>
                  <a:lnTo>
                    <a:pt x="549926" y="1028512"/>
                  </a:lnTo>
                  <a:lnTo>
                    <a:pt x="547145" y="1029306"/>
                  </a:lnTo>
                  <a:lnTo>
                    <a:pt x="544761" y="1030099"/>
                  </a:lnTo>
                  <a:lnTo>
                    <a:pt x="541582" y="1030496"/>
                  </a:lnTo>
                  <a:lnTo>
                    <a:pt x="538801" y="1030496"/>
                  </a:lnTo>
                  <a:lnTo>
                    <a:pt x="532046" y="1030099"/>
                  </a:lnTo>
                  <a:lnTo>
                    <a:pt x="525688" y="1028909"/>
                  </a:lnTo>
                  <a:lnTo>
                    <a:pt x="524894" y="1028512"/>
                  </a:lnTo>
                  <a:lnTo>
                    <a:pt x="524099" y="1027719"/>
                  </a:lnTo>
                  <a:lnTo>
                    <a:pt x="522510" y="1023751"/>
                  </a:lnTo>
                  <a:lnTo>
                    <a:pt x="520920" y="1018594"/>
                  </a:lnTo>
                  <a:lnTo>
                    <a:pt x="520125" y="1011452"/>
                  </a:lnTo>
                  <a:lnTo>
                    <a:pt x="519331" y="1002327"/>
                  </a:lnTo>
                  <a:lnTo>
                    <a:pt x="518536" y="992409"/>
                  </a:lnTo>
                  <a:lnTo>
                    <a:pt x="517741" y="968207"/>
                  </a:lnTo>
                  <a:lnTo>
                    <a:pt x="517344" y="941229"/>
                  </a:lnTo>
                  <a:lnTo>
                    <a:pt x="516947" y="911870"/>
                  </a:lnTo>
                  <a:lnTo>
                    <a:pt x="516549" y="853152"/>
                  </a:lnTo>
                  <a:lnTo>
                    <a:pt x="513768" y="853549"/>
                  </a:lnTo>
                  <a:lnTo>
                    <a:pt x="513768" y="976142"/>
                  </a:lnTo>
                  <a:lnTo>
                    <a:pt x="508602" y="1036050"/>
                  </a:lnTo>
                  <a:lnTo>
                    <a:pt x="504232" y="1082469"/>
                  </a:lnTo>
                  <a:lnTo>
                    <a:pt x="500258" y="1124127"/>
                  </a:lnTo>
                  <a:lnTo>
                    <a:pt x="499861" y="1128095"/>
                  </a:lnTo>
                  <a:lnTo>
                    <a:pt x="497874" y="1134443"/>
                  </a:lnTo>
                  <a:lnTo>
                    <a:pt x="495490" y="1141187"/>
                  </a:lnTo>
                  <a:lnTo>
                    <a:pt x="492311" y="1147535"/>
                  </a:lnTo>
                  <a:lnTo>
                    <a:pt x="489530" y="1153883"/>
                  </a:lnTo>
                  <a:lnTo>
                    <a:pt x="485954" y="1160231"/>
                  </a:lnTo>
                  <a:lnTo>
                    <a:pt x="482378" y="1166579"/>
                  </a:lnTo>
                  <a:lnTo>
                    <a:pt x="474828" y="1178481"/>
                  </a:lnTo>
                  <a:lnTo>
                    <a:pt x="438670" y="1654175"/>
                  </a:lnTo>
                  <a:lnTo>
                    <a:pt x="342512" y="1654175"/>
                  </a:lnTo>
                  <a:lnTo>
                    <a:pt x="294433" y="1276080"/>
                  </a:lnTo>
                  <a:lnTo>
                    <a:pt x="288473" y="1276873"/>
                  </a:lnTo>
                  <a:lnTo>
                    <a:pt x="282115" y="1277270"/>
                  </a:lnTo>
                  <a:lnTo>
                    <a:pt x="281718" y="1276873"/>
                  </a:lnTo>
                  <a:lnTo>
                    <a:pt x="281321" y="1276873"/>
                  </a:lnTo>
                  <a:lnTo>
                    <a:pt x="282115" y="1275683"/>
                  </a:lnTo>
                  <a:lnTo>
                    <a:pt x="282115" y="1275286"/>
                  </a:lnTo>
                  <a:lnTo>
                    <a:pt x="281321" y="1275286"/>
                  </a:lnTo>
                  <a:lnTo>
                    <a:pt x="281321" y="1276873"/>
                  </a:lnTo>
                  <a:lnTo>
                    <a:pt x="282910" y="1650208"/>
                  </a:lnTo>
                  <a:lnTo>
                    <a:pt x="170859" y="1653778"/>
                  </a:lnTo>
                  <a:lnTo>
                    <a:pt x="119998" y="1254655"/>
                  </a:lnTo>
                  <a:lnTo>
                    <a:pt x="116422" y="1253069"/>
                  </a:lnTo>
                  <a:lnTo>
                    <a:pt x="112846" y="1251482"/>
                  </a:lnTo>
                  <a:lnTo>
                    <a:pt x="109667" y="1249498"/>
                  </a:lnTo>
                  <a:lnTo>
                    <a:pt x="106489" y="1246721"/>
                  </a:lnTo>
                  <a:lnTo>
                    <a:pt x="103707" y="1243943"/>
                  </a:lnTo>
                  <a:lnTo>
                    <a:pt x="100528" y="1240373"/>
                  </a:lnTo>
                  <a:lnTo>
                    <a:pt x="98144" y="1236802"/>
                  </a:lnTo>
                  <a:lnTo>
                    <a:pt x="96158" y="1232438"/>
                  </a:lnTo>
                  <a:lnTo>
                    <a:pt x="91389" y="1223710"/>
                  </a:lnTo>
                  <a:lnTo>
                    <a:pt x="87416" y="1214188"/>
                  </a:lnTo>
                  <a:lnTo>
                    <a:pt x="84237" y="1203872"/>
                  </a:lnTo>
                  <a:lnTo>
                    <a:pt x="81853" y="1193557"/>
                  </a:lnTo>
                  <a:lnTo>
                    <a:pt x="79072" y="1182845"/>
                  </a:lnTo>
                  <a:lnTo>
                    <a:pt x="77085" y="1172133"/>
                  </a:lnTo>
                  <a:lnTo>
                    <a:pt x="73906" y="1153486"/>
                  </a:lnTo>
                  <a:lnTo>
                    <a:pt x="71522" y="1137616"/>
                  </a:lnTo>
                  <a:lnTo>
                    <a:pt x="70330" y="1132062"/>
                  </a:lnTo>
                  <a:lnTo>
                    <a:pt x="69535" y="1128491"/>
                  </a:lnTo>
                  <a:lnTo>
                    <a:pt x="69138" y="1124127"/>
                  </a:lnTo>
                  <a:lnTo>
                    <a:pt x="63178" y="1061839"/>
                  </a:lnTo>
                  <a:lnTo>
                    <a:pt x="56820" y="994392"/>
                  </a:lnTo>
                  <a:lnTo>
                    <a:pt x="50065" y="909490"/>
                  </a:lnTo>
                  <a:lnTo>
                    <a:pt x="42119" y="909490"/>
                  </a:lnTo>
                  <a:lnTo>
                    <a:pt x="35364" y="908299"/>
                  </a:lnTo>
                  <a:lnTo>
                    <a:pt x="29403" y="907506"/>
                  </a:lnTo>
                  <a:lnTo>
                    <a:pt x="24238" y="906316"/>
                  </a:lnTo>
                  <a:lnTo>
                    <a:pt x="20662" y="905125"/>
                  </a:lnTo>
                  <a:lnTo>
                    <a:pt x="17880" y="903935"/>
                  </a:lnTo>
                  <a:lnTo>
                    <a:pt x="17086" y="902745"/>
                  </a:lnTo>
                  <a:lnTo>
                    <a:pt x="16688" y="901555"/>
                  </a:lnTo>
                  <a:lnTo>
                    <a:pt x="16291" y="900761"/>
                  </a:lnTo>
                  <a:lnTo>
                    <a:pt x="16291" y="899571"/>
                  </a:lnTo>
                  <a:lnTo>
                    <a:pt x="14702" y="894413"/>
                  </a:lnTo>
                  <a:lnTo>
                    <a:pt x="12318" y="887669"/>
                  </a:lnTo>
                  <a:lnTo>
                    <a:pt x="10331" y="879734"/>
                  </a:lnTo>
                  <a:lnTo>
                    <a:pt x="8344" y="870212"/>
                  </a:lnTo>
                  <a:lnTo>
                    <a:pt x="6755" y="859103"/>
                  </a:lnTo>
                  <a:lnTo>
                    <a:pt x="4768" y="847201"/>
                  </a:lnTo>
                  <a:lnTo>
                    <a:pt x="3179" y="834109"/>
                  </a:lnTo>
                  <a:lnTo>
                    <a:pt x="1987" y="819826"/>
                  </a:lnTo>
                  <a:lnTo>
                    <a:pt x="795" y="805146"/>
                  </a:lnTo>
                  <a:lnTo>
                    <a:pt x="397" y="789277"/>
                  </a:lnTo>
                  <a:lnTo>
                    <a:pt x="0" y="773010"/>
                  </a:lnTo>
                  <a:lnTo>
                    <a:pt x="0" y="756347"/>
                  </a:lnTo>
                  <a:lnTo>
                    <a:pt x="795" y="738494"/>
                  </a:lnTo>
                  <a:lnTo>
                    <a:pt x="1987" y="721434"/>
                  </a:lnTo>
                  <a:lnTo>
                    <a:pt x="3576" y="703184"/>
                  </a:lnTo>
                  <a:lnTo>
                    <a:pt x="5563" y="684934"/>
                  </a:lnTo>
                  <a:lnTo>
                    <a:pt x="9139" y="667477"/>
                  </a:lnTo>
                  <a:lnTo>
                    <a:pt x="12715" y="649227"/>
                  </a:lnTo>
                  <a:lnTo>
                    <a:pt x="17483" y="631770"/>
                  </a:lnTo>
                  <a:lnTo>
                    <a:pt x="22649" y="614313"/>
                  </a:lnTo>
                  <a:lnTo>
                    <a:pt x="25430" y="605982"/>
                  </a:lnTo>
                  <a:lnTo>
                    <a:pt x="29006" y="597253"/>
                  </a:lnTo>
                  <a:lnTo>
                    <a:pt x="32185" y="588922"/>
                  </a:lnTo>
                  <a:lnTo>
                    <a:pt x="36158" y="580987"/>
                  </a:lnTo>
                  <a:lnTo>
                    <a:pt x="40132" y="573052"/>
                  </a:lnTo>
                  <a:lnTo>
                    <a:pt x="44503" y="565117"/>
                  </a:lnTo>
                  <a:lnTo>
                    <a:pt x="48873" y="557579"/>
                  </a:lnTo>
                  <a:lnTo>
                    <a:pt x="53244" y="549644"/>
                  </a:lnTo>
                  <a:lnTo>
                    <a:pt x="58410" y="542503"/>
                  </a:lnTo>
                  <a:lnTo>
                    <a:pt x="63973" y="535362"/>
                  </a:lnTo>
                  <a:lnTo>
                    <a:pt x="69535" y="528617"/>
                  </a:lnTo>
                  <a:lnTo>
                    <a:pt x="75496" y="522269"/>
                  </a:lnTo>
                  <a:lnTo>
                    <a:pt x="81456" y="515921"/>
                  </a:lnTo>
                  <a:lnTo>
                    <a:pt x="87416" y="509970"/>
                  </a:lnTo>
                  <a:lnTo>
                    <a:pt x="94171" y="504416"/>
                  </a:lnTo>
                  <a:lnTo>
                    <a:pt x="101720" y="498861"/>
                  </a:lnTo>
                  <a:lnTo>
                    <a:pt x="108873" y="493704"/>
                  </a:lnTo>
                  <a:lnTo>
                    <a:pt x="116422" y="488943"/>
                  </a:lnTo>
                  <a:lnTo>
                    <a:pt x="124369" y="484579"/>
                  </a:lnTo>
                  <a:lnTo>
                    <a:pt x="132713" y="480611"/>
                  </a:lnTo>
                  <a:lnTo>
                    <a:pt x="141455" y="477040"/>
                  </a:lnTo>
                  <a:lnTo>
                    <a:pt x="150594" y="473470"/>
                  </a:lnTo>
                  <a:lnTo>
                    <a:pt x="159733" y="470693"/>
                  </a:lnTo>
                  <a:lnTo>
                    <a:pt x="169667" y="467915"/>
                  </a:lnTo>
                  <a:lnTo>
                    <a:pt x="172845" y="467915"/>
                  </a:lnTo>
                  <a:lnTo>
                    <a:pt x="179998" y="468312"/>
                  </a:lnTo>
                  <a:lnTo>
                    <a:pt x="200262" y="469502"/>
                  </a:lnTo>
                  <a:lnTo>
                    <a:pt x="231652" y="471883"/>
                  </a:lnTo>
                  <a:lnTo>
                    <a:pt x="312711" y="730162"/>
                  </a:lnTo>
                  <a:lnTo>
                    <a:pt x="329400" y="728575"/>
                  </a:lnTo>
                  <a:lnTo>
                    <a:pt x="327413" y="709135"/>
                  </a:lnTo>
                  <a:lnTo>
                    <a:pt x="322247" y="527427"/>
                  </a:lnTo>
                  <a:lnTo>
                    <a:pt x="315492" y="509970"/>
                  </a:lnTo>
                  <a:lnTo>
                    <a:pt x="329002" y="486959"/>
                  </a:lnTo>
                  <a:lnTo>
                    <a:pt x="359598" y="486562"/>
                  </a:lnTo>
                  <a:lnTo>
                    <a:pt x="371916" y="509970"/>
                  </a:lnTo>
                  <a:lnTo>
                    <a:pt x="366353" y="530601"/>
                  </a:lnTo>
                  <a:lnTo>
                    <a:pt x="393372" y="722624"/>
                  </a:lnTo>
                  <a:lnTo>
                    <a:pt x="402114" y="721831"/>
                  </a:lnTo>
                  <a:lnTo>
                    <a:pt x="397346" y="476247"/>
                  </a:lnTo>
                  <a:lnTo>
                    <a:pt x="403703" y="473073"/>
                  </a:lnTo>
                  <a:lnTo>
                    <a:pt x="408869" y="470693"/>
                  </a:lnTo>
                  <a:lnTo>
                    <a:pt x="411253" y="468709"/>
                  </a:lnTo>
                  <a:lnTo>
                    <a:pt x="412047" y="467915"/>
                  </a:lnTo>
                  <a:lnTo>
                    <a:pt x="416816" y="467122"/>
                  </a:lnTo>
                  <a:lnTo>
                    <a:pt x="421584" y="467122"/>
                  </a:lnTo>
                  <a:lnTo>
                    <a:pt x="425557" y="466725"/>
                  </a:lnTo>
                  <a:close/>
                  <a:moveTo>
                    <a:pt x="2003425" y="196850"/>
                  </a:moveTo>
                  <a:lnTo>
                    <a:pt x="2003425" y="720725"/>
                  </a:lnTo>
                  <a:lnTo>
                    <a:pt x="1071562" y="720328"/>
                  </a:lnTo>
                  <a:lnTo>
                    <a:pt x="1251744" y="585391"/>
                  </a:lnTo>
                  <a:lnTo>
                    <a:pt x="1404144" y="665163"/>
                  </a:lnTo>
                  <a:lnTo>
                    <a:pt x="1657350" y="399256"/>
                  </a:lnTo>
                  <a:lnTo>
                    <a:pt x="1796653" y="458788"/>
                  </a:lnTo>
                  <a:lnTo>
                    <a:pt x="2003425" y="196850"/>
                  </a:lnTo>
                  <a:close/>
                  <a:moveTo>
                    <a:pt x="140097" y="182563"/>
                  </a:moveTo>
                  <a:lnTo>
                    <a:pt x="138509" y="201216"/>
                  </a:lnTo>
                  <a:lnTo>
                    <a:pt x="137319" y="215107"/>
                  </a:lnTo>
                  <a:lnTo>
                    <a:pt x="137716" y="215504"/>
                  </a:lnTo>
                  <a:lnTo>
                    <a:pt x="138509" y="201216"/>
                  </a:lnTo>
                  <a:lnTo>
                    <a:pt x="139303" y="194469"/>
                  </a:lnTo>
                  <a:lnTo>
                    <a:pt x="140097" y="188516"/>
                  </a:lnTo>
                  <a:lnTo>
                    <a:pt x="140097" y="182563"/>
                  </a:lnTo>
                  <a:close/>
                  <a:moveTo>
                    <a:pt x="164306" y="111125"/>
                  </a:moveTo>
                  <a:lnTo>
                    <a:pt x="162719" y="111522"/>
                  </a:lnTo>
                  <a:lnTo>
                    <a:pt x="161131" y="111919"/>
                  </a:lnTo>
                  <a:lnTo>
                    <a:pt x="159544" y="112713"/>
                  </a:lnTo>
                  <a:lnTo>
                    <a:pt x="158353" y="113507"/>
                  </a:lnTo>
                  <a:lnTo>
                    <a:pt x="155972" y="117078"/>
                  </a:lnTo>
                  <a:lnTo>
                    <a:pt x="153591" y="120650"/>
                  </a:lnTo>
                  <a:lnTo>
                    <a:pt x="158353" y="115491"/>
                  </a:lnTo>
                  <a:lnTo>
                    <a:pt x="161131" y="113110"/>
                  </a:lnTo>
                  <a:lnTo>
                    <a:pt x="164306" y="111125"/>
                  </a:lnTo>
                  <a:close/>
                  <a:moveTo>
                    <a:pt x="988111" y="91679"/>
                  </a:moveTo>
                  <a:lnTo>
                    <a:pt x="984541" y="92075"/>
                  </a:lnTo>
                  <a:lnTo>
                    <a:pt x="980971" y="93266"/>
                  </a:lnTo>
                  <a:lnTo>
                    <a:pt x="977798" y="94853"/>
                  </a:lnTo>
                  <a:lnTo>
                    <a:pt x="975022" y="97632"/>
                  </a:lnTo>
                  <a:lnTo>
                    <a:pt x="972642" y="100013"/>
                  </a:lnTo>
                  <a:lnTo>
                    <a:pt x="971055" y="103188"/>
                  </a:lnTo>
                  <a:lnTo>
                    <a:pt x="970262" y="106760"/>
                  </a:lnTo>
                  <a:lnTo>
                    <a:pt x="969865" y="110332"/>
                  </a:lnTo>
                  <a:lnTo>
                    <a:pt x="969865" y="578644"/>
                  </a:lnTo>
                  <a:lnTo>
                    <a:pt x="1457734" y="287338"/>
                  </a:lnTo>
                  <a:lnTo>
                    <a:pt x="1494622" y="333375"/>
                  </a:lnTo>
                  <a:lnTo>
                    <a:pt x="969865" y="642938"/>
                  </a:lnTo>
                  <a:lnTo>
                    <a:pt x="969865" y="758032"/>
                  </a:lnTo>
                  <a:lnTo>
                    <a:pt x="970262" y="762001"/>
                  </a:lnTo>
                  <a:lnTo>
                    <a:pt x="971055" y="765176"/>
                  </a:lnTo>
                  <a:lnTo>
                    <a:pt x="972642" y="768747"/>
                  </a:lnTo>
                  <a:lnTo>
                    <a:pt x="975022" y="771129"/>
                  </a:lnTo>
                  <a:lnTo>
                    <a:pt x="977798" y="773510"/>
                  </a:lnTo>
                  <a:lnTo>
                    <a:pt x="980971" y="775494"/>
                  </a:lnTo>
                  <a:lnTo>
                    <a:pt x="984541" y="776685"/>
                  </a:lnTo>
                  <a:lnTo>
                    <a:pt x="988111" y="776685"/>
                  </a:lnTo>
                  <a:lnTo>
                    <a:pt x="2043178" y="776685"/>
                  </a:lnTo>
                  <a:lnTo>
                    <a:pt x="2047144" y="776685"/>
                  </a:lnTo>
                  <a:lnTo>
                    <a:pt x="2050714" y="775494"/>
                  </a:lnTo>
                  <a:lnTo>
                    <a:pt x="2053887" y="773510"/>
                  </a:lnTo>
                  <a:lnTo>
                    <a:pt x="2056663" y="771129"/>
                  </a:lnTo>
                  <a:lnTo>
                    <a:pt x="2059043" y="768747"/>
                  </a:lnTo>
                  <a:lnTo>
                    <a:pt x="2060630" y="765176"/>
                  </a:lnTo>
                  <a:lnTo>
                    <a:pt x="2061820" y="762001"/>
                  </a:lnTo>
                  <a:lnTo>
                    <a:pt x="2062216" y="758032"/>
                  </a:lnTo>
                  <a:lnTo>
                    <a:pt x="2062216" y="110332"/>
                  </a:lnTo>
                  <a:lnTo>
                    <a:pt x="2061820" y="106760"/>
                  </a:lnTo>
                  <a:lnTo>
                    <a:pt x="2060630" y="103188"/>
                  </a:lnTo>
                  <a:lnTo>
                    <a:pt x="2059043" y="100013"/>
                  </a:lnTo>
                  <a:lnTo>
                    <a:pt x="2056663" y="97632"/>
                  </a:lnTo>
                  <a:lnTo>
                    <a:pt x="2053887" y="94853"/>
                  </a:lnTo>
                  <a:lnTo>
                    <a:pt x="2050714" y="93266"/>
                  </a:lnTo>
                  <a:lnTo>
                    <a:pt x="2047144" y="92075"/>
                  </a:lnTo>
                  <a:lnTo>
                    <a:pt x="2043178" y="91679"/>
                  </a:lnTo>
                  <a:lnTo>
                    <a:pt x="988111" y="91679"/>
                  </a:lnTo>
                  <a:close/>
                  <a:moveTo>
                    <a:pt x="273050" y="38100"/>
                  </a:moveTo>
                  <a:lnTo>
                    <a:pt x="286544" y="38497"/>
                  </a:lnTo>
                  <a:lnTo>
                    <a:pt x="299641" y="38894"/>
                  </a:lnTo>
                  <a:lnTo>
                    <a:pt x="312341" y="40085"/>
                  </a:lnTo>
                  <a:lnTo>
                    <a:pt x="323850" y="42466"/>
                  </a:lnTo>
                  <a:lnTo>
                    <a:pt x="335756" y="44847"/>
                  </a:lnTo>
                  <a:lnTo>
                    <a:pt x="347266" y="47229"/>
                  </a:lnTo>
                  <a:lnTo>
                    <a:pt x="357981" y="50800"/>
                  </a:lnTo>
                  <a:lnTo>
                    <a:pt x="368697" y="53975"/>
                  </a:lnTo>
                  <a:lnTo>
                    <a:pt x="378222" y="57944"/>
                  </a:lnTo>
                  <a:lnTo>
                    <a:pt x="387747" y="61516"/>
                  </a:lnTo>
                  <a:lnTo>
                    <a:pt x="396478" y="65881"/>
                  </a:lnTo>
                  <a:lnTo>
                    <a:pt x="404813" y="70247"/>
                  </a:lnTo>
                  <a:lnTo>
                    <a:pt x="412750" y="74216"/>
                  </a:lnTo>
                  <a:lnTo>
                    <a:pt x="419894" y="78582"/>
                  </a:lnTo>
                  <a:lnTo>
                    <a:pt x="432197" y="86519"/>
                  </a:lnTo>
                  <a:lnTo>
                    <a:pt x="442516" y="93266"/>
                  </a:lnTo>
                  <a:lnTo>
                    <a:pt x="449660" y="99219"/>
                  </a:lnTo>
                  <a:lnTo>
                    <a:pt x="455613" y="104378"/>
                  </a:lnTo>
                  <a:lnTo>
                    <a:pt x="454025" y="107553"/>
                  </a:lnTo>
                  <a:lnTo>
                    <a:pt x="451644" y="111522"/>
                  </a:lnTo>
                  <a:lnTo>
                    <a:pt x="448866" y="116285"/>
                  </a:lnTo>
                  <a:lnTo>
                    <a:pt x="444897" y="122238"/>
                  </a:lnTo>
                  <a:lnTo>
                    <a:pt x="440532" y="128588"/>
                  </a:lnTo>
                  <a:lnTo>
                    <a:pt x="434578" y="134938"/>
                  </a:lnTo>
                  <a:lnTo>
                    <a:pt x="427832" y="141288"/>
                  </a:lnTo>
                  <a:lnTo>
                    <a:pt x="423863" y="144066"/>
                  </a:lnTo>
                  <a:lnTo>
                    <a:pt x="420291" y="146844"/>
                  </a:lnTo>
                  <a:lnTo>
                    <a:pt x="415925" y="149225"/>
                  </a:lnTo>
                  <a:lnTo>
                    <a:pt x="411163" y="151607"/>
                  </a:lnTo>
                  <a:lnTo>
                    <a:pt x="406797" y="153591"/>
                  </a:lnTo>
                  <a:lnTo>
                    <a:pt x="401638" y="155179"/>
                  </a:lnTo>
                  <a:lnTo>
                    <a:pt x="396082" y="156369"/>
                  </a:lnTo>
                  <a:lnTo>
                    <a:pt x="390525" y="157560"/>
                  </a:lnTo>
                  <a:lnTo>
                    <a:pt x="384572" y="157957"/>
                  </a:lnTo>
                  <a:lnTo>
                    <a:pt x="379016" y="157957"/>
                  </a:lnTo>
                  <a:lnTo>
                    <a:pt x="372666" y="157560"/>
                  </a:lnTo>
                  <a:lnTo>
                    <a:pt x="365919" y="155973"/>
                  </a:lnTo>
                  <a:lnTo>
                    <a:pt x="358775" y="154385"/>
                  </a:lnTo>
                  <a:lnTo>
                    <a:pt x="351235" y="152003"/>
                  </a:lnTo>
                  <a:lnTo>
                    <a:pt x="343694" y="148828"/>
                  </a:lnTo>
                  <a:lnTo>
                    <a:pt x="335756" y="145257"/>
                  </a:lnTo>
                  <a:lnTo>
                    <a:pt x="327025" y="140891"/>
                  </a:lnTo>
                  <a:lnTo>
                    <a:pt x="317103" y="136525"/>
                  </a:lnTo>
                  <a:lnTo>
                    <a:pt x="355203" y="155179"/>
                  </a:lnTo>
                  <a:lnTo>
                    <a:pt x="373063" y="163116"/>
                  </a:lnTo>
                  <a:lnTo>
                    <a:pt x="381397" y="166688"/>
                  </a:lnTo>
                  <a:lnTo>
                    <a:pt x="389335" y="169466"/>
                  </a:lnTo>
                  <a:lnTo>
                    <a:pt x="397272" y="172244"/>
                  </a:lnTo>
                  <a:lnTo>
                    <a:pt x="404813" y="173832"/>
                  </a:lnTo>
                  <a:lnTo>
                    <a:pt x="411957" y="175023"/>
                  </a:lnTo>
                  <a:lnTo>
                    <a:pt x="418703" y="175419"/>
                  </a:lnTo>
                  <a:lnTo>
                    <a:pt x="425053" y="175023"/>
                  </a:lnTo>
                  <a:lnTo>
                    <a:pt x="428228" y="174625"/>
                  </a:lnTo>
                  <a:lnTo>
                    <a:pt x="431007" y="173832"/>
                  </a:lnTo>
                  <a:lnTo>
                    <a:pt x="434182" y="173038"/>
                  </a:lnTo>
                  <a:lnTo>
                    <a:pt x="436563" y="171847"/>
                  </a:lnTo>
                  <a:lnTo>
                    <a:pt x="438944" y="169863"/>
                  </a:lnTo>
                  <a:lnTo>
                    <a:pt x="441722" y="168276"/>
                  </a:lnTo>
                  <a:lnTo>
                    <a:pt x="442913" y="180976"/>
                  </a:lnTo>
                  <a:lnTo>
                    <a:pt x="443310" y="192882"/>
                  </a:lnTo>
                  <a:lnTo>
                    <a:pt x="443310" y="203994"/>
                  </a:lnTo>
                  <a:lnTo>
                    <a:pt x="442913" y="215107"/>
                  </a:lnTo>
                  <a:lnTo>
                    <a:pt x="444500" y="213122"/>
                  </a:lnTo>
                  <a:lnTo>
                    <a:pt x="445691" y="212328"/>
                  </a:lnTo>
                  <a:lnTo>
                    <a:pt x="446882" y="212328"/>
                  </a:lnTo>
                  <a:lnTo>
                    <a:pt x="447675" y="212726"/>
                  </a:lnTo>
                  <a:lnTo>
                    <a:pt x="448072" y="213519"/>
                  </a:lnTo>
                  <a:lnTo>
                    <a:pt x="448866" y="216297"/>
                  </a:lnTo>
                  <a:lnTo>
                    <a:pt x="448866" y="221457"/>
                  </a:lnTo>
                  <a:lnTo>
                    <a:pt x="448866" y="228204"/>
                  </a:lnTo>
                  <a:lnTo>
                    <a:pt x="447675" y="244079"/>
                  </a:lnTo>
                  <a:lnTo>
                    <a:pt x="445294" y="262335"/>
                  </a:lnTo>
                  <a:lnTo>
                    <a:pt x="443310" y="279797"/>
                  </a:lnTo>
                  <a:lnTo>
                    <a:pt x="440928" y="294482"/>
                  </a:lnTo>
                  <a:lnTo>
                    <a:pt x="439738" y="300038"/>
                  </a:lnTo>
                  <a:lnTo>
                    <a:pt x="438547" y="303213"/>
                  </a:lnTo>
                  <a:lnTo>
                    <a:pt x="437753" y="304800"/>
                  </a:lnTo>
                  <a:lnTo>
                    <a:pt x="437357" y="304800"/>
                  </a:lnTo>
                  <a:lnTo>
                    <a:pt x="436960" y="304007"/>
                  </a:lnTo>
                  <a:lnTo>
                    <a:pt x="435769" y="313929"/>
                  </a:lnTo>
                  <a:lnTo>
                    <a:pt x="434182" y="323057"/>
                  </a:lnTo>
                  <a:lnTo>
                    <a:pt x="432197" y="332185"/>
                  </a:lnTo>
                  <a:lnTo>
                    <a:pt x="429816" y="341313"/>
                  </a:lnTo>
                  <a:lnTo>
                    <a:pt x="427435" y="349647"/>
                  </a:lnTo>
                  <a:lnTo>
                    <a:pt x="424260" y="357982"/>
                  </a:lnTo>
                  <a:lnTo>
                    <a:pt x="421482" y="365919"/>
                  </a:lnTo>
                  <a:lnTo>
                    <a:pt x="417513" y="373460"/>
                  </a:lnTo>
                  <a:lnTo>
                    <a:pt x="413941" y="381397"/>
                  </a:lnTo>
                  <a:lnTo>
                    <a:pt x="409972" y="388938"/>
                  </a:lnTo>
                  <a:lnTo>
                    <a:pt x="406003" y="395685"/>
                  </a:lnTo>
                  <a:lnTo>
                    <a:pt x="401241" y="402432"/>
                  </a:lnTo>
                  <a:lnTo>
                    <a:pt x="396875" y="408782"/>
                  </a:lnTo>
                  <a:lnTo>
                    <a:pt x="391716" y="415132"/>
                  </a:lnTo>
                  <a:lnTo>
                    <a:pt x="386953" y="420688"/>
                  </a:lnTo>
                  <a:lnTo>
                    <a:pt x="381794" y="426244"/>
                  </a:lnTo>
                  <a:lnTo>
                    <a:pt x="376635" y="431801"/>
                  </a:lnTo>
                  <a:lnTo>
                    <a:pt x="371078" y="436563"/>
                  </a:lnTo>
                  <a:lnTo>
                    <a:pt x="365919" y="440929"/>
                  </a:lnTo>
                  <a:lnTo>
                    <a:pt x="360363" y="445691"/>
                  </a:lnTo>
                  <a:lnTo>
                    <a:pt x="354806" y="449660"/>
                  </a:lnTo>
                  <a:lnTo>
                    <a:pt x="349250" y="453232"/>
                  </a:lnTo>
                  <a:lnTo>
                    <a:pt x="343297" y="456804"/>
                  </a:lnTo>
                  <a:lnTo>
                    <a:pt x="337741" y="459582"/>
                  </a:lnTo>
                  <a:lnTo>
                    <a:pt x="332185" y="462757"/>
                  </a:lnTo>
                  <a:lnTo>
                    <a:pt x="326628" y="464741"/>
                  </a:lnTo>
                  <a:lnTo>
                    <a:pt x="320675" y="466726"/>
                  </a:lnTo>
                  <a:lnTo>
                    <a:pt x="315119" y="468313"/>
                  </a:lnTo>
                  <a:lnTo>
                    <a:pt x="309563" y="469901"/>
                  </a:lnTo>
                  <a:lnTo>
                    <a:pt x="304403" y="470694"/>
                  </a:lnTo>
                  <a:lnTo>
                    <a:pt x="298847" y="471091"/>
                  </a:lnTo>
                  <a:lnTo>
                    <a:pt x="293688" y="471488"/>
                  </a:lnTo>
                  <a:lnTo>
                    <a:pt x="288925" y="471091"/>
                  </a:lnTo>
                  <a:lnTo>
                    <a:pt x="284956" y="470694"/>
                  </a:lnTo>
                  <a:lnTo>
                    <a:pt x="280194" y="469901"/>
                  </a:lnTo>
                  <a:lnTo>
                    <a:pt x="275034" y="467916"/>
                  </a:lnTo>
                  <a:lnTo>
                    <a:pt x="270669" y="466329"/>
                  </a:lnTo>
                  <a:lnTo>
                    <a:pt x="265509" y="464344"/>
                  </a:lnTo>
                  <a:lnTo>
                    <a:pt x="259953" y="462360"/>
                  </a:lnTo>
                  <a:lnTo>
                    <a:pt x="254794" y="459185"/>
                  </a:lnTo>
                  <a:lnTo>
                    <a:pt x="244078" y="452438"/>
                  </a:lnTo>
                  <a:lnTo>
                    <a:pt x="232966" y="444898"/>
                  </a:lnTo>
                  <a:lnTo>
                    <a:pt x="221853" y="435769"/>
                  </a:lnTo>
                  <a:lnTo>
                    <a:pt x="211534" y="425450"/>
                  </a:lnTo>
                  <a:lnTo>
                    <a:pt x="200819" y="413941"/>
                  </a:lnTo>
                  <a:lnTo>
                    <a:pt x="190500" y="402035"/>
                  </a:lnTo>
                  <a:lnTo>
                    <a:pt x="185737" y="395685"/>
                  </a:lnTo>
                  <a:lnTo>
                    <a:pt x="180578" y="388938"/>
                  </a:lnTo>
                  <a:lnTo>
                    <a:pt x="176609" y="381794"/>
                  </a:lnTo>
                  <a:lnTo>
                    <a:pt x="171847" y="374651"/>
                  </a:lnTo>
                  <a:lnTo>
                    <a:pt x="167481" y="367507"/>
                  </a:lnTo>
                  <a:lnTo>
                    <a:pt x="163512" y="359569"/>
                  </a:lnTo>
                  <a:lnTo>
                    <a:pt x="159544" y="351632"/>
                  </a:lnTo>
                  <a:lnTo>
                    <a:pt x="156369" y="343694"/>
                  </a:lnTo>
                  <a:lnTo>
                    <a:pt x="152797" y="335757"/>
                  </a:lnTo>
                  <a:lnTo>
                    <a:pt x="150019" y="327422"/>
                  </a:lnTo>
                  <a:lnTo>
                    <a:pt x="147241" y="318691"/>
                  </a:lnTo>
                  <a:lnTo>
                    <a:pt x="144859" y="310357"/>
                  </a:lnTo>
                  <a:lnTo>
                    <a:pt x="142875" y="316310"/>
                  </a:lnTo>
                  <a:lnTo>
                    <a:pt x="140494" y="320676"/>
                  </a:lnTo>
                  <a:lnTo>
                    <a:pt x="139700" y="322263"/>
                  </a:lnTo>
                  <a:lnTo>
                    <a:pt x="138509" y="323057"/>
                  </a:lnTo>
                  <a:lnTo>
                    <a:pt x="137319" y="323851"/>
                  </a:lnTo>
                  <a:lnTo>
                    <a:pt x="136128" y="324247"/>
                  </a:lnTo>
                  <a:lnTo>
                    <a:pt x="134541" y="323851"/>
                  </a:lnTo>
                  <a:lnTo>
                    <a:pt x="133350" y="323057"/>
                  </a:lnTo>
                  <a:lnTo>
                    <a:pt x="132159" y="321866"/>
                  </a:lnTo>
                  <a:lnTo>
                    <a:pt x="130969" y="319485"/>
                  </a:lnTo>
                  <a:lnTo>
                    <a:pt x="128587" y="314722"/>
                  </a:lnTo>
                  <a:lnTo>
                    <a:pt x="126603" y="308372"/>
                  </a:lnTo>
                  <a:lnTo>
                    <a:pt x="125016" y="300038"/>
                  </a:lnTo>
                  <a:lnTo>
                    <a:pt x="123825" y="290513"/>
                  </a:lnTo>
                  <a:lnTo>
                    <a:pt x="123031" y="280591"/>
                  </a:lnTo>
                  <a:lnTo>
                    <a:pt x="122634" y="269478"/>
                  </a:lnTo>
                  <a:lnTo>
                    <a:pt x="123031" y="259557"/>
                  </a:lnTo>
                  <a:lnTo>
                    <a:pt x="123428" y="250032"/>
                  </a:lnTo>
                  <a:lnTo>
                    <a:pt x="124619" y="241300"/>
                  </a:lnTo>
                  <a:lnTo>
                    <a:pt x="125809" y="233760"/>
                  </a:lnTo>
                  <a:lnTo>
                    <a:pt x="127397" y="227013"/>
                  </a:lnTo>
                  <a:lnTo>
                    <a:pt x="129778" y="221854"/>
                  </a:lnTo>
                  <a:lnTo>
                    <a:pt x="131762" y="217488"/>
                  </a:lnTo>
                  <a:lnTo>
                    <a:pt x="132953" y="216297"/>
                  </a:lnTo>
                  <a:lnTo>
                    <a:pt x="134144" y="215504"/>
                  </a:lnTo>
                  <a:lnTo>
                    <a:pt x="130572" y="211138"/>
                  </a:lnTo>
                  <a:lnTo>
                    <a:pt x="127000" y="207169"/>
                  </a:lnTo>
                  <a:lnTo>
                    <a:pt x="124619" y="202407"/>
                  </a:lnTo>
                  <a:lnTo>
                    <a:pt x="122634" y="197247"/>
                  </a:lnTo>
                  <a:lnTo>
                    <a:pt x="120253" y="192485"/>
                  </a:lnTo>
                  <a:lnTo>
                    <a:pt x="119062" y="186928"/>
                  </a:lnTo>
                  <a:lnTo>
                    <a:pt x="118269" y="181372"/>
                  </a:lnTo>
                  <a:lnTo>
                    <a:pt x="117475" y="175816"/>
                  </a:lnTo>
                  <a:lnTo>
                    <a:pt x="117475" y="170260"/>
                  </a:lnTo>
                  <a:lnTo>
                    <a:pt x="117475" y="164704"/>
                  </a:lnTo>
                  <a:lnTo>
                    <a:pt x="117872" y="158751"/>
                  </a:lnTo>
                  <a:lnTo>
                    <a:pt x="118269" y="152797"/>
                  </a:lnTo>
                  <a:lnTo>
                    <a:pt x="120253" y="140891"/>
                  </a:lnTo>
                  <a:lnTo>
                    <a:pt x="123428" y="129381"/>
                  </a:lnTo>
                  <a:lnTo>
                    <a:pt x="126603" y="118666"/>
                  </a:lnTo>
                  <a:lnTo>
                    <a:pt x="130969" y="107951"/>
                  </a:lnTo>
                  <a:lnTo>
                    <a:pt x="135334" y="98426"/>
                  </a:lnTo>
                  <a:lnTo>
                    <a:pt x="139700" y="90091"/>
                  </a:lnTo>
                  <a:lnTo>
                    <a:pt x="144066" y="82154"/>
                  </a:lnTo>
                  <a:lnTo>
                    <a:pt x="148034" y="76597"/>
                  </a:lnTo>
                  <a:lnTo>
                    <a:pt x="152003" y="72231"/>
                  </a:lnTo>
                  <a:lnTo>
                    <a:pt x="153194" y="70644"/>
                  </a:lnTo>
                  <a:lnTo>
                    <a:pt x="154781" y="69850"/>
                  </a:lnTo>
                  <a:lnTo>
                    <a:pt x="170656" y="61913"/>
                  </a:lnTo>
                  <a:lnTo>
                    <a:pt x="186134" y="55960"/>
                  </a:lnTo>
                  <a:lnTo>
                    <a:pt x="201216" y="50403"/>
                  </a:lnTo>
                  <a:lnTo>
                    <a:pt x="216297" y="46038"/>
                  </a:lnTo>
                  <a:lnTo>
                    <a:pt x="230981" y="42863"/>
                  </a:lnTo>
                  <a:lnTo>
                    <a:pt x="245269" y="40482"/>
                  </a:lnTo>
                  <a:lnTo>
                    <a:pt x="259556" y="38894"/>
                  </a:lnTo>
                  <a:lnTo>
                    <a:pt x="273050" y="38100"/>
                  </a:lnTo>
                  <a:close/>
                  <a:moveTo>
                    <a:pt x="982954" y="0"/>
                  </a:moveTo>
                  <a:lnTo>
                    <a:pt x="988111" y="0"/>
                  </a:lnTo>
                  <a:lnTo>
                    <a:pt x="2043178" y="0"/>
                  </a:lnTo>
                  <a:lnTo>
                    <a:pt x="2049127" y="0"/>
                  </a:lnTo>
                  <a:lnTo>
                    <a:pt x="2054680" y="397"/>
                  </a:lnTo>
                  <a:lnTo>
                    <a:pt x="2060233" y="1191"/>
                  </a:lnTo>
                  <a:lnTo>
                    <a:pt x="2065786" y="1985"/>
                  </a:lnTo>
                  <a:lnTo>
                    <a:pt x="2070942" y="3572"/>
                  </a:lnTo>
                  <a:lnTo>
                    <a:pt x="2076099" y="5160"/>
                  </a:lnTo>
                  <a:lnTo>
                    <a:pt x="2081255" y="6747"/>
                  </a:lnTo>
                  <a:lnTo>
                    <a:pt x="2086411" y="8732"/>
                  </a:lnTo>
                  <a:lnTo>
                    <a:pt x="2091171" y="11113"/>
                  </a:lnTo>
                  <a:lnTo>
                    <a:pt x="2095931" y="13494"/>
                  </a:lnTo>
                  <a:lnTo>
                    <a:pt x="2100691" y="16272"/>
                  </a:lnTo>
                  <a:lnTo>
                    <a:pt x="2105054" y="19050"/>
                  </a:lnTo>
                  <a:lnTo>
                    <a:pt x="2109417" y="21828"/>
                  </a:lnTo>
                  <a:lnTo>
                    <a:pt x="2113780" y="25401"/>
                  </a:lnTo>
                  <a:lnTo>
                    <a:pt x="2121713" y="32544"/>
                  </a:lnTo>
                  <a:lnTo>
                    <a:pt x="2128852" y="40085"/>
                  </a:lnTo>
                  <a:lnTo>
                    <a:pt x="2131629" y="44451"/>
                  </a:lnTo>
                  <a:lnTo>
                    <a:pt x="2135198" y="48816"/>
                  </a:lnTo>
                  <a:lnTo>
                    <a:pt x="2137578" y="53182"/>
                  </a:lnTo>
                  <a:lnTo>
                    <a:pt x="2140751" y="57944"/>
                  </a:lnTo>
                  <a:lnTo>
                    <a:pt x="2143131" y="62707"/>
                  </a:lnTo>
                  <a:lnTo>
                    <a:pt x="2145114" y="67469"/>
                  </a:lnTo>
                  <a:lnTo>
                    <a:pt x="2147494" y="72628"/>
                  </a:lnTo>
                  <a:lnTo>
                    <a:pt x="2149081" y="77788"/>
                  </a:lnTo>
                  <a:lnTo>
                    <a:pt x="2150271" y="82947"/>
                  </a:lnTo>
                  <a:lnTo>
                    <a:pt x="2151461" y="88107"/>
                  </a:lnTo>
                  <a:lnTo>
                    <a:pt x="2152254" y="93663"/>
                  </a:lnTo>
                  <a:lnTo>
                    <a:pt x="2153444" y="99219"/>
                  </a:lnTo>
                  <a:lnTo>
                    <a:pt x="2153841" y="105172"/>
                  </a:lnTo>
                  <a:lnTo>
                    <a:pt x="2154237" y="110332"/>
                  </a:lnTo>
                  <a:lnTo>
                    <a:pt x="2154237" y="758032"/>
                  </a:lnTo>
                  <a:lnTo>
                    <a:pt x="2153841" y="763588"/>
                  </a:lnTo>
                  <a:lnTo>
                    <a:pt x="2153444" y="769144"/>
                  </a:lnTo>
                  <a:lnTo>
                    <a:pt x="2152254" y="775097"/>
                  </a:lnTo>
                  <a:lnTo>
                    <a:pt x="2151461" y="779860"/>
                  </a:lnTo>
                  <a:lnTo>
                    <a:pt x="2150271" y="785416"/>
                  </a:lnTo>
                  <a:lnTo>
                    <a:pt x="2149081" y="790972"/>
                  </a:lnTo>
                  <a:lnTo>
                    <a:pt x="2147494" y="796132"/>
                  </a:lnTo>
                  <a:lnTo>
                    <a:pt x="2145114" y="800894"/>
                  </a:lnTo>
                  <a:lnTo>
                    <a:pt x="2143131" y="805657"/>
                  </a:lnTo>
                  <a:lnTo>
                    <a:pt x="2140751" y="810816"/>
                  </a:lnTo>
                  <a:lnTo>
                    <a:pt x="2137578" y="815579"/>
                  </a:lnTo>
                  <a:lnTo>
                    <a:pt x="2135198" y="819547"/>
                  </a:lnTo>
                  <a:lnTo>
                    <a:pt x="2131629" y="824310"/>
                  </a:lnTo>
                  <a:lnTo>
                    <a:pt x="2128852" y="827882"/>
                  </a:lnTo>
                  <a:lnTo>
                    <a:pt x="2124886" y="832247"/>
                  </a:lnTo>
                  <a:lnTo>
                    <a:pt x="2121713" y="836216"/>
                  </a:lnTo>
                  <a:lnTo>
                    <a:pt x="2117350" y="839788"/>
                  </a:lnTo>
                  <a:lnTo>
                    <a:pt x="2113780" y="843360"/>
                  </a:lnTo>
                  <a:lnTo>
                    <a:pt x="2109417" y="846535"/>
                  </a:lnTo>
                  <a:lnTo>
                    <a:pt x="2105054" y="849710"/>
                  </a:lnTo>
                  <a:lnTo>
                    <a:pt x="2100691" y="852488"/>
                  </a:lnTo>
                  <a:lnTo>
                    <a:pt x="2095931" y="854869"/>
                  </a:lnTo>
                  <a:lnTo>
                    <a:pt x="2091171" y="857647"/>
                  </a:lnTo>
                  <a:lnTo>
                    <a:pt x="2086411" y="859632"/>
                  </a:lnTo>
                  <a:lnTo>
                    <a:pt x="2081255" y="861616"/>
                  </a:lnTo>
                  <a:lnTo>
                    <a:pt x="2076099" y="863601"/>
                  </a:lnTo>
                  <a:lnTo>
                    <a:pt x="2070942" y="865188"/>
                  </a:lnTo>
                  <a:lnTo>
                    <a:pt x="2065786" y="866379"/>
                  </a:lnTo>
                  <a:lnTo>
                    <a:pt x="2060233" y="867172"/>
                  </a:lnTo>
                  <a:lnTo>
                    <a:pt x="2054680" y="867966"/>
                  </a:lnTo>
                  <a:lnTo>
                    <a:pt x="2049127" y="868363"/>
                  </a:lnTo>
                  <a:lnTo>
                    <a:pt x="2043178" y="868363"/>
                  </a:lnTo>
                  <a:lnTo>
                    <a:pt x="988111" y="868363"/>
                  </a:lnTo>
                  <a:lnTo>
                    <a:pt x="982954" y="868363"/>
                  </a:lnTo>
                  <a:lnTo>
                    <a:pt x="977401" y="867966"/>
                  </a:lnTo>
                  <a:lnTo>
                    <a:pt x="971452" y="867172"/>
                  </a:lnTo>
                  <a:lnTo>
                    <a:pt x="966295" y="866379"/>
                  </a:lnTo>
                  <a:lnTo>
                    <a:pt x="960742" y="865188"/>
                  </a:lnTo>
                  <a:lnTo>
                    <a:pt x="955586" y="863601"/>
                  </a:lnTo>
                  <a:lnTo>
                    <a:pt x="950430" y="861616"/>
                  </a:lnTo>
                  <a:lnTo>
                    <a:pt x="945273" y="859632"/>
                  </a:lnTo>
                  <a:lnTo>
                    <a:pt x="940514" y="857647"/>
                  </a:lnTo>
                  <a:lnTo>
                    <a:pt x="935754" y="854869"/>
                  </a:lnTo>
                  <a:lnTo>
                    <a:pt x="930994" y="852488"/>
                  </a:lnTo>
                  <a:lnTo>
                    <a:pt x="926631" y="849710"/>
                  </a:lnTo>
                  <a:lnTo>
                    <a:pt x="922268" y="846535"/>
                  </a:lnTo>
                  <a:lnTo>
                    <a:pt x="918302" y="843360"/>
                  </a:lnTo>
                  <a:lnTo>
                    <a:pt x="913939" y="839788"/>
                  </a:lnTo>
                  <a:lnTo>
                    <a:pt x="910369" y="836216"/>
                  </a:lnTo>
                  <a:lnTo>
                    <a:pt x="906402" y="832247"/>
                  </a:lnTo>
                  <a:lnTo>
                    <a:pt x="903229" y="827882"/>
                  </a:lnTo>
                  <a:lnTo>
                    <a:pt x="899659" y="824310"/>
                  </a:lnTo>
                  <a:lnTo>
                    <a:pt x="896883" y="819547"/>
                  </a:lnTo>
                  <a:lnTo>
                    <a:pt x="893710" y="815579"/>
                  </a:lnTo>
                  <a:lnTo>
                    <a:pt x="891330" y="810816"/>
                  </a:lnTo>
                  <a:lnTo>
                    <a:pt x="888950" y="805657"/>
                  </a:lnTo>
                  <a:lnTo>
                    <a:pt x="886570" y="800894"/>
                  </a:lnTo>
                  <a:lnTo>
                    <a:pt x="884587" y="796132"/>
                  </a:lnTo>
                  <a:lnTo>
                    <a:pt x="883001" y="790972"/>
                  </a:lnTo>
                  <a:lnTo>
                    <a:pt x="881414" y="785416"/>
                  </a:lnTo>
                  <a:lnTo>
                    <a:pt x="879827" y="779860"/>
                  </a:lnTo>
                  <a:lnTo>
                    <a:pt x="879034" y="775097"/>
                  </a:lnTo>
                  <a:lnTo>
                    <a:pt x="878241" y="769144"/>
                  </a:lnTo>
                  <a:lnTo>
                    <a:pt x="877844" y="763588"/>
                  </a:lnTo>
                  <a:lnTo>
                    <a:pt x="877844" y="758032"/>
                  </a:lnTo>
                  <a:lnTo>
                    <a:pt x="877844" y="696913"/>
                  </a:lnTo>
                  <a:lnTo>
                    <a:pt x="833420" y="723504"/>
                  </a:lnTo>
                  <a:lnTo>
                    <a:pt x="804862" y="676672"/>
                  </a:lnTo>
                  <a:lnTo>
                    <a:pt x="877844" y="633413"/>
                  </a:lnTo>
                  <a:lnTo>
                    <a:pt x="877844" y="110332"/>
                  </a:lnTo>
                  <a:lnTo>
                    <a:pt x="877844" y="105172"/>
                  </a:lnTo>
                  <a:lnTo>
                    <a:pt x="878241" y="99219"/>
                  </a:lnTo>
                  <a:lnTo>
                    <a:pt x="879034" y="93663"/>
                  </a:lnTo>
                  <a:lnTo>
                    <a:pt x="879827" y="88107"/>
                  </a:lnTo>
                  <a:lnTo>
                    <a:pt x="881414" y="82947"/>
                  </a:lnTo>
                  <a:lnTo>
                    <a:pt x="883001" y="77788"/>
                  </a:lnTo>
                  <a:lnTo>
                    <a:pt x="884587" y="72628"/>
                  </a:lnTo>
                  <a:lnTo>
                    <a:pt x="886570" y="67469"/>
                  </a:lnTo>
                  <a:lnTo>
                    <a:pt x="888950" y="62707"/>
                  </a:lnTo>
                  <a:lnTo>
                    <a:pt x="891330" y="57944"/>
                  </a:lnTo>
                  <a:lnTo>
                    <a:pt x="893710" y="53182"/>
                  </a:lnTo>
                  <a:lnTo>
                    <a:pt x="896883" y="48816"/>
                  </a:lnTo>
                  <a:lnTo>
                    <a:pt x="899659" y="44451"/>
                  </a:lnTo>
                  <a:lnTo>
                    <a:pt x="903229" y="40085"/>
                  </a:lnTo>
                  <a:lnTo>
                    <a:pt x="910369" y="32544"/>
                  </a:lnTo>
                  <a:lnTo>
                    <a:pt x="918302" y="25401"/>
                  </a:lnTo>
                  <a:lnTo>
                    <a:pt x="922268" y="21828"/>
                  </a:lnTo>
                  <a:lnTo>
                    <a:pt x="926631" y="19050"/>
                  </a:lnTo>
                  <a:lnTo>
                    <a:pt x="930994" y="16272"/>
                  </a:lnTo>
                  <a:lnTo>
                    <a:pt x="935754" y="13494"/>
                  </a:lnTo>
                  <a:lnTo>
                    <a:pt x="940514" y="11113"/>
                  </a:lnTo>
                  <a:lnTo>
                    <a:pt x="945273" y="8732"/>
                  </a:lnTo>
                  <a:lnTo>
                    <a:pt x="950430" y="6747"/>
                  </a:lnTo>
                  <a:lnTo>
                    <a:pt x="955586" y="5160"/>
                  </a:lnTo>
                  <a:lnTo>
                    <a:pt x="960742" y="3572"/>
                  </a:lnTo>
                  <a:lnTo>
                    <a:pt x="966295" y="1985"/>
                  </a:lnTo>
                  <a:lnTo>
                    <a:pt x="971452" y="1191"/>
                  </a:lnTo>
                  <a:lnTo>
                    <a:pt x="977401" y="397"/>
                  </a:lnTo>
                  <a:lnTo>
                    <a:pt x="98295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2" name="2"/>
          <p:cNvSpPr/>
          <p:nvPr>
            <p:custDataLst>
              <p:tags r:id="rId1"/>
            </p:custDataLst>
          </p:nvPr>
        </p:nvSpPr>
        <p:spPr>
          <a:xfrm>
            <a:off x="5998020" y="78908"/>
            <a:ext cx="765377" cy="756534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3" name="1"/>
          <p:cNvSpPr/>
          <p:nvPr>
            <p:custDataLst>
              <p:tags r:id="rId2"/>
            </p:custDataLst>
          </p:nvPr>
        </p:nvSpPr>
        <p:spPr>
          <a:xfrm>
            <a:off x="5272345" y="-285387"/>
            <a:ext cx="520817" cy="520817"/>
          </a:xfrm>
          <a:prstGeom prst="ellipse">
            <a:avLst/>
          </a:pr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 w="15875"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000">
              <a:solidFill>
                <a:prstClr val="white"/>
              </a:solidFill>
              <a:latin typeface="Impact" panose="020B0806030902050204" pitchFamily="34" charset="0"/>
              <a:sym typeface="+mn-lt"/>
            </a:endParaRPr>
          </a:p>
        </p:txBody>
      </p:sp>
      <p:sp>
        <p:nvSpPr>
          <p:cNvPr id="34" name="3"/>
          <p:cNvSpPr/>
          <p:nvPr>
            <p:custDataLst>
              <p:tags r:id="rId3"/>
            </p:custDataLst>
          </p:nvPr>
        </p:nvSpPr>
        <p:spPr>
          <a:xfrm>
            <a:off x="6839826" y="-572185"/>
            <a:ext cx="947414" cy="936468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5" name="4"/>
          <p:cNvSpPr/>
          <p:nvPr>
            <p:custDataLst>
              <p:tags r:id="rId4"/>
            </p:custDataLst>
          </p:nvPr>
        </p:nvSpPr>
        <p:spPr>
          <a:xfrm>
            <a:off x="7979664" y="-120201"/>
            <a:ext cx="596669" cy="589775"/>
          </a:xfrm>
          <a:prstGeom prst="ellipse">
            <a:avLst/>
          </a:pr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 w="15875"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000">
              <a:solidFill>
                <a:prstClr val="white"/>
              </a:solidFill>
              <a:latin typeface="Impact" panose="020B0806030902050204" pitchFamily="34" charset="0"/>
              <a:sym typeface="+mn-lt"/>
            </a:endParaRPr>
          </a:p>
        </p:txBody>
      </p:sp>
      <p:sp>
        <p:nvSpPr>
          <p:cNvPr id="36" name="6"/>
          <p:cNvSpPr/>
          <p:nvPr>
            <p:custDataLst>
              <p:tags r:id="rId5"/>
            </p:custDataLst>
          </p:nvPr>
        </p:nvSpPr>
        <p:spPr>
          <a:xfrm>
            <a:off x="8797087" y="-510681"/>
            <a:ext cx="722005" cy="713663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7" name="5"/>
          <p:cNvSpPr/>
          <p:nvPr>
            <p:custDataLst>
              <p:tags r:id="rId6"/>
            </p:custDataLst>
          </p:nvPr>
        </p:nvSpPr>
        <p:spPr>
          <a:xfrm>
            <a:off x="8647909" y="423634"/>
            <a:ext cx="195306" cy="195306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249" tIns="51123" rIns="102249" bIns="51123"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8" name="8"/>
          <p:cNvSpPr/>
          <p:nvPr>
            <p:custDataLst>
              <p:tags r:id="rId7"/>
            </p:custDataLst>
          </p:nvPr>
        </p:nvSpPr>
        <p:spPr>
          <a:xfrm flipH="1">
            <a:off x="2371520" y="4912873"/>
            <a:ext cx="765377" cy="756534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39" name="7"/>
          <p:cNvSpPr/>
          <p:nvPr>
            <p:custDataLst>
              <p:tags r:id="rId8"/>
            </p:custDataLst>
          </p:nvPr>
        </p:nvSpPr>
        <p:spPr>
          <a:xfrm flipH="1">
            <a:off x="3348157" y="4734697"/>
            <a:ext cx="520817" cy="520817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40" name="9"/>
          <p:cNvSpPr/>
          <p:nvPr>
            <p:custDataLst>
              <p:tags r:id="rId9"/>
            </p:custDataLst>
          </p:nvPr>
        </p:nvSpPr>
        <p:spPr>
          <a:xfrm flipH="1">
            <a:off x="1259632" y="4587974"/>
            <a:ext cx="947414" cy="936468"/>
          </a:xfrm>
          <a:prstGeom prst="ellipse">
            <a:avLst/>
          </a:pr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 w="15875"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000">
              <a:solidFill>
                <a:prstClr val="white"/>
              </a:solidFill>
              <a:latin typeface="Impact" panose="020B0806030902050204" pitchFamily="34" charset="0"/>
              <a:sym typeface="+mn-lt"/>
            </a:endParaRPr>
          </a:p>
        </p:txBody>
      </p:sp>
      <p:sp>
        <p:nvSpPr>
          <p:cNvPr id="41" name="9"/>
          <p:cNvSpPr/>
          <p:nvPr>
            <p:custDataLst>
              <p:tags r:id="rId10"/>
            </p:custDataLst>
          </p:nvPr>
        </p:nvSpPr>
        <p:spPr>
          <a:xfrm flipH="1">
            <a:off x="524650" y="4934310"/>
            <a:ext cx="596669" cy="589775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  <p:sp>
        <p:nvSpPr>
          <p:cNvPr id="42" name="11"/>
          <p:cNvSpPr/>
          <p:nvPr>
            <p:custDataLst>
              <p:tags r:id="rId11"/>
            </p:custDataLst>
          </p:nvPr>
        </p:nvSpPr>
        <p:spPr>
          <a:xfrm flipH="1">
            <a:off x="-418155" y="4578455"/>
            <a:ext cx="722005" cy="713663"/>
          </a:xfrm>
          <a:prstGeom prst="ellipse">
            <a:avLst/>
          </a:prstGeom>
          <a:gradFill flip="none" rotWithShape="1">
            <a:gsLst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0"/>
            <a:tileRect/>
          </a:gradFill>
          <a:ln w="15875">
            <a:gradFill>
              <a:gsLst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2000">
              <a:solidFill>
                <a:prstClr val="white"/>
              </a:solidFill>
              <a:latin typeface="Impact" panose="020B0806030902050204" pitchFamily="34" charset="0"/>
              <a:sym typeface="+mn-lt"/>
            </a:endParaRPr>
          </a:p>
        </p:txBody>
      </p:sp>
      <p:sp>
        <p:nvSpPr>
          <p:cNvPr id="43" name="10"/>
          <p:cNvSpPr/>
          <p:nvPr>
            <p:custDataLst>
              <p:tags r:id="rId12"/>
            </p:custDataLst>
          </p:nvPr>
        </p:nvSpPr>
        <p:spPr>
          <a:xfrm flipH="1">
            <a:off x="357841" y="4897452"/>
            <a:ext cx="195306" cy="195306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5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50"/>
                            </p:stCondLst>
                            <p:childTnLst>
                              <p:par>
                                <p:cTn id="41" presetID="23" presetClass="entr" presetSubtype="528" fill="hold" grpId="0" nodeType="afterEffect">
                                  <p:stCondLst>
                                    <p:cond delay="218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93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3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3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32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grpId="0" nodeType="withEffect">
                                  <p:stCondLst>
                                    <p:cond delay="318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9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9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9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9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353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7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grpId="0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99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9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9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97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grpId="0" nodeType="withEffect">
                                  <p:stCondLst>
                                    <p:cond delay="579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4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4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4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4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grpId="0" nodeType="withEffect">
                                  <p:stCondLst>
                                    <p:cond delay="592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6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6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6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6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914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14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14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14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528" fill="hold" grpId="0" nodeType="withEffect">
                                  <p:stCondLst>
                                    <p:cond delay="361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9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9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9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9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528" fill="hold" grpId="0" nodeType="withEffect">
                                  <p:stCondLst>
                                    <p:cond delay="311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2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528" fill="hold" grpId="0" nodeType="withEffect">
                                  <p:stCondLst>
                                    <p:cond delay="265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4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4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4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43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528" fill="hold" grpId="0" nodeType="withEffect">
                                  <p:stCondLst>
                                    <p:cond delay="459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7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7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7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7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/>
      <p:bldP spid="14" grpId="0" animBg="1"/>
      <p:bldP spid="18" grpId="0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XINTF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·</a:t>
            </a:r>
            <a:r>
              <a:rPr lang="zh-CN" altLang="en-US" dirty="0"/>
              <a:t>数据总线宽度和连接方式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9724565"/>
                  </p:ext>
                </p:extLst>
              </p:nvPr>
            </p:nvGraphicFramePr>
            <p:xfrm>
              <a:off x="1490329" y="987574"/>
              <a:ext cx="6163341" cy="142514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65020">
                      <a:extLst>
                        <a:ext uri="{9D8B030D-6E8A-4147-A177-3AD203B41FA5}">
                          <a16:colId xmlns:a16="http://schemas.microsoft.com/office/drawing/2014/main" val="674350291"/>
                        </a:ext>
                      </a:extLst>
                    </a:gridCol>
                    <a:gridCol w="2007276">
                      <a:extLst>
                        <a:ext uri="{9D8B030D-6E8A-4147-A177-3AD203B41FA5}">
                          <a16:colId xmlns:a16="http://schemas.microsoft.com/office/drawing/2014/main" val="3826120878"/>
                        </a:ext>
                      </a:extLst>
                    </a:gridCol>
                    <a:gridCol w="1691045">
                      <a:extLst>
                        <a:ext uri="{9D8B030D-6E8A-4147-A177-3AD203B41FA5}">
                          <a16:colId xmlns:a16="http://schemas.microsoft.com/office/drawing/2014/main" val="1688629982"/>
                        </a:ext>
                      </a:extLst>
                    </a:gridCol>
                  </a:tblGrid>
                  <a:tr h="33694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300" kern="100">
                              <a:effectLst/>
                            </a:rPr>
                            <a:t>16</a:t>
                          </a:r>
                          <a:r>
                            <a:rPr lang="zh-CN" altLang="en-US" sz="1300" kern="100">
                              <a:effectLst/>
                            </a:rPr>
                            <a:t>位总线模式下的写访问</a:t>
                          </a:r>
                          <a:endParaRPr lang="zh-CN" altLang="en-US" sz="13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5382" marR="85382" marT="56922" marB="56922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400" kern="10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XA</m:t>
                                </m:r>
                                <m:r>
                                  <a:rPr lang="en-US" altLang="zh-CN" sz="1400" kern="10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0/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1400" i="1" kern="1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400" kern="1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XWE</m:t>
                                    </m:r>
                                    <m:r>
                                      <a:rPr lang="en-US" altLang="zh-CN" sz="1400" kern="1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1300" kern="100" dirty="0"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85382" marR="85382" marT="56922" marB="56922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1400" i="1" kern="1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400" kern="1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XWE</m:t>
                                    </m:r>
                                    <m:r>
                                      <a:rPr lang="en-US" altLang="zh-CN" sz="1400" b="0" i="0" kern="1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13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5382" marR="85382" marT="56922" marB="56922" anchor="ctr"/>
                    </a:tc>
                    <a:extLst>
                      <a:ext uri="{0D108BD9-81ED-4DB2-BD59-A6C34878D82A}">
                        <a16:rowId xmlns:a16="http://schemas.microsoft.com/office/drawing/2014/main" val="362955402"/>
                      </a:ext>
                    </a:extLst>
                  </a:tr>
                  <a:tr h="33599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300" kern="100" dirty="0">
                              <a:effectLst/>
                            </a:rPr>
                            <a:t>无访问操作</a:t>
                          </a:r>
                          <a:endParaRPr lang="zh-CN" altLang="en-US" sz="13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5382" marR="85382" marT="56922" marB="56922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300" kern="100">
                              <a:effectLst/>
                            </a:rPr>
                            <a:t>1</a:t>
                          </a:r>
                          <a:endParaRPr lang="zh-CN" altLang="en-US" sz="13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5382" marR="85382" marT="56922" marB="56922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300" kern="100">
                              <a:effectLst/>
                            </a:rPr>
                            <a:t>1</a:t>
                          </a:r>
                          <a:endParaRPr lang="zh-CN" altLang="en-US" sz="13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5382" marR="85382" marT="56922" marB="56922" anchor="ctr"/>
                    </a:tc>
                    <a:extLst>
                      <a:ext uri="{0D108BD9-81ED-4DB2-BD59-A6C34878D82A}">
                        <a16:rowId xmlns:a16="http://schemas.microsoft.com/office/drawing/2014/main" val="538768622"/>
                      </a:ext>
                    </a:extLst>
                  </a:tr>
                  <a:tr h="33496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300" kern="100" dirty="0">
                              <a:effectLst/>
                            </a:rPr>
                            <a:t>16</a:t>
                          </a:r>
                          <a:r>
                            <a:rPr lang="zh-CN" altLang="en-US" sz="1300" kern="100" dirty="0">
                              <a:effectLst/>
                            </a:rPr>
                            <a:t>位数据偶数地址的访问</a:t>
                          </a:r>
                          <a:endParaRPr lang="zh-CN" altLang="en-US" sz="13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5382" marR="85382" marT="56922" marB="56922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300" kern="100">
                              <a:effectLst/>
                            </a:rPr>
                            <a:t>0</a:t>
                          </a:r>
                          <a:endParaRPr lang="zh-CN" altLang="en-US" sz="13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5382" marR="85382" marT="56922" marB="56922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300" kern="100">
                              <a:effectLst/>
                            </a:rPr>
                            <a:t>0</a:t>
                          </a:r>
                          <a:endParaRPr lang="zh-CN" altLang="en-US" sz="13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5382" marR="85382" marT="56922" marB="56922" anchor="ctr"/>
                    </a:tc>
                    <a:extLst>
                      <a:ext uri="{0D108BD9-81ED-4DB2-BD59-A6C34878D82A}">
                        <a16:rowId xmlns:a16="http://schemas.microsoft.com/office/drawing/2014/main" val="3708889715"/>
                      </a:ext>
                    </a:extLst>
                  </a:tr>
                  <a:tr h="33496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300" kern="100">
                              <a:effectLst/>
                            </a:rPr>
                            <a:t>16</a:t>
                          </a:r>
                          <a:r>
                            <a:rPr lang="zh-CN" altLang="en-US" sz="1300" kern="100">
                              <a:effectLst/>
                            </a:rPr>
                            <a:t>位数据奇数地址的访问</a:t>
                          </a:r>
                          <a:endParaRPr lang="zh-CN" altLang="en-US" sz="13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5382" marR="85382" marT="56922" marB="56922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300" kern="100" dirty="0">
                              <a:effectLst/>
                            </a:rPr>
                            <a:t>1</a:t>
                          </a:r>
                          <a:endParaRPr lang="zh-CN" altLang="en-US" sz="13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5382" marR="85382" marT="56922" marB="56922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300" kern="100" dirty="0">
                              <a:effectLst/>
                            </a:rPr>
                            <a:t>0</a:t>
                          </a:r>
                          <a:endParaRPr lang="zh-CN" altLang="en-US" sz="13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5382" marR="85382" marT="56922" marB="56922" anchor="ctr"/>
                    </a:tc>
                    <a:extLst>
                      <a:ext uri="{0D108BD9-81ED-4DB2-BD59-A6C34878D82A}">
                        <a16:rowId xmlns:a16="http://schemas.microsoft.com/office/drawing/2014/main" val="5388600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9724565"/>
                  </p:ext>
                </p:extLst>
              </p:nvPr>
            </p:nvGraphicFramePr>
            <p:xfrm>
              <a:off x="1490329" y="987574"/>
              <a:ext cx="6163341" cy="142514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65020">
                      <a:extLst>
                        <a:ext uri="{9D8B030D-6E8A-4147-A177-3AD203B41FA5}">
                          <a16:colId xmlns:a16="http://schemas.microsoft.com/office/drawing/2014/main" val="674350291"/>
                        </a:ext>
                      </a:extLst>
                    </a:gridCol>
                    <a:gridCol w="2007276">
                      <a:extLst>
                        <a:ext uri="{9D8B030D-6E8A-4147-A177-3AD203B41FA5}">
                          <a16:colId xmlns:a16="http://schemas.microsoft.com/office/drawing/2014/main" val="3826120878"/>
                        </a:ext>
                      </a:extLst>
                    </a:gridCol>
                    <a:gridCol w="1691045">
                      <a:extLst>
                        <a:ext uri="{9D8B030D-6E8A-4147-A177-3AD203B41FA5}">
                          <a16:colId xmlns:a16="http://schemas.microsoft.com/office/drawing/2014/main" val="1688629982"/>
                        </a:ext>
                      </a:extLst>
                    </a:gridCol>
                  </a:tblGrid>
                  <a:tr h="37038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300" kern="100">
                              <a:effectLst/>
                            </a:rPr>
                            <a:t>16</a:t>
                          </a:r>
                          <a:r>
                            <a:rPr lang="zh-CN" altLang="en-US" sz="1300" kern="100">
                              <a:effectLst/>
                            </a:rPr>
                            <a:t>位总线模式下的写访问</a:t>
                          </a:r>
                          <a:endParaRPr lang="zh-CN" altLang="en-US" sz="13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5382" marR="85382" marT="56922" marB="56922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5382" marR="85382" marT="56922" marB="56922" anchor="ctr">
                        <a:blipFill>
                          <a:blip r:embed="rId3"/>
                          <a:stretch>
                            <a:fillRect l="-123404" t="-3279" r="-85106" b="-2901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5382" marR="85382" marT="56922" marB="56922" anchor="ctr">
                        <a:blipFill>
                          <a:blip r:embed="rId3"/>
                          <a:stretch>
                            <a:fillRect l="-264388" t="-3279" r="-719" b="-2901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955402"/>
                      </a:ext>
                    </a:extLst>
                  </a:tr>
                  <a:tr h="35158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300" kern="100" dirty="0">
                              <a:effectLst/>
                            </a:rPr>
                            <a:t>无访问操作</a:t>
                          </a:r>
                          <a:endParaRPr lang="zh-CN" altLang="en-US" sz="13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5382" marR="85382" marT="56922" marB="56922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300" kern="100">
                              <a:effectLst/>
                            </a:rPr>
                            <a:t>1</a:t>
                          </a:r>
                          <a:endParaRPr lang="zh-CN" altLang="en-US" sz="13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5382" marR="85382" marT="56922" marB="56922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300" kern="100">
                              <a:effectLst/>
                            </a:rPr>
                            <a:t>1</a:t>
                          </a:r>
                          <a:endParaRPr lang="zh-CN" altLang="en-US" sz="13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5382" marR="85382" marT="56922" marB="56922" anchor="ctr"/>
                    </a:tc>
                    <a:extLst>
                      <a:ext uri="{0D108BD9-81ED-4DB2-BD59-A6C34878D82A}">
                        <a16:rowId xmlns:a16="http://schemas.microsoft.com/office/drawing/2014/main" val="538768622"/>
                      </a:ext>
                    </a:extLst>
                  </a:tr>
                  <a:tr h="35158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300" kern="100" dirty="0">
                              <a:effectLst/>
                            </a:rPr>
                            <a:t>16</a:t>
                          </a:r>
                          <a:r>
                            <a:rPr lang="zh-CN" altLang="en-US" sz="1300" kern="100" dirty="0">
                              <a:effectLst/>
                            </a:rPr>
                            <a:t>位数据偶数地址的访问</a:t>
                          </a:r>
                          <a:endParaRPr lang="zh-CN" altLang="en-US" sz="13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5382" marR="85382" marT="56922" marB="56922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300" kern="100">
                              <a:effectLst/>
                            </a:rPr>
                            <a:t>0</a:t>
                          </a:r>
                          <a:endParaRPr lang="zh-CN" altLang="en-US" sz="13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5382" marR="85382" marT="56922" marB="56922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300" kern="100">
                              <a:effectLst/>
                            </a:rPr>
                            <a:t>0</a:t>
                          </a:r>
                          <a:endParaRPr lang="zh-CN" altLang="en-US" sz="13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5382" marR="85382" marT="56922" marB="56922" anchor="ctr"/>
                    </a:tc>
                    <a:extLst>
                      <a:ext uri="{0D108BD9-81ED-4DB2-BD59-A6C34878D82A}">
                        <a16:rowId xmlns:a16="http://schemas.microsoft.com/office/drawing/2014/main" val="3708889715"/>
                      </a:ext>
                    </a:extLst>
                  </a:tr>
                  <a:tr h="35158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300" kern="100">
                              <a:effectLst/>
                            </a:rPr>
                            <a:t>16</a:t>
                          </a:r>
                          <a:r>
                            <a:rPr lang="zh-CN" altLang="en-US" sz="1300" kern="100">
                              <a:effectLst/>
                            </a:rPr>
                            <a:t>位数据奇数地址的访问</a:t>
                          </a:r>
                          <a:endParaRPr lang="zh-CN" altLang="en-US" sz="13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5382" marR="85382" marT="56922" marB="56922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300" kern="100" dirty="0">
                              <a:effectLst/>
                            </a:rPr>
                            <a:t>1</a:t>
                          </a:r>
                          <a:endParaRPr lang="zh-CN" altLang="en-US" sz="13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5382" marR="85382" marT="56922" marB="56922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300" kern="100" dirty="0">
                              <a:effectLst/>
                            </a:rPr>
                            <a:t>0</a:t>
                          </a:r>
                          <a:endParaRPr lang="zh-CN" altLang="en-US" sz="13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85382" marR="85382" marT="56922" marB="56922" anchor="ctr"/>
                    </a:tc>
                    <a:extLst>
                      <a:ext uri="{0D108BD9-81ED-4DB2-BD59-A6C34878D82A}">
                        <a16:rowId xmlns:a16="http://schemas.microsoft.com/office/drawing/2014/main" val="5388600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1907704" y="2601887"/>
                <a:ext cx="5400600" cy="4008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altLang="zh-CN" sz="20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Calibri" panose="020F0502020204030204" pitchFamily="34" charset="0"/>
                  </a:rPr>
                  <a:t>表8-3 16位模式下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XA</m:t>
                    </m:r>
                    <m:r>
                      <a:rPr lang="en-US" altLang="zh-CN" sz="2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0/</m:t>
                    </m:r>
                    <m:acc>
                      <m:accPr>
                        <m:chr m:val="̅"/>
                        <m:ctrlPr>
                          <a:rPr lang="en-US" altLang="zh-CN" sz="2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XWE</m:t>
                        </m:r>
                        <m:r>
                          <a:rPr lang="en-US" altLang="zh-CN" sz="2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kumimoji="0" lang="zh-CN" altLang="zh-CN" sz="20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Calibri" panose="020F0502020204030204" pitchFamily="34" charset="0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XWE</m:t>
                        </m:r>
                        <m:r>
                          <a:rPr lang="en-US" altLang="zh-CN" sz="2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kumimoji="0" lang="zh-CN" altLang="zh-CN" sz="20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ea"/>
                    <a:cs typeface="Calibri" panose="020F0502020204030204" pitchFamily="34" charset="0"/>
                  </a:rPr>
                  <a:t>的行为</a:t>
                </a:r>
              </a:p>
            </p:txBody>
          </p:sp>
        </mc:Choice>
        <mc:Fallback xmlns="">
          <p:sp>
            <p:nvSpPr>
              <p:cNvPr id="6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704" y="2601887"/>
                <a:ext cx="5400600" cy="400815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539552" y="3220402"/>
                <a:ext cx="8136904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indent="53816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ea"/>
                    <a:cs typeface="Calibri" panose="020F0502020204030204" pitchFamily="34" charset="0"/>
                  </a:rPr>
                  <a:t>如表8-3，当XINTF区域配置为16位模式时，读操作时，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XWE</m:t>
                        </m:r>
                        <m: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kumimoji="0" lang="zh-CN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ea"/>
                    <a:cs typeface="Calibri" panose="020F0502020204030204" pitchFamily="34" charset="0"/>
                  </a:rPr>
                  <a:t>为低电平，所以为0；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XA</m:t>
                    </m:r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0/</m:t>
                    </m:r>
                    <m:acc>
                      <m:accPr>
                        <m:chr m:val="̅"/>
                        <m:ctrlPr>
                          <a:rPr lang="en-US" altLang="zh-CN" sz="20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XWE</m:t>
                        </m:r>
                        <m: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kumimoji="0" lang="zh-CN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ea"/>
                    <a:cs typeface="Calibri" panose="020F0502020204030204" pitchFamily="34" charset="0"/>
                  </a:rPr>
                  <a:t>的功能是XA0，所以访问的地址是偶数时，XA0为0，访问的地址是奇数时，XA0为1。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3220402"/>
                <a:ext cx="8136904" cy="1015663"/>
              </a:xfrm>
              <a:prstGeom prst="rect">
                <a:avLst/>
              </a:prstGeom>
              <a:blipFill>
                <a:blip r:embed="rId5"/>
                <a:stretch>
                  <a:fillRect l="-825" t="-2994" b="-101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07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XINTF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·</a:t>
            </a:r>
            <a:r>
              <a:rPr lang="zh-CN" altLang="en-US" dirty="0"/>
              <a:t>数据总线宽度和连接方式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"/>
              <p:cNvSpPr>
                <a:spLocks noChangeArrowheads="1"/>
              </p:cNvSpPr>
              <p:nvPr/>
            </p:nvSpPr>
            <p:spPr bwMode="auto">
              <a:xfrm>
                <a:off x="906977" y="3208892"/>
                <a:ext cx="7560840" cy="16347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indent="538163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如表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8-4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，当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XINTF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区域配置为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32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位模式时，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XA</m:t>
                    </m:r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0/</m:t>
                    </m:r>
                    <m:acc>
                      <m:accPr>
                        <m:chr m:val="̅"/>
                        <m:ctrlPr>
                          <a:rPr lang="en-US" altLang="zh-CN" sz="20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XWE</m:t>
                        </m:r>
                        <m: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的功能</a:t>
                </a:r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是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XWE</m:t>
                        </m:r>
                        <m: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，写高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16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位数据的</a:t>
                </a:r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时候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XWE</m:t>
                        </m:r>
                        <m: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为低。当进行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32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位数据写操作时</a:t>
                </a:r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XWE</m:t>
                        </m:r>
                        <m:r>
                          <a:rPr lang="en-US" altLang="zh-CN" sz="2000" b="0" i="0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XWE</m:t>
                        </m:r>
                        <m: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均为低电平。当进行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16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位数据写操作，偶数地址时数据放在低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16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位</a:t>
                </a:r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XWE</m:t>
                        </m:r>
                        <m:r>
                          <a:rPr lang="en-US" altLang="zh-CN" sz="2000" b="0" i="0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为低电平</a:t>
                </a:r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XWE</m:t>
                        </m:r>
                        <m: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为高电平；奇数地址时数据放在高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16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位</a:t>
                </a:r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XWE</m:t>
                        </m:r>
                        <m:r>
                          <a:rPr lang="en-US" altLang="zh-CN" sz="2000" b="0" i="0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为高电平</a:t>
                </a:r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XWE</m:t>
                        </m:r>
                        <m: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为低电平。</a:t>
                </a:r>
                <a:endPara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6977" y="3208892"/>
                <a:ext cx="7560840" cy="1634743"/>
              </a:xfrm>
              <a:prstGeom prst="rect">
                <a:avLst/>
              </a:prstGeom>
              <a:blipFill>
                <a:blip r:embed="rId3"/>
                <a:stretch>
                  <a:fillRect l="-887" t="-1487" b="-632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9548999"/>
                  </p:ext>
                </p:extLst>
              </p:nvPr>
            </p:nvGraphicFramePr>
            <p:xfrm>
              <a:off x="1727684" y="822010"/>
              <a:ext cx="5688632" cy="188738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275161">
                      <a:extLst>
                        <a:ext uri="{9D8B030D-6E8A-4147-A177-3AD203B41FA5}">
                          <a16:colId xmlns:a16="http://schemas.microsoft.com/office/drawing/2014/main" val="2421695037"/>
                        </a:ext>
                      </a:extLst>
                    </a:gridCol>
                    <a:gridCol w="1852673">
                      <a:extLst>
                        <a:ext uri="{9D8B030D-6E8A-4147-A177-3AD203B41FA5}">
                          <a16:colId xmlns:a16="http://schemas.microsoft.com/office/drawing/2014/main" val="459650544"/>
                        </a:ext>
                      </a:extLst>
                    </a:gridCol>
                    <a:gridCol w="1560798">
                      <a:extLst>
                        <a:ext uri="{9D8B030D-6E8A-4147-A177-3AD203B41FA5}">
                          <a16:colId xmlns:a16="http://schemas.microsoft.com/office/drawing/2014/main" val="4115690709"/>
                        </a:ext>
                      </a:extLst>
                    </a:gridCol>
                  </a:tblGrid>
                  <a:tr h="39373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050" kern="100">
                              <a:effectLst/>
                            </a:rPr>
                            <a:t>32</a:t>
                          </a:r>
                          <a:r>
                            <a:rPr lang="zh-CN" altLang="en-US" sz="1050" kern="100">
                              <a:effectLst/>
                            </a:rPr>
                            <a:t>位总线模式下的写访问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050" kern="10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XA</m:t>
                                </m:r>
                                <m:r>
                                  <a:rPr lang="en-US" altLang="zh-CN" sz="1050" kern="10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0/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1050" i="1" kern="1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50" kern="1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XWE</m:t>
                                    </m:r>
                                    <m:r>
                                      <a:rPr lang="en-US" altLang="zh-CN" sz="1050" kern="1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1050" kern="100" dirty="0"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1050" i="1" kern="10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50" kern="1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XWE</m:t>
                                    </m:r>
                                    <m:r>
                                      <a:rPr lang="en-US" altLang="zh-CN" sz="1050" kern="1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105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3645888811"/>
                      </a:ext>
                    </a:extLst>
                  </a:tr>
                  <a:tr h="3742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050" kern="100">
                              <a:effectLst/>
                            </a:rPr>
                            <a:t>无访问操作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050" kern="100">
                              <a:effectLst/>
                            </a:rPr>
                            <a:t>1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050" kern="100">
                              <a:effectLst/>
                            </a:rPr>
                            <a:t>1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2729602469"/>
                      </a:ext>
                    </a:extLst>
                  </a:tr>
                  <a:tr h="37312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050" kern="100">
                              <a:effectLst/>
                            </a:rPr>
                            <a:t>16</a:t>
                          </a:r>
                          <a:r>
                            <a:rPr lang="zh-CN" altLang="en-US" sz="1050" kern="100">
                              <a:effectLst/>
                            </a:rPr>
                            <a:t>位数据偶数地址的访问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050" kern="100">
                              <a:effectLst/>
                            </a:rPr>
                            <a:t>1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050" kern="100">
                              <a:effectLst/>
                            </a:rPr>
                            <a:t>0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3479090945"/>
                      </a:ext>
                    </a:extLst>
                  </a:tr>
                  <a:tr h="37312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050" kern="100" dirty="0">
                              <a:effectLst/>
                            </a:rPr>
                            <a:t>16</a:t>
                          </a:r>
                          <a:r>
                            <a:rPr lang="zh-CN" altLang="en-US" sz="1050" kern="100" dirty="0">
                              <a:effectLst/>
                            </a:rPr>
                            <a:t>位数据奇数地址的访问</a:t>
                          </a:r>
                          <a:endParaRPr lang="zh-CN" altLang="en-US" sz="105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050" kern="100" dirty="0">
                              <a:effectLst/>
                            </a:rPr>
                            <a:t>0</a:t>
                          </a:r>
                          <a:endParaRPr lang="zh-CN" altLang="en-US" sz="105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050" kern="100">
                              <a:effectLst/>
                            </a:rPr>
                            <a:t>1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247534085"/>
                      </a:ext>
                    </a:extLst>
                  </a:tr>
                  <a:tr h="37312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050" kern="100">
                              <a:effectLst/>
                            </a:rPr>
                            <a:t>32</a:t>
                          </a:r>
                          <a:r>
                            <a:rPr lang="zh-CN" altLang="en-US" sz="1050" kern="100">
                              <a:effectLst/>
                            </a:rPr>
                            <a:t>位数据访问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050" kern="100" dirty="0">
                              <a:effectLst/>
                            </a:rPr>
                            <a:t>0</a:t>
                          </a:r>
                          <a:endParaRPr lang="zh-CN" altLang="en-US" sz="105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050" kern="100" dirty="0">
                              <a:effectLst/>
                            </a:rPr>
                            <a:t>0</a:t>
                          </a:r>
                          <a:endParaRPr lang="zh-CN" altLang="en-US" sz="105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36821683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9548999"/>
                  </p:ext>
                </p:extLst>
              </p:nvPr>
            </p:nvGraphicFramePr>
            <p:xfrm>
              <a:off x="1727684" y="822010"/>
              <a:ext cx="5688632" cy="188738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275161">
                      <a:extLst>
                        <a:ext uri="{9D8B030D-6E8A-4147-A177-3AD203B41FA5}">
                          <a16:colId xmlns:a16="http://schemas.microsoft.com/office/drawing/2014/main" val="2421695037"/>
                        </a:ext>
                      </a:extLst>
                    </a:gridCol>
                    <a:gridCol w="1852673">
                      <a:extLst>
                        <a:ext uri="{9D8B030D-6E8A-4147-A177-3AD203B41FA5}">
                          <a16:colId xmlns:a16="http://schemas.microsoft.com/office/drawing/2014/main" val="459650544"/>
                        </a:ext>
                      </a:extLst>
                    </a:gridCol>
                    <a:gridCol w="1560798">
                      <a:extLst>
                        <a:ext uri="{9D8B030D-6E8A-4147-A177-3AD203B41FA5}">
                          <a16:colId xmlns:a16="http://schemas.microsoft.com/office/drawing/2014/main" val="4115690709"/>
                        </a:ext>
                      </a:extLst>
                    </a:gridCol>
                  </a:tblGrid>
                  <a:tr h="39373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050" kern="100">
                              <a:effectLst/>
                            </a:rPr>
                            <a:t>32</a:t>
                          </a:r>
                          <a:r>
                            <a:rPr lang="zh-CN" altLang="en-US" sz="1050" kern="100">
                              <a:effectLst/>
                            </a:rPr>
                            <a:t>位总线模式下的写访问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anchor="ctr">
                        <a:blipFill>
                          <a:blip r:embed="rId4"/>
                          <a:stretch>
                            <a:fillRect l="-123355" t="-1538" r="-84868" b="-38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anchor="ctr">
                        <a:blipFill>
                          <a:blip r:embed="rId4"/>
                          <a:stretch>
                            <a:fillRect l="-265234" t="-1538" r="-781" b="-38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5888811"/>
                      </a:ext>
                    </a:extLst>
                  </a:tr>
                  <a:tr h="3742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050" kern="100">
                              <a:effectLst/>
                            </a:rPr>
                            <a:t>无访问操作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050" kern="100">
                              <a:effectLst/>
                            </a:rPr>
                            <a:t>1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050" kern="100">
                              <a:effectLst/>
                            </a:rPr>
                            <a:t>1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2729602469"/>
                      </a:ext>
                    </a:extLst>
                  </a:tr>
                  <a:tr h="37312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050" kern="100">
                              <a:effectLst/>
                            </a:rPr>
                            <a:t>16</a:t>
                          </a:r>
                          <a:r>
                            <a:rPr lang="zh-CN" altLang="en-US" sz="1050" kern="100">
                              <a:effectLst/>
                            </a:rPr>
                            <a:t>位数据偶数地址的访问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050" kern="100">
                              <a:effectLst/>
                            </a:rPr>
                            <a:t>1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050" kern="100">
                              <a:effectLst/>
                            </a:rPr>
                            <a:t>0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3479090945"/>
                      </a:ext>
                    </a:extLst>
                  </a:tr>
                  <a:tr h="37312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050" kern="100">
                              <a:effectLst/>
                            </a:rPr>
                            <a:t>16</a:t>
                          </a:r>
                          <a:r>
                            <a:rPr lang="zh-CN" altLang="en-US" sz="1050" kern="100">
                              <a:effectLst/>
                            </a:rPr>
                            <a:t>位数据奇数地址的访问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050" kern="100">
                              <a:effectLst/>
                            </a:rPr>
                            <a:t>0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050" kern="100">
                              <a:effectLst/>
                            </a:rPr>
                            <a:t>1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247534085"/>
                      </a:ext>
                    </a:extLst>
                  </a:tr>
                  <a:tr h="37312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050" kern="100">
                              <a:effectLst/>
                            </a:rPr>
                            <a:t>32</a:t>
                          </a:r>
                          <a:r>
                            <a:rPr lang="zh-CN" altLang="en-US" sz="1050" kern="100">
                              <a:effectLst/>
                            </a:rPr>
                            <a:t>位数据访问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050" kern="100">
                              <a:effectLst/>
                            </a:rPr>
                            <a:t>0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050" kern="100" dirty="0">
                              <a:effectLst/>
                            </a:rPr>
                            <a:t>0</a:t>
                          </a:r>
                          <a:endParaRPr lang="zh-CN" altLang="en-US" sz="105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36821683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1693526" y="2787774"/>
                <a:ext cx="5686786" cy="4008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altLang="zh-CN" sz="200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  <a:cs typeface="Calibri" panose="020F0502020204030204" pitchFamily="34" charset="0"/>
                  </a:rPr>
                  <a:t>表8-4 32位模式下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XA</m:t>
                    </m:r>
                    <m:r>
                      <a:rPr lang="en-US" altLang="zh-CN" sz="2000" b="0" i="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0/</m:t>
                    </m:r>
                    <m:acc>
                      <m:accPr>
                        <m:chr m:val="̅"/>
                        <m:ctrlPr>
                          <a:rPr lang="en-US" altLang="zh-CN" sz="2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b="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XWE</m:t>
                        </m:r>
                        <m:r>
                          <a:rPr lang="en-US" altLang="zh-CN" sz="2000" b="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e>
                    </m:acc>
                  </m:oMath>
                </a14:m>
                <a:r>
                  <a:rPr kumimoji="0" lang="zh-CN" altLang="zh-CN" sz="200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  <a:cs typeface="Calibri" panose="020F0502020204030204" pitchFamily="34" charset="0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b="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XWE</m:t>
                        </m:r>
                        <m:r>
                          <a:rPr lang="en-US" altLang="zh-CN" sz="2000" b="0" i="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0</m:t>
                        </m:r>
                      </m:e>
                    </m:acc>
                  </m:oMath>
                </a14:m>
                <a:r>
                  <a:rPr kumimoji="0" lang="zh-CN" altLang="zh-CN" sz="200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ea"/>
                    <a:ea typeface="+mj-ea"/>
                    <a:cs typeface="Calibri" panose="020F0502020204030204" pitchFamily="34" charset="0"/>
                  </a:rPr>
                  <a:t>的行为</a:t>
                </a:r>
              </a:p>
            </p:txBody>
          </p:sp>
        </mc:Choice>
        <mc:Fallback xmlns=""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3526" y="2787774"/>
                <a:ext cx="5686786" cy="400815"/>
              </a:xfrm>
              <a:prstGeom prst="rect">
                <a:avLst/>
              </a:prstGeom>
              <a:blipFill>
                <a:blip r:embed="rId5"/>
                <a:stretch>
                  <a:fillRect t="-7576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3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XINTF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·</a:t>
            </a:r>
            <a:r>
              <a:rPr lang="zh-CN" altLang="en-US" dirty="0"/>
              <a:t>建立时间、有效时间和跟踪时间</a:t>
            </a:r>
          </a:p>
        </p:txBody>
      </p:sp>
      <p:sp>
        <p:nvSpPr>
          <p:cNvPr id="4" name="矩形 3"/>
          <p:cNvSpPr/>
          <p:nvPr/>
        </p:nvSpPr>
        <p:spPr>
          <a:xfrm>
            <a:off x="575556" y="1435885"/>
            <a:ext cx="79928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>
              <a:lnSpc>
                <a:spcPct val="120000"/>
              </a:lnSpc>
            </a:pP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XINTF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接口的写操作或读操作时序可分为三个部分：建立时间（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Lead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）、有效时间（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Active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）和跟踪时间（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Trail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）。通过配置，每个区域的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XTIMING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寄存器可为该区域的三个部分设定相应的等待时间，等待时间以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XTIMCLK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周期为最小单位，每个区域读操作和写操作的建立、有效和跟踪时间都可以独立配置。另外，为与低速外部设备连接时，可通过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XTIMING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寄存器的位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X2TIMING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将建立、有效和跟踪时间都延长一倍。</a:t>
            </a:r>
          </a:p>
        </p:txBody>
      </p:sp>
    </p:spTree>
    <p:extLst>
      <p:ext uri="{BB962C8B-B14F-4D97-AF65-F5344CB8AC3E}">
        <p14:creationId xmlns:p14="http://schemas.microsoft.com/office/powerpoint/2010/main" val="15519185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XINTF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·</a:t>
            </a:r>
            <a:r>
              <a:rPr lang="zh-CN" altLang="en-US" dirty="0"/>
              <a:t>建立时间、有效时间和跟踪时间</a:t>
            </a:r>
          </a:p>
        </p:txBody>
      </p:sp>
      <p:sp>
        <p:nvSpPr>
          <p:cNvPr id="4" name="矩形 3"/>
          <p:cNvSpPr/>
          <p:nvPr/>
        </p:nvSpPr>
        <p:spPr>
          <a:xfrm>
            <a:off x="575556" y="699542"/>
            <a:ext cx="79928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1.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建立时间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indent="538163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在建立时间阶段，所要访问区域的片选信号被拉低，相应存储单元的地址被发送到地址总线上。建立时间可通过本区域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XTIMING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寄存器进行配置，默认情况下，读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写操作都使用最大的建立时间，即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6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XTIMCLK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周期。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75556" y="2355726"/>
                <a:ext cx="8244916" cy="25817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2.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有效时间</a:t>
                </a:r>
              </a:p>
              <a:p>
                <a:pPr lvl="0" indent="538163"/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在有效时间内完成外部设备的访问，如果是读操作，则读</a:t>
                </a:r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选通信号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XRD</m:t>
                        </m:r>
                      </m:e>
                    </m:acc>
                  </m:oMath>
                </a14:m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被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拉低，数据被锁存到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DSP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中；如果是写操作，则写选通信号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WE</m:t>
                        </m:r>
                        <m:r>
                          <a:rPr lang="en-US" altLang="zh-CN" sz="20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被拉低，数据被发送到数据总线上。如果该区域采样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XREADY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信号，外部设备通过控制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XREADY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信号可延长有效时间，此有效时间可超过设定值；如果未使用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XREADY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信号，总有效时间所包含的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XTIMCLK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周期数为相应寄存器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XTIMING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中的设定值加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1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。默认情况下，读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/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写访问的有效时间为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14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个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XTIMCLK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周期。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2355726"/>
                <a:ext cx="8244916" cy="2581797"/>
              </a:xfrm>
              <a:prstGeom prst="rect">
                <a:avLst/>
              </a:prstGeom>
              <a:blipFill>
                <a:blip r:embed="rId3"/>
                <a:stretch>
                  <a:fillRect l="-739" t="-1179" b="-2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48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XINTF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·</a:t>
            </a:r>
            <a:r>
              <a:rPr lang="zh-CN" altLang="en-US" dirty="0"/>
              <a:t>建立时间、有效时间和跟踪时间</a:t>
            </a:r>
          </a:p>
        </p:txBody>
      </p:sp>
      <p:sp>
        <p:nvSpPr>
          <p:cNvPr id="4" name="矩形 3"/>
          <p:cNvSpPr/>
          <p:nvPr/>
        </p:nvSpPr>
        <p:spPr>
          <a:xfrm>
            <a:off x="575556" y="973053"/>
            <a:ext cx="81009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3.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跟踪时间</a:t>
            </a:r>
          </a:p>
          <a:p>
            <a:pPr lvl="0" indent="538163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在跟踪时间内，区域的片选信号仍保持低电平，但读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写选通信号被重新拉到高电平。跟踪时间也可通过本区域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XTIMINF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寄存器进行配置，默认情况下，读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写操作都使用最大的跟踪时间，即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6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XTIMCLK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周期。</a:t>
            </a:r>
          </a:p>
          <a:p>
            <a:pPr lvl="0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根据系统的要求，可以通过配置合适的建立时间、有效时间和跟踪时间来满足不同外部存储器或者设备的读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写要求。在选择时间参数时，下列的因素需要考虑：</a:t>
            </a:r>
          </a:p>
        </p:txBody>
      </p:sp>
      <p:sp>
        <p:nvSpPr>
          <p:cNvPr id="6" name="矩形 5"/>
          <p:cNvSpPr/>
          <p:nvPr/>
        </p:nvSpPr>
        <p:spPr>
          <a:xfrm>
            <a:off x="521550" y="3264535"/>
            <a:ext cx="8100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读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写操作三个阶段的最小等待时间要求；</a:t>
            </a:r>
          </a:p>
          <a:p>
            <a:pPr lvl="0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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XINTF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接口的读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写操作时序；</a:t>
            </a:r>
          </a:p>
          <a:p>
            <a:pPr lvl="0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外部存储器或设备的时序要求；</a:t>
            </a:r>
          </a:p>
          <a:p>
            <a:pPr lvl="0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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DSP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与外部设备之间的附加延时。</a:t>
            </a:r>
          </a:p>
        </p:txBody>
      </p:sp>
    </p:spTree>
    <p:extLst>
      <p:ext uri="{BB962C8B-B14F-4D97-AF65-F5344CB8AC3E}">
        <p14:creationId xmlns:p14="http://schemas.microsoft.com/office/powerpoint/2010/main" val="17562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XINTF</a:t>
            </a:r>
            <a:r>
              <a:rPr lang="zh-CN" altLang="en-US" dirty="0" smtClean="0"/>
              <a:t>配置</a:t>
            </a:r>
            <a:r>
              <a:rPr lang="en-US" altLang="zh-CN" dirty="0"/>
              <a:t>·XREADY</a:t>
            </a:r>
            <a:r>
              <a:rPr lang="zh-CN" altLang="en-US" dirty="0"/>
              <a:t>采样</a:t>
            </a:r>
          </a:p>
        </p:txBody>
      </p:sp>
      <p:sp>
        <p:nvSpPr>
          <p:cNvPr id="4" name="矩形 3"/>
          <p:cNvSpPr/>
          <p:nvPr/>
        </p:nvSpPr>
        <p:spPr>
          <a:xfrm>
            <a:off x="582452" y="923156"/>
            <a:ext cx="8100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538163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通过采样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XREADY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信号，外部设备可扩展访问操作的有效时间。所有的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XINTF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区域共用一个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XREADY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输入信号，但每个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XINTF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区域可以被独立地配置采样或者忽略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XREADY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信号。如果配置成采样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XREADY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模式，每个区域的采样方式有两种：</a:t>
            </a:r>
          </a:p>
        </p:txBody>
      </p:sp>
      <p:sp>
        <p:nvSpPr>
          <p:cNvPr id="6" name="矩形 5"/>
          <p:cNvSpPr/>
          <p:nvPr/>
        </p:nvSpPr>
        <p:spPr>
          <a:xfrm>
            <a:off x="582452" y="2283718"/>
            <a:ext cx="8100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8763" lvl="0" indent="-1528763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同步采样：同步采样中，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XREADY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信号在总的有效时间结束前将保持一个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XTIMCLK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周期时间的有效电平。</a:t>
            </a:r>
          </a:p>
          <a:p>
            <a:pPr marL="1528763" lvl="0" indent="-1528763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异步采样：异步采样中，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XREADY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信号在总的有效时间结束前将保持三个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XTIMCLK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周期时间的有效电平。</a:t>
            </a:r>
          </a:p>
        </p:txBody>
      </p:sp>
      <p:sp>
        <p:nvSpPr>
          <p:cNvPr id="5" name="矩形 4"/>
          <p:cNvSpPr/>
          <p:nvPr/>
        </p:nvSpPr>
        <p:spPr>
          <a:xfrm>
            <a:off x="582452" y="3651870"/>
            <a:ext cx="8100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538163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无论是同步还是异步方式，如果采样到的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XREADY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信号为低电平，那访问阶段的有效时间就增加一个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XTIMCLK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周期，并且在下一个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XTIMCLK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周期继续对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XREADY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信号进行采样，直到访问结束，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XREADY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信号变为高电平。</a:t>
            </a:r>
          </a:p>
        </p:txBody>
      </p:sp>
    </p:spTree>
    <p:extLst>
      <p:ext uri="{BB962C8B-B14F-4D97-AF65-F5344CB8AC3E}">
        <p14:creationId xmlns:p14="http://schemas.microsoft.com/office/powerpoint/2010/main" val="35676894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XINTF</a:t>
            </a:r>
            <a:r>
              <a:rPr lang="zh-CN" altLang="en-US" dirty="0" smtClean="0"/>
              <a:t>配置</a:t>
            </a:r>
            <a:r>
              <a:rPr lang="en-US" altLang="zh-CN" dirty="0"/>
              <a:t>·XREADY</a:t>
            </a:r>
            <a:r>
              <a:rPr lang="zh-CN" altLang="en-US" dirty="0"/>
              <a:t>采样</a:t>
            </a:r>
          </a:p>
        </p:txBody>
      </p:sp>
      <p:sp>
        <p:nvSpPr>
          <p:cNvPr id="4" name="矩形 3"/>
          <p:cNvSpPr/>
          <p:nvPr/>
        </p:nvSpPr>
        <p:spPr>
          <a:xfrm>
            <a:off x="647564" y="1228566"/>
            <a:ext cx="81009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538163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如果一个区域配置成采样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XREADY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模式，那么无论是读访问还是写访问都会对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XREADY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信号进行采样。默认情况下，每个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XINTF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区域都是配置成异步采样模式。当使用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XREADY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信号时，需要考虑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XINTF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接口的最小等待时间要求。同步模式和异步模式的最小等待时间要求是不同的，主要取决于：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3003798"/>
            <a:ext cx="81009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538163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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XINTF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接口的时序特性；</a:t>
            </a:r>
          </a:p>
          <a:p>
            <a:pPr lvl="0" indent="538163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外设的时序要求；</a:t>
            </a:r>
          </a:p>
          <a:p>
            <a:pPr lvl="0" indent="538163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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DSP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与外部设备之间的附加延时。</a:t>
            </a:r>
          </a:p>
        </p:txBody>
      </p:sp>
    </p:spTree>
    <p:extLst>
      <p:ext uri="{BB962C8B-B14F-4D97-AF65-F5344CB8AC3E}">
        <p14:creationId xmlns:p14="http://schemas.microsoft.com/office/powerpoint/2010/main" val="30358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XINTF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·</a:t>
            </a:r>
            <a:r>
              <a:rPr lang="zh-CN" altLang="en-US" dirty="0"/>
              <a:t>访问时序的具体配置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21550" y="1275606"/>
                <a:ext cx="8100900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indent="538163"/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XINTF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的信号时序可以满足外设特定的时序要求，比如读访问和写访问的建立时间、保持时间等。通过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XTIMING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寄存器，每个区域的时序参数都是可以独立设置的，而且每个区域都可以配置成采样或者忽略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XREADY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信号模式，这样可以使得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XINTF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接口访问存储器或者外围设备的效率达到最大化</a:t>
                </a:r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。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  <a:p>
                <a:pPr lvl="0" indent="538163"/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XTIMING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寄存器配置的参数与各阶段时间的关系如表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8-5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所示，各阶段的时间都是以时钟周期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XTIMCLK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为单位的，记</a:t>
                </a:r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XTIM</m:t>
                    </m:r>
                  </m:oMath>
                </a14:m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)</a:t>
                </a:r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。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50" y="1275606"/>
                <a:ext cx="8100900" cy="2246769"/>
              </a:xfrm>
              <a:prstGeom prst="rect">
                <a:avLst/>
              </a:prstGeom>
              <a:blipFill>
                <a:blip r:embed="rId3"/>
                <a:stretch>
                  <a:fillRect l="-828" t="-1355" r="-753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5369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XINTF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·</a:t>
            </a:r>
            <a:r>
              <a:rPr lang="zh-CN" altLang="en-US" dirty="0"/>
              <a:t>访问时序的具体配置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8933706"/>
                  </p:ext>
                </p:extLst>
              </p:nvPr>
            </p:nvGraphicFramePr>
            <p:xfrm>
              <a:off x="611560" y="771551"/>
              <a:ext cx="7992888" cy="317452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92088">
                      <a:extLst>
                        <a:ext uri="{9D8B030D-6E8A-4147-A177-3AD203B41FA5}">
                          <a16:colId xmlns:a16="http://schemas.microsoft.com/office/drawing/2014/main" val="550158281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:a16="http://schemas.microsoft.com/office/drawing/2014/main" val="2533197175"/>
                        </a:ext>
                      </a:extLst>
                    </a:gridCol>
                    <a:gridCol w="2808312">
                      <a:extLst>
                        <a:ext uri="{9D8B030D-6E8A-4147-A177-3AD203B41FA5}">
                          <a16:colId xmlns:a16="http://schemas.microsoft.com/office/drawing/2014/main" val="1855597969"/>
                        </a:ext>
                      </a:extLst>
                    </a:gridCol>
                    <a:gridCol w="2952328">
                      <a:extLst>
                        <a:ext uri="{9D8B030D-6E8A-4147-A177-3AD203B41FA5}">
                          <a16:colId xmlns:a16="http://schemas.microsoft.com/office/drawing/2014/main" val="447248453"/>
                        </a:ext>
                      </a:extLst>
                    </a:gridCol>
                  </a:tblGrid>
                  <a:tr h="282405"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200" kern="100">
                              <a:effectLst/>
                            </a:rPr>
                            <a:t>时间名称</a:t>
                          </a:r>
                          <a:endParaRPr lang="zh-CN" altLang="en-US" sz="12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4895" marR="74895" marT="49929" marB="49929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200" kern="100">
                              <a:effectLst/>
                            </a:rPr>
                            <a:t>描述</a:t>
                          </a:r>
                          <a:endParaRPr lang="zh-CN" altLang="en-US" sz="12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4895" marR="74895" marT="49929" marB="49929" anchor="ctr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200" kern="100" dirty="0">
                              <a:effectLst/>
                            </a:rPr>
                            <a:t>持续时间</a:t>
                          </a:r>
                          <a:endParaRPr lang="zh-CN" altLang="en-US" sz="12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4895" marR="74895" marT="49929" marB="49929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797621"/>
                      </a:ext>
                    </a:extLst>
                  </a:tr>
                  <a:tr h="27803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i="0" kern="100" dirty="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X2TIMING=0</a:t>
                          </a:r>
                        </a:p>
                      </a:txBody>
                      <a:tcPr marL="74895" marR="74895" marT="49929" marB="49929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i="0" kern="100" dirty="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X2TIMING=1</a:t>
                          </a:r>
                        </a:p>
                      </a:txBody>
                      <a:tcPr marL="74895" marR="74895" marT="49929" marB="49929" anchor="ctr"/>
                    </a:tc>
                    <a:extLst>
                      <a:ext uri="{0D108BD9-81ED-4DB2-BD59-A6C34878D82A}">
                        <a16:rowId xmlns:a16="http://schemas.microsoft.com/office/drawing/2014/main" val="550261397"/>
                      </a:ext>
                    </a:extLst>
                  </a:tr>
                  <a:tr h="42265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i="0" kern="100" dirty="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LR</a:t>
                          </a:r>
                        </a:p>
                      </a:txBody>
                      <a:tcPr marL="74895" marR="74895" marT="49929" marB="49929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200" kern="100">
                              <a:effectLst/>
                            </a:rPr>
                            <a:t>建立时间，读操作</a:t>
                          </a:r>
                          <a:endParaRPr lang="zh-CN" altLang="en-US" sz="12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4895" marR="74895" marT="49929" marB="49929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XRLEAD</m:t>
                                </m:r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zh-CN" sz="12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sub>
                                </m:sSub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XTIM</m:t>
                                </m:r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200" i="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4895" marR="74895" marT="49929" marB="4992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22985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1200" b="0" i="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XRLEAD</m:t>
                              </m:r>
                              <m:r>
                                <a:rPr lang="en-US" altLang="zh-CN" sz="1200" b="0" i="0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200" i="0" kern="100" dirty="0" smtClean="0"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zh-CN" altLang="en-US" sz="1200" i="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4895" marR="74895" marT="49929" marB="49929" anchor="ctr"/>
                    </a:tc>
                    <a:extLst>
                      <a:ext uri="{0D108BD9-81ED-4DB2-BD59-A6C34878D82A}">
                        <a16:rowId xmlns:a16="http://schemas.microsoft.com/office/drawing/2014/main" val="3596076130"/>
                      </a:ext>
                    </a:extLst>
                  </a:tr>
                  <a:tr h="42265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i="0" kern="100" dirty="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AR</a:t>
                          </a:r>
                        </a:p>
                      </a:txBody>
                      <a:tcPr marL="74895" marR="74895" marT="49929" marB="49929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200" kern="100">
                              <a:effectLst/>
                            </a:rPr>
                            <a:t>有效时间，读操作</a:t>
                          </a:r>
                          <a:endParaRPr lang="zh-CN" altLang="en-US" sz="12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4895" marR="74895" marT="49929" marB="4992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22985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XRDACTIVE</m:t>
                                </m:r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WS</m:t>
                                </m:r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+1)×</m:t>
                                </m:r>
                                <m:sSub>
                                  <m:sSubPr>
                                    <m:ctrlPr>
                                      <a:rPr lang="en-US" altLang="zh-CN" sz="12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sub>
                                </m:sSub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XTIM</m:t>
                                </m:r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200" i="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4895" marR="74895" marT="49929" marB="4992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22985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XRDACTIVE</m:t>
                                </m:r>
                                <m:r>
                                  <a:rPr lang="en-US" altLang="zh-CN" sz="1200" b="0" i="1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×2</m:t>
                                </m:r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WS</m:t>
                                </m:r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+1)×</m:t>
                                </m:r>
                                <m:sSub>
                                  <m:sSubPr>
                                    <m:ctrlPr>
                                      <a:rPr lang="en-US" altLang="zh-CN" sz="12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sub>
                                </m:sSub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XTIM</m:t>
                                </m:r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200" i="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4895" marR="74895" marT="49929" marB="49929" anchor="ctr"/>
                    </a:tc>
                    <a:extLst>
                      <a:ext uri="{0D108BD9-81ED-4DB2-BD59-A6C34878D82A}">
                        <a16:rowId xmlns:a16="http://schemas.microsoft.com/office/drawing/2014/main" val="1686640420"/>
                      </a:ext>
                    </a:extLst>
                  </a:tr>
                  <a:tr h="42265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i="0" kern="100" dirty="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TR</a:t>
                          </a:r>
                        </a:p>
                      </a:txBody>
                      <a:tcPr marL="74895" marR="74895" marT="49929" marB="49929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200" kern="100">
                              <a:effectLst/>
                            </a:rPr>
                            <a:t>跟踪时间，读操作</a:t>
                          </a:r>
                          <a:endParaRPr lang="zh-CN" altLang="en-US" sz="12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4895" marR="74895" marT="49929" marB="4992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22985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XRDTRAIL</m:t>
                                </m:r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zh-CN" sz="12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sub>
                                </m:sSub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XTIM</m:t>
                                </m:r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200" i="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4895" marR="74895" marT="49929" marB="4992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22985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XRDTRAIL</m:t>
                                </m:r>
                                <m:r>
                                  <a:rPr lang="en-US" altLang="zh-CN" sz="1200" b="0" i="1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×2)</m:t>
                                </m:r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zh-CN" sz="12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sub>
                                </m:sSub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XTIM</m:t>
                                </m:r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200" i="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4895" marR="74895" marT="49929" marB="49929" anchor="ctr"/>
                    </a:tc>
                    <a:extLst>
                      <a:ext uri="{0D108BD9-81ED-4DB2-BD59-A6C34878D82A}">
                        <a16:rowId xmlns:a16="http://schemas.microsoft.com/office/drawing/2014/main" val="3401775808"/>
                      </a:ext>
                    </a:extLst>
                  </a:tr>
                  <a:tr h="42265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i="0" kern="100" dirty="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LW</a:t>
                          </a:r>
                        </a:p>
                      </a:txBody>
                      <a:tcPr marL="74895" marR="74895" marT="49929" marB="49929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200" kern="100">
                              <a:effectLst/>
                            </a:rPr>
                            <a:t>建立时间，写操作</a:t>
                          </a:r>
                          <a:endParaRPr lang="zh-CN" altLang="en-US" sz="12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4895" marR="74895" marT="49929" marB="4992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22985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XWRLEAD</m:t>
                                </m:r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zh-CN" sz="12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sub>
                                </m:sSub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XTIM</m:t>
                                </m:r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200" i="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4895" marR="74895" marT="49929" marB="4992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22985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XWRLEAD</m:t>
                                </m:r>
                                <m:r>
                                  <a:rPr lang="en-US" altLang="zh-CN" sz="1200" b="0" i="1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×2)</m:t>
                                </m:r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zh-CN" sz="12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sub>
                                </m:sSub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XTIM</m:t>
                                </m:r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200" i="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4895" marR="74895" marT="49929" marB="49929" anchor="ctr"/>
                    </a:tc>
                    <a:extLst>
                      <a:ext uri="{0D108BD9-81ED-4DB2-BD59-A6C34878D82A}">
                        <a16:rowId xmlns:a16="http://schemas.microsoft.com/office/drawing/2014/main" val="709093535"/>
                      </a:ext>
                    </a:extLst>
                  </a:tr>
                  <a:tr h="42265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i="0" kern="100" dirty="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AW</a:t>
                          </a:r>
                        </a:p>
                      </a:txBody>
                      <a:tcPr marL="74895" marR="74895" marT="49929" marB="49929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200" kern="100">
                              <a:effectLst/>
                            </a:rPr>
                            <a:t>有效时间，写操作</a:t>
                          </a:r>
                          <a:endParaRPr lang="zh-CN" altLang="en-US" sz="12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4895" marR="74895" marT="49929" marB="4992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22985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XWRACTIVE</m:t>
                                </m:r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WS</m:t>
                                </m:r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+1)×</m:t>
                                </m:r>
                                <m:sSub>
                                  <m:sSubPr>
                                    <m:ctrlPr>
                                      <a:rPr lang="en-US" altLang="zh-CN" sz="12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sub>
                                </m:sSub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XTIM</m:t>
                                </m:r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200" i="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4895" marR="74895" marT="49929" marB="4992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22985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XWRACTIVE</m:t>
                                </m:r>
                                <m:r>
                                  <a:rPr lang="en-US" altLang="zh-CN" sz="1200" b="0" i="1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×2</m:t>
                                </m:r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WS</m:t>
                                </m:r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+1)×</m:t>
                                </m:r>
                                <m:sSub>
                                  <m:sSubPr>
                                    <m:ctrlPr>
                                      <a:rPr lang="en-US" altLang="zh-CN" sz="12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sub>
                                </m:sSub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XTIM</m:t>
                                </m:r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200" i="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4895" marR="74895" marT="49929" marB="49929" anchor="ctr"/>
                    </a:tc>
                    <a:extLst>
                      <a:ext uri="{0D108BD9-81ED-4DB2-BD59-A6C34878D82A}">
                        <a16:rowId xmlns:a16="http://schemas.microsoft.com/office/drawing/2014/main" val="1807417159"/>
                      </a:ext>
                    </a:extLst>
                  </a:tr>
                  <a:tr h="42265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i="0" kern="100" dirty="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TW</a:t>
                          </a:r>
                        </a:p>
                      </a:txBody>
                      <a:tcPr marL="74895" marR="74895" marT="49929" marB="49929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200" kern="100">
                              <a:effectLst/>
                            </a:rPr>
                            <a:t>跟踪时间，写操作</a:t>
                          </a:r>
                          <a:endParaRPr lang="zh-CN" altLang="en-US" sz="12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4895" marR="74895" marT="49929" marB="4992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22985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XWRTRAIL</m:t>
                                </m:r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zh-CN" sz="12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sub>
                                </m:sSub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XTIM</m:t>
                                </m:r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200" i="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4895" marR="74895" marT="49929" marB="49929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022985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XWRTRAIL</m:t>
                                </m:r>
                                <m:r>
                                  <a:rPr lang="en-US" altLang="zh-CN" sz="1200" b="0" i="1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×2)</m:t>
                                </m:r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zh-CN" sz="12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</m:sub>
                                </m:sSub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XTIM</m:t>
                                </m:r>
                                <m:r>
                                  <a:rPr lang="en-US" altLang="zh-CN" sz="1200" b="0" i="0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200" i="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4895" marR="74895" marT="49929" marB="49929" anchor="ctr"/>
                    </a:tc>
                    <a:extLst>
                      <a:ext uri="{0D108BD9-81ED-4DB2-BD59-A6C34878D82A}">
                        <a16:rowId xmlns:a16="http://schemas.microsoft.com/office/drawing/2014/main" val="55532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8933706"/>
                  </p:ext>
                </p:extLst>
              </p:nvPr>
            </p:nvGraphicFramePr>
            <p:xfrm>
              <a:off x="611560" y="771551"/>
              <a:ext cx="7992888" cy="313884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792088">
                      <a:extLst>
                        <a:ext uri="{9D8B030D-6E8A-4147-A177-3AD203B41FA5}">
                          <a16:colId xmlns:a16="http://schemas.microsoft.com/office/drawing/2014/main" val="550158281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:a16="http://schemas.microsoft.com/office/drawing/2014/main" val="2533197175"/>
                        </a:ext>
                      </a:extLst>
                    </a:gridCol>
                    <a:gridCol w="2808312">
                      <a:extLst>
                        <a:ext uri="{9D8B030D-6E8A-4147-A177-3AD203B41FA5}">
                          <a16:colId xmlns:a16="http://schemas.microsoft.com/office/drawing/2014/main" val="1855597969"/>
                        </a:ext>
                      </a:extLst>
                    </a:gridCol>
                    <a:gridCol w="2952328">
                      <a:extLst>
                        <a:ext uri="{9D8B030D-6E8A-4147-A177-3AD203B41FA5}">
                          <a16:colId xmlns:a16="http://schemas.microsoft.com/office/drawing/2014/main" val="447248453"/>
                        </a:ext>
                      </a:extLst>
                    </a:gridCol>
                  </a:tblGrid>
                  <a:tr h="303820"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200" kern="100">
                              <a:effectLst/>
                            </a:rPr>
                            <a:t>时间名称</a:t>
                          </a:r>
                          <a:endParaRPr lang="zh-CN" altLang="en-US" sz="12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4895" marR="74895" marT="49929" marB="49929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200" kern="100">
                              <a:effectLst/>
                            </a:rPr>
                            <a:t>描述</a:t>
                          </a:r>
                          <a:endParaRPr lang="zh-CN" altLang="en-US" sz="12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4895" marR="74895" marT="49929" marB="49929" anchor="ctr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200" kern="100" dirty="0">
                              <a:effectLst/>
                            </a:rPr>
                            <a:t>持续时间</a:t>
                          </a:r>
                          <a:endParaRPr lang="zh-CN" altLang="en-US" sz="12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4895" marR="74895" marT="49929" marB="49929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797621"/>
                      </a:ext>
                    </a:extLst>
                  </a:tr>
                  <a:tr h="299121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i="0" kern="100" dirty="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X2TIMING=0</a:t>
                          </a:r>
                        </a:p>
                      </a:txBody>
                      <a:tcPr marL="74895" marR="74895" marT="49929" marB="49929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i="0" kern="100" dirty="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X2TIMING=1</a:t>
                          </a:r>
                        </a:p>
                      </a:txBody>
                      <a:tcPr marL="74895" marR="74895" marT="49929" marB="49929" anchor="ctr"/>
                    </a:tc>
                    <a:extLst>
                      <a:ext uri="{0D108BD9-81ED-4DB2-BD59-A6C34878D82A}">
                        <a16:rowId xmlns:a16="http://schemas.microsoft.com/office/drawing/2014/main" val="550261397"/>
                      </a:ext>
                    </a:extLst>
                  </a:tr>
                  <a:tr h="42265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i="0" kern="100" dirty="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LR</a:t>
                          </a:r>
                        </a:p>
                      </a:txBody>
                      <a:tcPr marL="74895" marR="74895" marT="49929" marB="49929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200" kern="100">
                              <a:effectLst/>
                            </a:rPr>
                            <a:t>建立时间，读操作</a:t>
                          </a:r>
                          <a:endParaRPr lang="zh-CN" altLang="en-US" sz="12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4895" marR="74895" marT="49929" marB="49929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4895" marR="74895" marT="49929" marB="49929" anchor="ctr">
                        <a:blipFill>
                          <a:blip r:embed="rId3"/>
                          <a:stretch>
                            <a:fillRect l="-79610" t="-142857" r="-105640" b="-49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4895" marR="74895" marT="49929" marB="49929" anchor="ctr">
                        <a:blipFill>
                          <a:blip r:embed="rId3"/>
                          <a:stretch>
                            <a:fillRect l="-170722" t="-142857" r="-412" b="-49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6076130"/>
                      </a:ext>
                    </a:extLst>
                  </a:tr>
                  <a:tr h="42265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i="0" kern="100" dirty="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AR</a:t>
                          </a:r>
                        </a:p>
                      </a:txBody>
                      <a:tcPr marL="74895" marR="74895" marT="49929" marB="49929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200" kern="100">
                              <a:effectLst/>
                            </a:rPr>
                            <a:t>有效时间，读操作</a:t>
                          </a:r>
                          <a:endParaRPr lang="zh-CN" altLang="en-US" sz="12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4895" marR="74895" marT="49929" marB="49929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4895" marR="74895" marT="49929" marB="49929" anchor="ctr">
                        <a:blipFill>
                          <a:blip r:embed="rId3"/>
                          <a:stretch>
                            <a:fillRect l="-79610" t="-246377" r="-105640" b="-4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4895" marR="74895" marT="49929" marB="49929" anchor="ctr">
                        <a:blipFill>
                          <a:blip r:embed="rId3"/>
                          <a:stretch>
                            <a:fillRect l="-170722" t="-246377" r="-412" b="-4057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6640420"/>
                      </a:ext>
                    </a:extLst>
                  </a:tr>
                  <a:tr h="42265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i="0" kern="100" dirty="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TR</a:t>
                          </a:r>
                        </a:p>
                      </a:txBody>
                      <a:tcPr marL="74895" marR="74895" marT="49929" marB="49929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200" kern="100">
                              <a:effectLst/>
                            </a:rPr>
                            <a:t>跟踪时间，读操作</a:t>
                          </a:r>
                          <a:endParaRPr lang="zh-CN" altLang="en-US" sz="12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4895" marR="74895" marT="49929" marB="49929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4895" marR="74895" marT="49929" marB="49929" anchor="ctr">
                        <a:blipFill>
                          <a:blip r:embed="rId3"/>
                          <a:stretch>
                            <a:fillRect l="-79610" t="-341429" r="-10564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4895" marR="74895" marT="49929" marB="49929" anchor="ctr">
                        <a:blipFill>
                          <a:blip r:embed="rId3"/>
                          <a:stretch>
                            <a:fillRect l="-170722" t="-341429" r="-41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1775808"/>
                      </a:ext>
                    </a:extLst>
                  </a:tr>
                  <a:tr h="42265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i="0" kern="100" dirty="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LW</a:t>
                          </a:r>
                        </a:p>
                      </a:txBody>
                      <a:tcPr marL="74895" marR="74895" marT="49929" marB="49929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200" kern="100">
                              <a:effectLst/>
                            </a:rPr>
                            <a:t>建立时间，写操作</a:t>
                          </a:r>
                          <a:endParaRPr lang="zh-CN" altLang="en-US" sz="12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4895" marR="74895" marT="49929" marB="49929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4895" marR="74895" marT="49929" marB="49929" anchor="ctr">
                        <a:blipFill>
                          <a:blip r:embed="rId3"/>
                          <a:stretch>
                            <a:fillRect l="-79610" t="-447826" r="-105640" b="-2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4895" marR="74895" marT="49929" marB="49929" anchor="ctr">
                        <a:blipFill>
                          <a:blip r:embed="rId3"/>
                          <a:stretch>
                            <a:fillRect l="-170722" t="-447826" r="-412" b="-2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9093535"/>
                      </a:ext>
                    </a:extLst>
                  </a:tr>
                  <a:tr h="42265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i="0" kern="100" dirty="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AW</a:t>
                          </a:r>
                        </a:p>
                      </a:txBody>
                      <a:tcPr marL="74895" marR="74895" marT="49929" marB="49929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200" kern="100">
                              <a:effectLst/>
                            </a:rPr>
                            <a:t>有效时间，写操作</a:t>
                          </a:r>
                          <a:endParaRPr lang="zh-CN" altLang="en-US" sz="12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4895" marR="74895" marT="49929" marB="49929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4895" marR="74895" marT="49929" marB="49929" anchor="ctr">
                        <a:blipFill>
                          <a:blip r:embed="rId3"/>
                          <a:stretch>
                            <a:fillRect l="-79610" t="-540000" r="-105640" b="-1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4895" marR="74895" marT="49929" marB="49929" anchor="ctr">
                        <a:blipFill>
                          <a:blip r:embed="rId3"/>
                          <a:stretch>
                            <a:fillRect l="-170722" t="-540000" r="-412" b="-10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7417159"/>
                      </a:ext>
                    </a:extLst>
                  </a:tr>
                  <a:tr h="42265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b="0" i="0" kern="100" dirty="0">
                              <a:solidFill>
                                <a:schemeClr val="dk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TW</a:t>
                          </a:r>
                        </a:p>
                      </a:txBody>
                      <a:tcPr marL="74895" marR="74895" marT="49929" marB="49929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200" kern="100">
                              <a:effectLst/>
                            </a:rPr>
                            <a:t>跟踪时间，写操作</a:t>
                          </a:r>
                          <a:endParaRPr lang="zh-CN" altLang="en-US" sz="12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4895" marR="74895" marT="49929" marB="49929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4895" marR="74895" marT="49929" marB="49929" anchor="ctr">
                        <a:blipFill>
                          <a:blip r:embed="rId3"/>
                          <a:stretch>
                            <a:fillRect l="-79610" t="-649275" r="-105640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4895" marR="74895" marT="49929" marB="49929" anchor="ctr">
                        <a:blipFill>
                          <a:blip r:embed="rId3"/>
                          <a:stretch>
                            <a:fillRect l="-170722" t="-649275" r="-412" b="-2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5320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矩形 4"/>
          <p:cNvSpPr/>
          <p:nvPr/>
        </p:nvSpPr>
        <p:spPr>
          <a:xfrm>
            <a:off x="3328710" y="3939902"/>
            <a:ext cx="2486579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kern="100" dirty="0">
                <a:latin typeface="+mn-ea"/>
              </a:rPr>
              <a:t>表</a:t>
            </a:r>
            <a:r>
              <a:rPr lang="en-US" altLang="zh-CN" kern="100" dirty="0">
                <a:latin typeface="+mn-ea"/>
              </a:rPr>
              <a:t>8-5 </a:t>
            </a:r>
            <a:r>
              <a:rPr lang="zh-CN" altLang="en-US" kern="100" dirty="0">
                <a:latin typeface="+mn-ea"/>
              </a:rPr>
              <a:t>各阶段持续时间</a:t>
            </a:r>
            <a:endParaRPr lang="zh-CN" altLang="en-US" sz="6600" kern="100" dirty="0">
              <a:effectLst/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4299942"/>
            <a:ext cx="777686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just">
              <a:lnSpc>
                <a:spcPct val="120000"/>
              </a:lnSpc>
            </a:pP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表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8-5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中的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WS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是使用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XREADY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信号时，插入的等待状态个数。当忽略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XREADY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信号时（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USEREADY=0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），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WS=0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1226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XINTF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·</a:t>
            </a:r>
            <a:r>
              <a:rPr lang="zh-CN" altLang="en-US" dirty="0"/>
              <a:t>访问时序的具体配置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/>
              <p:cNvSpPr>
                <a:spLocks noChangeArrowheads="1"/>
              </p:cNvSpPr>
              <p:nvPr/>
            </p:nvSpPr>
            <p:spPr bwMode="auto">
              <a:xfrm>
                <a:off x="467544" y="987574"/>
                <a:ext cx="7920879" cy="1323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indent="2667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2667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ea"/>
                    <a:cs typeface="Calibri" panose="020F0502020204030204" pitchFamily="34" charset="0"/>
                  </a:rPr>
                  <a:t>1.</a:t>
                </a:r>
                <a:r>
                  <a:rPr kumimoji="0" lang="zh-CN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ea"/>
                    <a:cs typeface="Calibri" panose="020F0502020204030204" pitchFamily="34" charset="0"/>
                  </a:rPr>
                  <a:t>忽略XREADY信号（USEREADY=0）</a:t>
                </a:r>
                <a:endPara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endParaRPr>
              </a:p>
              <a:p>
                <a:pPr indent="538163"/>
                <a:r>
                  <a:rPr kumimoji="0" lang="zh-CN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ea"/>
                    <a:cs typeface="Calibri" panose="020F0502020204030204" pitchFamily="34" charset="0"/>
                  </a:rPr>
                  <a:t>如果忽略XREADY信号，建立时间需要满足：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LR</m:t>
                    </m:r>
                    <m:r>
                      <a:rPr lang="en-US" altLang="zh-CN" sz="2000" b="0" i="1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0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XTIM</m:t>
                    </m:r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ea"/>
                    <a:cs typeface="Calibri" panose="020F0502020204030204" pitchFamily="34" charset="0"/>
                  </a:rPr>
                  <a:t>，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zh-CN" sz="2000" b="0" i="0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0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XTIM</m:t>
                    </m:r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zh-CN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ea"/>
                    <a:cs typeface="Calibri" panose="020F0502020204030204" pitchFamily="34" charset="0"/>
                  </a:rPr>
                  <a:t>。此时XTIMING寄存器的配置需要满足如表8-6所示的约束条件。其相应的应用实例如表8-7所示。</a:t>
                </a:r>
              </a:p>
            </p:txBody>
          </p:sp>
        </mc:Choice>
        <mc:Fallback xmlns="">
          <p:sp>
            <p:nvSpPr>
              <p:cNvPr id="4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987574"/>
                <a:ext cx="7920879" cy="1323439"/>
              </a:xfrm>
              <a:prstGeom prst="rect">
                <a:avLst/>
              </a:prstGeom>
              <a:blipFill>
                <a:blip r:embed="rId3"/>
                <a:stretch>
                  <a:fillRect l="-1001" t="-4608" b="-783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741995"/>
              </p:ext>
            </p:extLst>
          </p:nvPr>
        </p:nvGraphicFramePr>
        <p:xfrm>
          <a:off x="1353183" y="2427734"/>
          <a:ext cx="7035241" cy="566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2234">
                  <a:extLst>
                    <a:ext uri="{9D8B030D-6E8A-4147-A177-3AD203B41FA5}">
                      <a16:colId xmlns:a16="http://schemas.microsoft.com/office/drawing/2014/main" val="1971100122"/>
                    </a:ext>
                  </a:extLst>
                </a:gridCol>
                <a:gridCol w="782407">
                  <a:extLst>
                    <a:ext uri="{9D8B030D-6E8A-4147-A177-3AD203B41FA5}">
                      <a16:colId xmlns:a16="http://schemas.microsoft.com/office/drawing/2014/main" val="4112702869"/>
                    </a:ext>
                  </a:extLst>
                </a:gridCol>
                <a:gridCol w="922061">
                  <a:extLst>
                    <a:ext uri="{9D8B030D-6E8A-4147-A177-3AD203B41FA5}">
                      <a16:colId xmlns:a16="http://schemas.microsoft.com/office/drawing/2014/main" val="1821206505"/>
                    </a:ext>
                  </a:extLst>
                </a:gridCol>
                <a:gridCol w="852234">
                  <a:extLst>
                    <a:ext uri="{9D8B030D-6E8A-4147-A177-3AD203B41FA5}">
                      <a16:colId xmlns:a16="http://schemas.microsoft.com/office/drawing/2014/main" val="971365986"/>
                    </a:ext>
                  </a:extLst>
                </a:gridCol>
                <a:gridCol w="852234">
                  <a:extLst>
                    <a:ext uri="{9D8B030D-6E8A-4147-A177-3AD203B41FA5}">
                      <a16:colId xmlns:a16="http://schemas.microsoft.com/office/drawing/2014/main" val="316250337"/>
                    </a:ext>
                  </a:extLst>
                </a:gridCol>
                <a:gridCol w="973871">
                  <a:extLst>
                    <a:ext uri="{9D8B030D-6E8A-4147-A177-3AD203B41FA5}">
                      <a16:colId xmlns:a16="http://schemas.microsoft.com/office/drawing/2014/main" val="298278405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56164774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6093427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控制位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XRDLEAD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XRDACTIVE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XRDTRAIL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XWRLEAD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XWRACTIVE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XWRTRAIL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X2TIMING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634072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有效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</a:rPr>
                        <a:t>0</a:t>
                      </a:r>
                      <a:r>
                        <a:rPr lang="zh-CN" altLang="en-US" sz="1050" kern="100" dirty="0">
                          <a:effectLst/>
                        </a:rPr>
                        <a:t>或</a:t>
                      </a:r>
                      <a:r>
                        <a:rPr lang="en-US" altLang="zh-CN" sz="1050" kern="100" dirty="0">
                          <a:effectLst/>
                        </a:rPr>
                        <a:t>1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75619936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775401" y="3003798"/>
            <a:ext cx="5593198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kern="100" dirty="0">
                <a:latin typeface="+mn-ea"/>
              </a:rPr>
              <a:t>表</a:t>
            </a:r>
            <a:r>
              <a:rPr lang="en-US" altLang="zh-CN" kern="100" dirty="0">
                <a:latin typeface="+mn-ea"/>
              </a:rPr>
              <a:t>8-6 USEREADY=0</a:t>
            </a:r>
            <a:r>
              <a:rPr lang="zh-CN" altLang="en-US" kern="100" dirty="0">
                <a:latin typeface="+mn-ea"/>
              </a:rPr>
              <a:t>时，</a:t>
            </a:r>
            <a:r>
              <a:rPr lang="en-US" altLang="zh-CN" kern="100" dirty="0">
                <a:latin typeface="+mn-ea"/>
              </a:rPr>
              <a:t>XTIMING</a:t>
            </a:r>
            <a:r>
              <a:rPr lang="zh-CN" altLang="en-US" kern="100" dirty="0">
                <a:latin typeface="+mn-ea"/>
              </a:rPr>
              <a:t>寄存器配置要求</a:t>
            </a:r>
            <a:endParaRPr lang="zh-CN" altLang="en-US" kern="100" dirty="0">
              <a:effectLst/>
              <a:latin typeface="+mn-ea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034484"/>
              </p:ext>
            </p:extLst>
          </p:nvPr>
        </p:nvGraphicFramePr>
        <p:xfrm>
          <a:off x="1353185" y="3507854"/>
          <a:ext cx="7251263" cy="8503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9231">
                  <a:extLst>
                    <a:ext uri="{9D8B030D-6E8A-4147-A177-3AD203B41FA5}">
                      <a16:colId xmlns:a16="http://schemas.microsoft.com/office/drawing/2014/main" val="2573899258"/>
                    </a:ext>
                  </a:extLst>
                </a:gridCol>
                <a:gridCol w="879231">
                  <a:extLst>
                    <a:ext uri="{9D8B030D-6E8A-4147-A177-3AD203B41FA5}">
                      <a16:colId xmlns:a16="http://schemas.microsoft.com/office/drawing/2014/main" val="798857736"/>
                    </a:ext>
                  </a:extLst>
                </a:gridCol>
                <a:gridCol w="1028305">
                  <a:extLst>
                    <a:ext uri="{9D8B030D-6E8A-4147-A177-3AD203B41FA5}">
                      <a16:colId xmlns:a16="http://schemas.microsoft.com/office/drawing/2014/main" val="6794622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9261545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2025918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26159357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40321742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3884161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控制位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XRDLEAD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XRDACTIVE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XRDTRAIL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XWRLEAD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XWRACTIVE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XWRTRAIL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X2TIMING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498888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无效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r>
                        <a:rPr lang="zh-CN" altLang="en-US" sz="1050" kern="100">
                          <a:effectLst/>
                        </a:rPr>
                        <a:t>或</a:t>
                      </a:r>
                      <a:r>
                        <a:rPr lang="en-US" altLang="zh-CN" sz="1050" kern="100">
                          <a:effectLst/>
                        </a:rPr>
                        <a:t>1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542300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有效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1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1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</a:rPr>
                        <a:t>0</a:t>
                      </a:r>
                      <a:r>
                        <a:rPr lang="zh-CN" altLang="en-US" sz="1050" kern="100" dirty="0">
                          <a:effectLst/>
                        </a:rPr>
                        <a:t>或</a:t>
                      </a:r>
                      <a:r>
                        <a:rPr lang="en-US" altLang="zh-CN" sz="1050" kern="100" dirty="0">
                          <a:effectLst/>
                        </a:rPr>
                        <a:t>1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312720129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856128" y="4371950"/>
            <a:ext cx="5431744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kern="100" dirty="0">
                <a:latin typeface="+mn-ea"/>
              </a:rPr>
              <a:t>表</a:t>
            </a:r>
            <a:r>
              <a:rPr lang="en-US" altLang="zh-CN" kern="100" dirty="0">
                <a:latin typeface="+mn-ea"/>
              </a:rPr>
              <a:t>8-7 USEREADY=0</a:t>
            </a:r>
            <a:r>
              <a:rPr lang="zh-CN" altLang="en-US" kern="100" dirty="0">
                <a:latin typeface="+mn-ea"/>
              </a:rPr>
              <a:t>时，</a:t>
            </a:r>
            <a:r>
              <a:rPr lang="en-US" altLang="zh-CN" kern="100" dirty="0">
                <a:latin typeface="+mn-ea"/>
              </a:rPr>
              <a:t>XTIMING</a:t>
            </a:r>
            <a:r>
              <a:rPr lang="zh-CN" altLang="en-US" kern="100" dirty="0">
                <a:latin typeface="+mn-ea"/>
              </a:rPr>
              <a:t>寄存器配置实例</a:t>
            </a:r>
            <a:endParaRPr lang="zh-CN" altLang="en-US" kern="10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545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XINTF</a:t>
            </a:r>
            <a:r>
              <a:rPr lang="zh-CN" altLang="en-US" dirty="0"/>
              <a:t>接口及外扩存储器设计</a:t>
            </a:r>
          </a:p>
        </p:txBody>
      </p:sp>
      <p:sp>
        <p:nvSpPr>
          <p:cNvPr id="35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7584" y="1347614"/>
            <a:ext cx="7560840" cy="3024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en-US" altLang="zh-CN" sz="2000" b="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      F28335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内部有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34K×16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位的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RAM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256K×16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位的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Flash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，当实际应用需要更大的存储空间时，就得通过外部接口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XINTF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来扩展外部存储器了。通过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XINTF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接口，不仅可以扩展存储器，还可以扩展许多外设功能，比如扩展模数转换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ADC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，扩展数模转换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DAC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等，以丰富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DSP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的功能。本章将介绍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F28335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的外部接口模块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XINTF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，并通过实例来介绍如何使用</a:t>
            </a:r>
            <a:r>
              <a:rPr lang="en-US" altLang="zh-CN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XINTF</a:t>
            </a:r>
            <a:r>
              <a:rPr lang="zh-CN" altLang="en-US" sz="2000" b="0" dirty="0">
                <a:solidFill>
                  <a:schemeClr val="tx1">
                    <a:lumMod val="65000"/>
                    <a:lumOff val="35000"/>
                  </a:schemeClr>
                </a:solidFill>
                <a:sym typeface="+mn-lt"/>
              </a:rPr>
              <a:t>接口来扩展外部的存储器。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XINTF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·</a:t>
            </a:r>
            <a:r>
              <a:rPr lang="zh-CN" altLang="en-US" dirty="0"/>
              <a:t>访问时序的具体配置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/>
              <p:cNvSpPr>
                <a:spLocks noChangeArrowheads="1"/>
              </p:cNvSpPr>
              <p:nvPr/>
            </p:nvSpPr>
            <p:spPr bwMode="auto">
              <a:xfrm>
                <a:off x="467544" y="679798"/>
                <a:ext cx="7920879" cy="19389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indent="2667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>
                  <a:buFontTx/>
                  <a:buChar char="•"/>
                </a:pP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2.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同步采样模式（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USEREADY=1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，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READYMODE=0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）</a:t>
                </a:r>
              </a:p>
              <a:p>
                <a:pPr lvl="0" indent="538163"/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如果对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XREADY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信号进行采样，并采用同步模式时，建立时间需要</a:t>
                </a:r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满足：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LR</m:t>
                    </m:r>
                    <m: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0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XTIM</m:t>
                    </m:r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，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LR</m:t>
                    </m:r>
                    <m: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0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XTIM</m:t>
                    </m:r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；有效时间需要满足：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kern="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2×</m:t>
                    </m:r>
                    <m:sSub>
                      <m:sSubPr>
                        <m:ctrlPr>
                          <a:rPr lang="en-US" altLang="zh-CN" sz="20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XTIM</m:t>
                    </m:r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，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kern="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AW</m:t>
                    </m:r>
                    <m: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2×</m:t>
                    </m:r>
                    <m:sSub>
                      <m:sSubPr>
                        <m:ctrlPr>
                          <a:rPr lang="en-US" altLang="zh-CN" sz="20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XTIM</m:t>
                    </m:r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，上述约束条件不包括外部硬件的等待状态。此时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XTIMING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寄存器的配置需要满足表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8-8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所示的约束条件。其相应的应用实例如表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8-9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所示。</a:t>
                </a:r>
                <a:endPara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679798"/>
                <a:ext cx="7920879" cy="1938992"/>
              </a:xfrm>
              <a:prstGeom prst="rect">
                <a:avLst/>
              </a:prstGeom>
              <a:blipFill>
                <a:blip r:embed="rId3"/>
                <a:stretch>
                  <a:fillRect l="-1001" t="-3145" b="-50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068630"/>
              </p:ext>
            </p:extLst>
          </p:nvPr>
        </p:nvGraphicFramePr>
        <p:xfrm>
          <a:off x="611560" y="2612764"/>
          <a:ext cx="7848872" cy="566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5647700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68416308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4861695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99272713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75432694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55326612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382572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274222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控制位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XRDLEAD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XRDACTIVE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XRDTRAIL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XWRLEAD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XWRACTIVE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XWRTRAIL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X2TIMING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4139194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有效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</a:rPr>
                        <a:t>0</a:t>
                      </a:r>
                      <a:r>
                        <a:rPr lang="zh-CN" altLang="en-US" sz="1050" kern="100" dirty="0">
                          <a:effectLst/>
                        </a:rPr>
                        <a:t>或</a:t>
                      </a:r>
                      <a:r>
                        <a:rPr lang="en-US" altLang="zh-CN" sz="1050" kern="100" dirty="0">
                          <a:effectLst/>
                        </a:rPr>
                        <a:t>1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423628491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147633" y="3145062"/>
            <a:ext cx="6848733" cy="3627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kern="100" dirty="0">
                <a:latin typeface="+mj-ea"/>
                <a:ea typeface="+mj-ea"/>
              </a:rPr>
              <a:t>表</a:t>
            </a:r>
            <a:r>
              <a:rPr lang="en-US" altLang="zh-CN" sz="1600" kern="100" dirty="0">
                <a:latin typeface="+mj-ea"/>
                <a:ea typeface="+mj-ea"/>
              </a:rPr>
              <a:t>8-8 USEREADY=1</a:t>
            </a:r>
            <a:r>
              <a:rPr lang="zh-CN" altLang="en-US" sz="1600" kern="100" dirty="0">
                <a:latin typeface="+mj-ea"/>
                <a:ea typeface="+mj-ea"/>
              </a:rPr>
              <a:t>、</a:t>
            </a:r>
            <a:r>
              <a:rPr lang="en-US" altLang="zh-CN" sz="1600" kern="100" dirty="0">
                <a:latin typeface="+mj-ea"/>
                <a:ea typeface="+mj-ea"/>
              </a:rPr>
              <a:t>READYMODE=0</a:t>
            </a:r>
            <a:r>
              <a:rPr lang="zh-CN" altLang="en-US" sz="1600" kern="100" dirty="0">
                <a:latin typeface="+mj-ea"/>
                <a:ea typeface="+mj-ea"/>
              </a:rPr>
              <a:t>时，</a:t>
            </a:r>
            <a:r>
              <a:rPr lang="en-US" altLang="zh-CN" sz="1600" kern="100" dirty="0">
                <a:latin typeface="+mj-ea"/>
                <a:ea typeface="+mj-ea"/>
              </a:rPr>
              <a:t>XTIMING</a:t>
            </a:r>
            <a:r>
              <a:rPr lang="zh-CN" altLang="en-US" sz="1600" kern="100" dirty="0">
                <a:latin typeface="+mj-ea"/>
                <a:ea typeface="+mj-ea"/>
              </a:rPr>
              <a:t>寄存器配置要求</a:t>
            </a:r>
            <a:endParaRPr lang="zh-CN" altLang="en-US" sz="1600" kern="100" dirty="0">
              <a:effectLst/>
              <a:latin typeface="+mj-ea"/>
              <a:ea typeface="+mj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01127"/>
              </p:ext>
            </p:extLst>
          </p:nvPr>
        </p:nvGraphicFramePr>
        <p:xfrm>
          <a:off x="755579" y="3598134"/>
          <a:ext cx="7560836" cy="1133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77">
                  <a:extLst>
                    <a:ext uri="{9D8B030D-6E8A-4147-A177-3AD203B41FA5}">
                      <a16:colId xmlns:a16="http://schemas.microsoft.com/office/drawing/2014/main" val="322432807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69252237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51254579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83847296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161637627"/>
                    </a:ext>
                  </a:extLst>
                </a:gridCol>
                <a:gridCol w="1133007">
                  <a:extLst>
                    <a:ext uri="{9D8B030D-6E8A-4147-A177-3AD203B41FA5}">
                      <a16:colId xmlns:a16="http://schemas.microsoft.com/office/drawing/2014/main" val="79832109"/>
                    </a:ext>
                  </a:extLst>
                </a:gridCol>
                <a:gridCol w="945664">
                  <a:extLst>
                    <a:ext uri="{9D8B030D-6E8A-4147-A177-3AD203B41FA5}">
                      <a16:colId xmlns:a16="http://schemas.microsoft.com/office/drawing/2014/main" val="3011044723"/>
                    </a:ext>
                  </a:extLst>
                </a:gridCol>
                <a:gridCol w="945664">
                  <a:extLst>
                    <a:ext uri="{9D8B030D-6E8A-4147-A177-3AD203B41FA5}">
                      <a16:colId xmlns:a16="http://schemas.microsoft.com/office/drawing/2014/main" val="1866524908"/>
                    </a:ext>
                  </a:extLst>
                </a:gridCol>
              </a:tblGrid>
              <a:tr h="2384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控制位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XRDLEAD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XRDACTIVE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XRDTRAIL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XWRLEAD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XWRACTIVE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XWRTRAIL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X2TIMING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2471297146"/>
                  </a:ext>
                </a:extLst>
              </a:tr>
              <a:tr h="2384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无效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r>
                        <a:rPr lang="zh-CN" altLang="en-US" sz="1050" kern="100">
                          <a:effectLst/>
                        </a:rPr>
                        <a:t>或</a:t>
                      </a:r>
                      <a:r>
                        <a:rPr lang="en-US" altLang="zh-CN" sz="1050" kern="100">
                          <a:effectLst/>
                        </a:rPr>
                        <a:t>1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2508588350"/>
                  </a:ext>
                </a:extLst>
              </a:tr>
              <a:tr h="2384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无效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1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1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</a:rPr>
                        <a:t>0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r>
                        <a:rPr lang="zh-CN" altLang="en-US" sz="1050" kern="100">
                          <a:effectLst/>
                        </a:rPr>
                        <a:t>或</a:t>
                      </a:r>
                      <a:r>
                        <a:rPr lang="en-US" altLang="zh-CN" sz="1050" kern="100">
                          <a:effectLst/>
                        </a:rPr>
                        <a:t>1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3988646741"/>
                  </a:ext>
                </a:extLst>
              </a:tr>
              <a:tr h="2384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有效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1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1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1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1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</a:rPr>
                        <a:t>0</a:t>
                      </a:r>
                      <a:r>
                        <a:rPr lang="zh-CN" altLang="en-US" sz="1050" kern="100" dirty="0">
                          <a:effectLst/>
                        </a:rPr>
                        <a:t>或</a:t>
                      </a:r>
                      <a:r>
                        <a:rPr lang="en-US" altLang="zh-CN" sz="1050" kern="100" dirty="0">
                          <a:effectLst/>
                        </a:rPr>
                        <a:t>1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77199172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362319" y="4659982"/>
            <a:ext cx="6637715" cy="3627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kern="100" dirty="0">
                <a:latin typeface="+mj-ea"/>
                <a:ea typeface="+mj-ea"/>
              </a:rPr>
              <a:t>表</a:t>
            </a:r>
            <a:r>
              <a:rPr lang="en-US" altLang="zh-CN" sz="1600" kern="100" dirty="0">
                <a:latin typeface="+mj-ea"/>
                <a:ea typeface="+mj-ea"/>
              </a:rPr>
              <a:t>8-9 USEREADY=1</a:t>
            </a:r>
            <a:r>
              <a:rPr lang="zh-CN" altLang="en-US" sz="1600" kern="100" dirty="0">
                <a:latin typeface="+mj-ea"/>
                <a:ea typeface="+mj-ea"/>
              </a:rPr>
              <a:t>、</a:t>
            </a:r>
            <a:r>
              <a:rPr lang="en-US" altLang="zh-CN" sz="1600" kern="100" dirty="0">
                <a:latin typeface="+mj-ea"/>
                <a:ea typeface="+mj-ea"/>
              </a:rPr>
              <a:t>READYMODE=0</a:t>
            </a:r>
            <a:r>
              <a:rPr lang="zh-CN" altLang="en-US" sz="1600" kern="100" dirty="0">
                <a:latin typeface="+mj-ea"/>
                <a:ea typeface="+mj-ea"/>
              </a:rPr>
              <a:t>时，</a:t>
            </a:r>
            <a:r>
              <a:rPr lang="en-US" altLang="zh-CN" sz="1600" kern="100" dirty="0">
                <a:latin typeface="+mj-ea"/>
                <a:ea typeface="+mj-ea"/>
              </a:rPr>
              <a:t>XTIMING</a:t>
            </a:r>
            <a:r>
              <a:rPr lang="zh-CN" altLang="en-US" sz="1600" kern="100" dirty="0">
                <a:latin typeface="+mj-ea"/>
                <a:ea typeface="+mj-ea"/>
              </a:rPr>
              <a:t>寄存器配置实例</a:t>
            </a:r>
            <a:endParaRPr lang="zh-CN" altLang="en-US" sz="1600" kern="100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06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XINTF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·</a:t>
            </a:r>
            <a:r>
              <a:rPr lang="zh-CN" altLang="en-US" dirty="0"/>
              <a:t>访问时序的具体配置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/>
              <p:cNvSpPr>
                <a:spLocks noChangeArrowheads="1"/>
              </p:cNvSpPr>
              <p:nvPr/>
            </p:nvSpPr>
            <p:spPr bwMode="auto">
              <a:xfrm>
                <a:off x="611561" y="627534"/>
                <a:ext cx="7920879" cy="22467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indent="2667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>
                  <a:buFontTx/>
                  <a:buChar char="•"/>
                </a:pP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3.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异步采样模式（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USEREADY=1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，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READYMODE=1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）</a:t>
                </a:r>
              </a:p>
              <a:p>
                <a:pPr lvl="0" indent="533400"/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如果对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XREADY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信号进行采样，并采用同步模式时，建立时间需要满足：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LR</m:t>
                    </m:r>
                    <m: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0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XTIM</m:t>
                    </m:r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，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zh-CN" sz="2000" i="1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0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XTIM</m:t>
                    </m:r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；有效时间需要满足：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kern="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2×</m:t>
                    </m:r>
                    <m:sSub>
                      <m:sSubPr>
                        <m:ctrlPr>
                          <a:rPr lang="en-US" altLang="zh-CN" sz="20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XTIM</m:t>
                    </m:r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，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kern="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AW</m:t>
                    </m:r>
                    <m: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2×</m:t>
                    </m:r>
                    <m:sSub>
                      <m:sSubPr>
                        <m:ctrlPr>
                          <a:rPr lang="en-US" altLang="zh-CN" sz="20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XTIM</m:t>
                    </m:r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，建立和有效时间之和需要满足：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LR</m:t>
                    </m:r>
                    <m:r>
                      <a:rPr lang="en-US" altLang="zh-CN" sz="2000" b="0" i="0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</m:t>
                    </m:r>
                    <m: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≥4×</m:t>
                    </m:r>
                    <m:sSub>
                      <m:sSubPr>
                        <m:ctrlPr>
                          <a:rPr lang="en-US" altLang="zh-CN" sz="20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XTIM</m:t>
                    </m:r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，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zh-CN" sz="2000" i="1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zh-CN" sz="2000" b="0" i="1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AW</m:t>
                    </m:r>
                    <m: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≥×</m:t>
                    </m:r>
                    <m:sSub>
                      <m:sSubPr>
                        <m:ctrlPr>
                          <a:rPr lang="en-US" altLang="zh-CN" sz="20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XTIM</m:t>
                    </m:r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。此时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XTIMING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寄存器的配置需要满足表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8-10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所示的约束条件。其相应的应用实例如表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8-11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所示。</a:t>
                </a:r>
                <a:endPara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1" y="627534"/>
                <a:ext cx="7920879" cy="2246769"/>
              </a:xfrm>
              <a:prstGeom prst="rect">
                <a:avLst/>
              </a:prstGeom>
              <a:blipFill>
                <a:blip r:embed="rId3"/>
                <a:stretch>
                  <a:fillRect l="-1000" t="-2439" b="-433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461695"/>
              </p:ext>
            </p:extLst>
          </p:nvPr>
        </p:nvGraphicFramePr>
        <p:xfrm>
          <a:off x="827584" y="3075806"/>
          <a:ext cx="7416816" cy="10424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919">
                  <a:extLst>
                    <a:ext uri="{9D8B030D-6E8A-4147-A177-3AD203B41FA5}">
                      <a16:colId xmlns:a16="http://schemas.microsoft.com/office/drawing/2014/main" val="824290736"/>
                    </a:ext>
                  </a:extLst>
                </a:gridCol>
                <a:gridCol w="926919">
                  <a:extLst>
                    <a:ext uri="{9D8B030D-6E8A-4147-A177-3AD203B41FA5}">
                      <a16:colId xmlns:a16="http://schemas.microsoft.com/office/drawing/2014/main" val="1604043467"/>
                    </a:ext>
                  </a:extLst>
                </a:gridCol>
                <a:gridCol w="926919">
                  <a:extLst>
                    <a:ext uri="{9D8B030D-6E8A-4147-A177-3AD203B41FA5}">
                      <a16:colId xmlns:a16="http://schemas.microsoft.com/office/drawing/2014/main" val="1499914428"/>
                    </a:ext>
                  </a:extLst>
                </a:gridCol>
                <a:gridCol w="926919">
                  <a:extLst>
                    <a:ext uri="{9D8B030D-6E8A-4147-A177-3AD203B41FA5}">
                      <a16:colId xmlns:a16="http://schemas.microsoft.com/office/drawing/2014/main" val="2669670883"/>
                    </a:ext>
                  </a:extLst>
                </a:gridCol>
                <a:gridCol w="864829">
                  <a:extLst>
                    <a:ext uri="{9D8B030D-6E8A-4147-A177-3AD203B41FA5}">
                      <a16:colId xmlns:a16="http://schemas.microsoft.com/office/drawing/2014/main" val="3503678623"/>
                    </a:ext>
                  </a:extLst>
                </a:gridCol>
                <a:gridCol w="989009">
                  <a:extLst>
                    <a:ext uri="{9D8B030D-6E8A-4147-A177-3AD203B41FA5}">
                      <a16:colId xmlns:a16="http://schemas.microsoft.com/office/drawing/2014/main" val="2923137667"/>
                    </a:ext>
                  </a:extLst>
                </a:gridCol>
                <a:gridCol w="927651">
                  <a:extLst>
                    <a:ext uri="{9D8B030D-6E8A-4147-A177-3AD203B41FA5}">
                      <a16:colId xmlns:a16="http://schemas.microsoft.com/office/drawing/2014/main" val="2500064820"/>
                    </a:ext>
                  </a:extLst>
                </a:gridCol>
                <a:gridCol w="927651">
                  <a:extLst>
                    <a:ext uri="{9D8B030D-6E8A-4147-A177-3AD203B41FA5}">
                      <a16:colId xmlns:a16="http://schemas.microsoft.com/office/drawing/2014/main" val="3053606830"/>
                    </a:ext>
                  </a:extLst>
                </a:gridCol>
              </a:tblGrid>
              <a:tr h="475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控制位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XRDLEAD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XRDACTIVE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XRDTRAIL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XWRLEAD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XWRACTIVE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XWRTRAIL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X2TIMING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30454241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有效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</a:rPr>
                        <a:t>0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</a:rPr>
                        <a:t>0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r>
                        <a:rPr lang="zh-CN" altLang="en-US" sz="1050" kern="100">
                          <a:effectLst/>
                        </a:rPr>
                        <a:t>或</a:t>
                      </a:r>
                      <a:r>
                        <a:rPr lang="en-US" altLang="zh-CN" sz="1050" kern="100">
                          <a:effectLst/>
                        </a:rPr>
                        <a:t>1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3004975868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有效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</a:rPr>
                        <a:t>0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altLang="zh-CN" sz="1050" kern="100" dirty="0" smtClean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</a:rPr>
                        <a:t>0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</a:rPr>
                        <a:t>0</a:t>
                      </a:r>
                      <a:r>
                        <a:rPr lang="zh-CN" altLang="en-US" sz="1050" kern="100" dirty="0">
                          <a:effectLst/>
                        </a:rPr>
                        <a:t>或</a:t>
                      </a:r>
                      <a:r>
                        <a:rPr lang="en-US" altLang="zh-CN" sz="1050" kern="100" dirty="0">
                          <a:effectLst/>
                        </a:rPr>
                        <a:t>1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400559052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125021" y="4249420"/>
            <a:ext cx="69753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600" kern="100" dirty="0">
                <a:latin typeface="+mj-ea"/>
                <a:ea typeface="+mj-ea"/>
              </a:rPr>
              <a:t>表</a:t>
            </a:r>
            <a:r>
              <a:rPr lang="en-US" altLang="zh-CN" sz="1600" kern="100" dirty="0">
                <a:latin typeface="+mj-ea"/>
                <a:ea typeface="+mj-ea"/>
              </a:rPr>
              <a:t>8-10 USEREADY=1</a:t>
            </a:r>
            <a:r>
              <a:rPr lang="zh-CN" altLang="en-US" sz="1600" kern="100" dirty="0">
                <a:latin typeface="+mj-ea"/>
                <a:ea typeface="+mj-ea"/>
              </a:rPr>
              <a:t>、</a:t>
            </a:r>
            <a:r>
              <a:rPr lang="en-US" altLang="zh-CN" sz="1600" kern="100" dirty="0">
                <a:latin typeface="+mj-ea"/>
                <a:ea typeface="+mj-ea"/>
              </a:rPr>
              <a:t>READYMODE=1</a:t>
            </a:r>
            <a:r>
              <a:rPr lang="zh-CN" altLang="en-US" sz="1600" kern="100" dirty="0">
                <a:latin typeface="+mj-ea"/>
                <a:ea typeface="+mj-ea"/>
              </a:rPr>
              <a:t>时，</a:t>
            </a:r>
            <a:r>
              <a:rPr lang="en-US" altLang="zh-CN" sz="1600" kern="100" dirty="0">
                <a:latin typeface="+mj-ea"/>
                <a:ea typeface="+mj-ea"/>
              </a:rPr>
              <a:t>XTIMING</a:t>
            </a:r>
            <a:r>
              <a:rPr lang="zh-CN" altLang="en-US" sz="1600" kern="100" dirty="0">
                <a:latin typeface="+mj-ea"/>
                <a:ea typeface="+mj-ea"/>
              </a:rPr>
              <a:t>寄存器配置要求</a:t>
            </a:r>
            <a:endParaRPr lang="zh-CN" altLang="en-US" sz="1600" kern="100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238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XINTF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·</a:t>
            </a:r>
            <a:r>
              <a:rPr lang="zh-CN" altLang="en-US" dirty="0"/>
              <a:t>访问时序的具体配置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00883"/>
              </p:ext>
            </p:extLst>
          </p:nvPr>
        </p:nvGraphicFramePr>
        <p:xfrm>
          <a:off x="827584" y="2842865"/>
          <a:ext cx="7461480" cy="1984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2501">
                  <a:extLst>
                    <a:ext uri="{9D8B030D-6E8A-4147-A177-3AD203B41FA5}">
                      <a16:colId xmlns:a16="http://schemas.microsoft.com/office/drawing/2014/main" val="3009379707"/>
                    </a:ext>
                  </a:extLst>
                </a:gridCol>
                <a:gridCol w="932501">
                  <a:extLst>
                    <a:ext uri="{9D8B030D-6E8A-4147-A177-3AD203B41FA5}">
                      <a16:colId xmlns:a16="http://schemas.microsoft.com/office/drawing/2014/main" val="1461001141"/>
                    </a:ext>
                  </a:extLst>
                </a:gridCol>
                <a:gridCol w="932501">
                  <a:extLst>
                    <a:ext uri="{9D8B030D-6E8A-4147-A177-3AD203B41FA5}">
                      <a16:colId xmlns:a16="http://schemas.microsoft.com/office/drawing/2014/main" val="3755409454"/>
                    </a:ext>
                  </a:extLst>
                </a:gridCol>
                <a:gridCol w="932501">
                  <a:extLst>
                    <a:ext uri="{9D8B030D-6E8A-4147-A177-3AD203B41FA5}">
                      <a16:colId xmlns:a16="http://schemas.microsoft.com/office/drawing/2014/main" val="4207313384"/>
                    </a:ext>
                  </a:extLst>
                </a:gridCol>
                <a:gridCol w="851155">
                  <a:extLst>
                    <a:ext uri="{9D8B030D-6E8A-4147-A177-3AD203B41FA5}">
                      <a16:colId xmlns:a16="http://schemas.microsoft.com/office/drawing/2014/main" val="1438456064"/>
                    </a:ext>
                  </a:extLst>
                </a:gridCol>
                <a:gridCol w="1013847">
                  <a:extLst>
                    <a:ext uri="{9D8B030D-6E8A-4147-A177-3AD203B41FA5}">
                      <a16:colId xmlns:a16="http://schemas.microsoft.com/office/drawing/2014/main" val="2744396299"/>
                    </a:ext>
                  </a:extLst>
                </a:gridCol>
                <a:gridCol w="933237">
                  <a:extLst>
                    <a:ext uri="{9D8B030D-6E8A-4147-A177-3AD203B41FA5}">
                      <a16:colId xmlns:a16="http://schemas.microsoft.com/office/drawing/2014/main" val="2221315414"/>
                    </a:ext>
                  </a:extLst>
                </a:gridCol>
                <a:gridCol w="933237">
                  <a:extLst>
                    <a:ext uri="{9D8B030D-6E8A-4147-A177-3AD203B41FA5}">
                      <a16:colId xmlns:a16="http://schemas.microsoft.com/office/drawing/2014/main" val="1204760004"/>
                    </a:ext>
                  </a:extLst>
                </a:gridCol>
              </a:tblGrid>
              <a:tr h="2316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控制位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XRDLEAD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XRDACTIVE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XRDTRAIL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XWRLEAD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XWRACTIVE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XWRTRAIL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X2TIMING</a:t>
                      </a:r>
                      <a:endParaRPr 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997434417"/>
                  </a:ext>
                </a:extLst>
              </a:tr>
              <a:tr h="2316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无效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r>
                        <a:rPr lang="zh-CN" altLang="en-US" sz="1050" kern="100">
                          <a:effectLst/>
                        </a:rPr>
                        <a:t>或</a:t>
                      </a:r>
                      <a:r>
                        <a:rPr lang="en-US" altLang="zh-CN" sz="1050" kern="100">
                          <a:effectLst/>
                        </a:rPr>
                        <a:t>1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3942104246"/>
                  </a:ext>
                </a:extLst>
              </a:tr>
              <a:tr h="2316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无效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1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1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r>
                        <a:rPr lang="zh-CN" altLang="en-US" sz="1050" kern="100">
                          <a:effectLst/>
                        </a:rPr>
                        <a:t>或</a:t>
                      </a:r>
                      <a:r>
                        <a:rPr lang="en-US" altLang="zh-CN" sz="1050" kern="100">
                          <a:effectLst/>
                        </a:rPr>
                        <a:t>1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3464273935"/>
                  </a:ext>
                </a:extLst>
              </a:tr>
              <a:tr h="2316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无效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1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1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1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1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3177620461"/>
                  </a:ext>
                </a:extLst>
              </a:tr>
              <a:tr h="2316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有效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1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1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1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1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1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3930087339"/>
                  </a:ext>
                </a:extLst>
              </a:tr>
              <a:tr h="2316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有效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1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2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1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2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</a:rPr>
                        <a:t>0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0,1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362069639"/>
                  </a:ext>
                </a:extLst>
              </a:tr>
              <a:tr h="2316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>
                          <a:effectLst/>
                        </a:rPr>
                        <a:t>有效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2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1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2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1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>
                          <a:effectLst/>
                        </a:rPr>
                        <a:t>0</a:t>
                      </a:r>
                      <a:endParaRPr lang="zh-CN" altLang="en-US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</a:rPr>
                        <a:t>0,1</a:t>
                      </a:r>
                      <a:endParaRPr lang="zh-CN" altLang="en-US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66393334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084315" y="4825484"/>
            <a:ext cx="69753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600" kern="100" dirty="0">
                <a:latin typeface="+mj-ea"/>
                <a:ea typeface="+mj-ea"/>
              </a:rPr>
              <a:t>表</a:t>
            </a:r>
            <a:r>
              <a:rPr lang="en-US" altLang="zh-CN" sz="1600" kern="100" dirty="0">
                <a:latin typeface="+mj-ea"/>
                <a:ea typeface="+mj-ea"/>
              </a:rPr>
              <a:t>8-11 USEREADY=1</a:t>
            </a:r>
            <a:r>
              <a:rPr lang="zh-CN" altLang="en-US" sz="1600" kern="100" dirty="0">
                <a:latin typeface="+mj-ea"/>
                <a:ea typeface="+mj-ea"/>
              </a:rPr>
              <a:t>、</a:t>
            </a:r>
            <a:r>
              <a:rPr lang="en-US" altLang="zh-CN" sz="1600" kern="100" dirty="0">
                <a:latin typeface="+mj-ea"/>
                <a:ea typeface="+mj-ea"/>
              </a:rPr>
              <a:t>READYMODE=1</a:t>
            </a:r>
            <a:r>
              <a:rPr lang="zh-CN" altLang="en-US" sz="1600" kern="100" dirty="0">
                <a:latin typeface="+mj-ea"/>
                <a:ea typeface="+mj-ea"/>
              </a:rPr>
              <a:t>时，</a:t>
            </a:r>
            <a:r>
              <a:rPr lang="en-US" altLang="zh-CN" sz="1600" kern="100" dirty="0">
                <a:latin typeface="+mj-ea"/>
                <a:ea typeface="+mj-ea"/>
              </a:rPr>
              <a:t>XTIMING</a:t>
            </a:r>
            <a:r>
              <a:rPr lang="zh-CN" altLang="en-US" sz="1600" kern="100" dirty="0">
                <a:latin typeface="+mj-ea"/>
                <a:ea typeface="+mj-ea"/>
              </a:rPr>
              <a:t>寄存器配置实例</a:t>
            </a:r>
            <a:endParaRPr lang="zh-CN" altLang="en-US" sz="1600" kern="100" dirty="0">
              <a:effectLst/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"/>
              <p:cNvSpPr>
                <a:spLocks noChangeArrowheads="1"/>
              </p:cNvSpPr>
              <p:nvPr/>
            </p:nvSpPr>
            <p:spPr bwMode="auto">
              <a:xfrm>
                <a:off x="611561" y="627534"/>
                <a:ext cx="7920879" cy="22467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indent="2667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>
                  <a:buFontTx/>
                  <a:buChar char="•"/>
                </a:pPr>
                <a:r>
                  <a:rPr lang="en-US" altLang="zh-CN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3.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异步采样模式（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USEREADY=1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，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READYMODE=1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）</a:t>
                </a:r>
              </a:p>
              <a:p>
                <a:pPr lvl="0" indent="533400"/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如果对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XREADY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信号进行采样，并采用同步模式时，建立时间需要满足：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LR</m:t>
                    </m:r>
                    <m: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0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XTIM</m:t>
                    </m:r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，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zh-CN" sz="2000" i="1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0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XTIM</m:t>
                    </m:r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；有效时间需要满足：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kern="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2×</m:t>
                    </m:r>
                    <m:sSub>
                      <m:sSubPr>
                        <m:ctrlPr>
                          <a:rPr lang="en-US" altLang="zh-CN" sz="20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XTIM</m:t>
                    </m:r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，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kern="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AW</m:t>
                    </m:r>
                    <m: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2×</m:t>
                    </m:r>
                    <m:sSub>
                      <m:sSubPr>
                        <m:ctrlPr>
                          <a:rPr lang="en-US" altLang="zh-CN" sz="20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XTIM</m:t>
                    </m:r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，建立和有效时间之和需要满足：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LR</m:t>
                    </m:r>
                    <m:r>
                      <a:rPr lang="en-US" altLang="zh-CN" sz="2000" b="0" i="0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</m:t>
                    </m:r>
                    <m: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≥4×</m:t>
                    </m:r>
                    <m:sSub>
                      <m:sSubPr>
                        <m:ctrlPr>
                          <a:rPr lang="en-US" altLang="zh-CN" sz="20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XTIM</m:t>
                    </m:r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，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zh-CN" sz="2000" i="1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zh-CN" sz="2000" b="0" i="1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AW</m:t>
                    </m:r>
                    <m: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≥×</m:t>
                    </m:r>
                    <m:sSub>
                      <m:sSubPr>
                        <m:ctrlPr>
                          <a:rPr lang="en-US" altLang="zh-CN" sz="20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XTIM</m:t>
                    </m:r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000" i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。此时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XTIMING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寄存器的配置需要满足表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8-10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所示的约束条件。其相应的应用实例如表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8-11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Calibri" panose="020F0502020204030204" pitchFamily="34" charset="0"/>
                  </a:rPr>
                  <a:t>所示。</a:t>
                </a:r>
                <a:endPara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1" y="627534"/>
                <a:ext cx="7920879" cy="2246769"/>
              </a:xfrm>
              <a:prstGeom prst="rect">
                <a:avLst/>
              </a:prstGeom>
              <a:blipFill>
                <a:blip r:embed="rId3"/>
                <a:stretch>
                  <a:fillRect l="-1000" t="-2439" b="-433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90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外扩存储器设计</a:t>
            </a:r>
          </a:p>
        </p:txBody>
      </p:sp>
      <p:sp>
        <p:nvSpPr>
          <p:cNvPr id="4" name="矩形 3"/>
          <p:cNvSpPr/>
          <p:nvPr/>
        </p:nvSpPr>
        <p:spPr>
          <a:xfrm>
            <a:off x="556624" y="1856894"/>
            <a:ext cx="80307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调试程序时，通常是把工程可执行文件下载到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内部的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RAM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片内有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34K×16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RAM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，如果工程的可执行文件比较大，内部的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RAM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存储器放不下时该怎么办呢？此时就可以通过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XINTF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接口来外扩一个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RAM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存储器，然后通过配置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CMD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文件，将部分可执行程序下载到外部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RAM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中进行调试，实际应用时也可以把一些变量存放在外部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RAM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里。</a:t>
            </a:r>
          </a:p>
        </p:txBody>
      </p:sp>
    </p:spTree>
    <p:extLst>
      <p:ext uri="{BB962C8B-B14F-4D97-AF65-F5344CB8AC3E}">
        <p14:creationId xmlns:p14="http://schemas.microsoft.com/office/powerpoint/2010/main" val="32437238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外扩存储器设计</a:t>
            </a:r>
            <a:r>
              <a:rPr lang="en-US" altLang="zh-CN" dirty="0" smtClean="0"/>
              <a:t>·</a:t>
            </a:r>
            <a:r>
              <a:rPr lang="zh-CN" altLang="en-US" dirty="0"/>
              <a:t>硬件设计</a:t>
            </a:r>
          </a:p>
        </p:txBody>
      </p:sp>
      <p:sp>
        <p:nvSpPr>
          <p:cNvPr id="4" name="矩形 3"/>
          <p:cNvSpPr/>
          <p:nvPr/>
        </p:nvSpPr>
        <p:spPr>
          <a:xfrm>
            <a:off x="556624" y="771550"/>
            <a:ext cx="8030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这里使用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XINTF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接口外扩一个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256K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RAM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存储器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IS61LV25616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，硬件设计原理图如图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8-5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所示。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624" y="1480277"/>
            <a:ext cx="4159392" cy="346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750792" y="4520495"/>
            <a:ext cx="3321743" cy="430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kern="100" dirty="0">
                <a:latin typeface="+mn-ea"/>
              </a:rPr>
              <a:t>图</a:t>
            </a:r>
            <a:r>
              <a:rPr lang="en-US" altLang="zh-CN" sz="2000" kern="100" dirty="0">
                <a:latin typeface="+mn-ea"/>
              </a:rPr>
              <a:t>8-5 </a:t>
            </a:r>
            <a:r>
              <a:rPr lang="zh-CN" altLang="en-US" sz="2000" kern="100" dirty="0">
                <a:latin typeface="+mn-ea"/>
              </a:rPr>
              <a:t>外扩</a:t>
            </a:r>
            <a:r>
              <a:rPr lang="en-US" altLang="zh-CN" sz="2000" kern="100" dirty="0">
                <a:latin typeface="+mn-ea"/>
              </a:rPr>
              <a:t>RAM</a:t>
            </a:r>
            <a:r>
              <a:rPr lang="zh-CN" altLang="en-US" sz="2000" kern="100" dirty="0">
                <a:latin typeface="+mn-ea"/>
              </a:rPr>
              <a:t>硬件原理图</a:t>
            </a:r>
          </a:p>
        </p:txBody>
      </p:sp>
    </p:spTree>
    <p:extLst>
      <p:ext uri="{BB962C8B-B14F-4D97-AF65-F5344CB8AC3E}">
        <p14:creationId xmlns:p14="http://schemas.microsoft.com/office/powerpoint/2010/main" val="523385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外扩存储器设计</a:t>
            </a:r>
            <a:r>
              <a:rPr lang="en-US" altLang="zh-CN" dirty="0" smtClean="0"/>
              <a:t>·</a:t>
            </a:r>
            <a:r>
              <a:rPr lang="zh-CN" altLang="en-US" dirty="0"/>
              <a:t>硬件设计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56624" y="771550"/>
                <a:ext cx="8030752" cy="19662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533400" algn="just"/>
                <a:r>
                  <a:rPr lang="zh-CN" altLang="en-US" sz="2000" kern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从图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8-5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可以看到，将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IS61LV25616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的地址总线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A0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～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A17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、数据总线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D0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～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D15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、读写控制线分别和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F28335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相应的地址总线、数据总线、读写控制线相连，这里重点分析下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IS61LV25616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的片选信号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SRAMCS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，在什么情况下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SRAMCS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变为低电平，选中外扩的存储器呢？数据线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XA19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取反后成了信号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XB19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，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XINTF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接口的区域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7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的片选</a:t>
                </a:r>
                <a:r>
                  <a:rPr lang="zh-CN" altLang="en-US" sz="2000" kern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信号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b="0" i="0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XZCS</m:t>
                        </m:r>
                        <m:r>
                          <a:rPr lang="en-US" altLang="zh-CN" sz="2000" b="0" i="0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acc>
                  </m:oMath>
                </a14:m>
                <a:r>
                  <a:rPr lang="zh-CN" altLang="en-US" sz="2000" kern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和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XB19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进行或运算后得到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SRAMCS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，也就是：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24" y="771550"/>
                <a:ext cx="8030752" cy="1966244"/>
              </a:xfrm>
              <a:prstGeom prst="rect">
                <a:avLst/>
              </a:prstGeom>
              <a:blipFill>
                <a:blip r:embed="rId3"/>
                <a:stretch>
                  <a:fillRect l="-759" t="-1863" r="-3869" b="-3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973772" y="2839332"/>
                <a:ext cx="3196455" cy="3084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SEAMCS</m:t>
                    </m:r>
                  </m:oMath>
                </a14:m>
                <a:r>
                  <a:rPr lang="en-US" altLang="zh-CN" sz="20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‖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XZCS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acc>
                      </m:e>
                    </m:d>
                    <m:acc>
                      <m:accPr>
                        <m:chr m:val="̅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XA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19</m:t>
                        </m:r>
                      </m:e>
                    </m:acc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772" y="2839332"/>
                <a:ext cx="3196455" cy="308482"/>
              </a:xfrm>
              <a:prstGeom prst="rect">
                <a:avLst/>
              </a:prstGeom>
              <a:blipFill>
                <a:blip r:embed="rId4"/>
                <a:stretch>
                  <a:fillRect l="-2863" t="-174000" b="-26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556252" y="3219822"/>
                <a:ext cx="8131788" cy="16584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ea"/>
                    <a:cs typeface="Calibri" panose="020F0502020204030204" pitchFamily="34" charset="0"/>
                  </a:rPr>
                  <a:t>从F28335的存储器映像可以知道，当访问地址范围为0x200000～0x2FFFFF的区域7时，信号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zh-CN" altLang="en-US" sz="20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XZCS</m:t>
                        </m:r>
                        <m: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7</m:t>
                        </m:r>
                      </m:e>
                    </m:acc>
                  </m:oMath>
                </a14:m>
                <a:r>
                  <a:rPr kumimoji="0" lang="zh-CN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ea"/>
                    <a:cs typeface="Calibri" panose="020F0502020204030204" pitchFamily="34" charset="0"/>
                  </a:rPr>
                  <a:t>会变为低电平，而SRAMCS要为低电平的话，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XA</m:t>
                        </m:r>
                        <m:r>
                          <a:rPr lang="en-US" altLang="zh-CN" sz="20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19</m:t>
                        </m:r>
                      </m:e>
                    </m:acc>
                  </m:oMath>
                </a14:m>
                <a:r>
                  <a:rPr kumimoji="0" lang="zh-CN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ea"/>
                    <a:cs typeface="Calibri" panose="020F0502020204030204" pitchFamily="34" charset="0"/>
                  </a:rPr>
                  <a:t>也必须同时为低电平，也就是说此时XA19必须为高电平。因此，当访问地址的范围满足0x280000～0x2FFFFF时，SRAMCS为低电平，选中存储器IS61LV25616，如图8-6所示。</a:t>
                </a:r>
              </a:p>
            </p:txBody>
          </p:sp>
        </mc:Choice>
        <mc:Fallback xmlns="">
          <p:sp>
            <p:nvSpPr>
              <p:cNvPr id="6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252" y="3219822"/>
                <a:ext cx="8131788" cy="1658467"/>
              </a:xfrm>
              <a:prstGeom prst="rect">
                <a:avLst/>
              </a:prstGeom>
              <a:blipFill>
                <a:blip r:embed="rId5"/>
                <a:stretch>
                  <a:fillRect l="-750" t="-735" r="-675" b="-55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22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外扩存储器设计</a:t>
            </a:r>
            <a:r>
              <a:rPr lang="en-US" altLang="zh-CN" dirty="0" smtClean="0"/>
              <a:t>·</a:t>
            </a:r>
            <a:r>
              <a:rPr lang="zh-CN" altLang="en-US" dirty="0"/>
              <a:t>硬件设计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251" y="1978939"/>
            <a:ext cx="7932881" cy="85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619067" y="3003798"/>
            <a:ext cx="3913251" cy="3980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kern="100" dirty="0">
                <a:latin typeface="+mj-ea"/>
                <a:ea typeface="+mj-ea"/>
              </a:rPr>
              <a:t>图</a:t>
            </a:r>
            <a:r>
              <a:rPr lang="en-US" altLang="zh-CN" kern="100" dirty="0">
                <a:latin typeface="+mj-ea"/>
                <a:ea typeface="+mj-ea"/>
              </a:rPr>
              <a:t>8-6 SRAMCS</a:t>
            </a:r>
            <a:r>
              <a:rPr lang="zh-CN" altLang="en-US" kern="100" dirty="0">
                <a:latin typeface="+mj-ea"/>
                <a:ea typeface="+mj-ea"/>
              </a:rPr>
              <a:t>为低电平的地址范围</a:t>
            </a:r>
          </a:p>
        </p:txBody>
      </p:sp>
      <p:sp>
        <p:nvSpPr>
          <p:cNvPr id="7" name="矩形 6"/>
          <p:cNvSpPr/>
          <p:nvPr/>
        </p:nvSpPr>
        <p:spPr>
          <a:xfrm>
            <a:off x="906977" y="3579862"/>
            <a:ext cx="7337431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just">
              <a:lnSpc>
                <a:spcPct val="120000"/>
              </a:lnSpc>
            </a:pP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经过上面的分析不难知道，图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8-5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设计的电路实现了给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F28335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外扩一个大小为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256K×16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位的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RAM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存储器，其访问的首地址为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0x280000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7193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外扩存储器设计</a:t>
            </a:r>
            <a:r>
              <a:rPr lang="en-US" altLang="zh-CN" dirty="0" smtClean="0"/>
              <a:t>·</a:t>
            </a:r>
            <a:r>
              <a:rPr lang="zh-CN" altLang="en-US" dirty="0"/>
              <a:t>将变量存放到外扩存储器中</a:t>
            </a:r>
          </a:p>
        </p:txBody>
      </p:sp>
      <p:sp>
        <p:nvSpPr>
          <p:cNvPr id="7" name="矩形 6"/>
          <p:cNvSpPr/>
          <p:nvPr/>
        </p:nvSpPr>
        <p:spPr>
          <a:xfrm>
            <a:off x="889837" y="1316177"/>
            <a:ext cx="73374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just">
              <a:lnSpc>
                <a:spcPct val="120000"/>
              </a:lnSpc>
            </a:pP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下面通过实例来说明如何访问图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8-5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中设计好的外部存储器。新建一个名为</a:t>
            </a:r>
            <a:r>
              <a:rPr lang="en-US" altLang="zh-CN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exram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的工程，在工程里定义一个数组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ramtest1[10]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，通过配置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CMD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文件，将数组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ramtest1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存放到外扩存储器中，并对其进行赋值，然后通过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CCS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来观察数组。完整工程见本书的配套资源。</a:t>
            </a:r>
          </a:p>
          <a:p>
            <a:pPr indent="444500" algn="just">
              <a:lnSpc>
                <a:spcPct val="120000"/>
              </a:lnSpc>
            </a:pP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首先需要写系统初始化函数</a:t>
            </a:r>
            <a:r>
              <a:rPr lang="en-US" altLang="zh-CN" kern="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InitSysCtrl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()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，配置系统时钟，锁相环，高、低外设时钟，使能外设时钟等，然后需要初始化外设接口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XINTF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。特别需要注意的是，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F28335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的数据总线、地址总线、写控制线、片选信号线都是和通用数字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I/O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复用的，所以初始化</a:t>
            </a:r>
            <a:r>
              <a:rPr lang="en-US" altLang="zh-CN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XINTF</a:t>
            </a:r>
            <a:r>
              <a:rPr lang="zh-CN" altLang="en-US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的时候，需要将这些引脚配置成相应的功能</a:t>
            </a:r>
            <a:r>
              <a:rPr lang="zh-CN" altLang="en-US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引脚。</a:t>
            </a:r>
            <a:endParaRPr lang="en-US" altLang="zh-CN" kern="1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just">
              <a:lnSpc>
                <a:spcPct val="120000"/>
              </a:lnSpc>
            </a:pPr>
            <a:r>
              <a:rPr lang="en-US" altLang="zh-CN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*</a:t>
            </a:r>
            <a:r>
              <a:rPr lang="zh-CN" altLang="en-US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程序清单略</a:t>
            </a:r>
            <a:endParaRPr lang="zh-CN" altLang="en-US" kern="1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705653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"/>
          <p:cNvSpPr txBox="1">
            <a:spLocks noChangeArrowheads="1"/>
          </p:cNvSpPr>
          <p:nvPr/>
        </p:nvSpPr>
        <p:spPr bwMode="auto">
          <a:xfrm>
            <a:off x="2768178" y="1714981"/>
            <a:ext cx="33067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6000" dirty="0">
                <a:solidFill>
                  <a:srgbClr val="0070C0"/>
                </a:solidFill>
                <a:latin typeface="Arial" charset="0"/>
                <a:ea typeface="Kozuka Gothic Pr6N B" pitchFamily="34" charset="-128"/>
                <a:cs typeface="Arial" charset="0"/>
              </a:rPr>
              <a:t>THANKS</a:t>
            </a:r>
          </a:p>
        </p:txBody>
      </p:sp>
      <p:sp>
        <p:nvSpPr>
          <p:cNvPr id="54" name="空心弧 53"/>
          <p:cNvSpPr/>
          <p:nvPr/>
        </p:nvSpPr>
        <p:spPr bwMode="auto">
          <a:xfrm rot="7086271">
            <a:off x="5052591" y="1475269"/>
            <a:ext cx="1482725" cy="1482725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915816" y="2559531"/>
            <a:ext cx="2192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谢谢聆听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5" y="2211710"/>
            <a:ext cx="2015871" cy="20158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497" y="2211710"/>
            <a:ext cx="1934503" cy="19345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63671"/>
            <a:ext cx="1882542" cy="18825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219" y="2263672"/>
            <a:ext cx="1882542" cy="1882542"/>
          </a:xfrm>
          <a:prstGeom prst="rect">
            <a:avLst/>
          </a:prstGeom>
        </p:spPr>
      </p:pic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1415485" y="4227581"/>
            <a:ext cx="10402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工程师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3135193" y="4227581"/>
            <a:ext cx="10402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公众号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5345807" y="4227581"/>
            <a:ext cx="10402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官网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7073999" y="4232170"/>
            <a:ext cx="104020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旗舰店</a:t>
            </a:r>
          </a:p>
        </p:txBody>
      </p:sp>
    </p:spTree>
    <p:extLst>
      <p:ext uri="{BB962C8B-B14F-4D97-AF65-F5344CB8AC3E}">
        <p14:creationId xmlns:p14="http://schemas.microsoft.com/office/powerpoint/2010/main" val="183858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4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05556E-6 1.23457E-6 L 3.05556E-6 -0.2126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4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4.72222E-6 -3.33333E-6 L 4.72222E-6 -0.21574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02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5.55556E-7 -4.19753E-6 L -5.55556E-7 -0.2114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  <p:bldP spid="54" grpId="0" animBg="1"/>
      <p:bldP spid="54" grpId="1" animBg="1"/>
      <p:bldP spid="55" grpId="0"/>
      <p:bldP spid="55" grpId="1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XINTF</a:t>
            </a:r>
            <a:r>
              <a:rPr lang="zh-CN" altLang="en-US" dirty="0"/>
              <a:t>概述</a:t>
            </a:r>
          </a:p>
        </p:txBody>
      </p:sp>
      <p:sp>
        <p:nvSpPr>
          <p:cNvPr id="4" name="矩形 3"/>
          <p:cNvSpPr/>
          <p:nvPr/>
        </p:nvSpPr>
        <p:spPr>
          <a:xfrm>
            <a:off x="719572" y="843558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的外部接口模块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XINTF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（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External Interface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）是一种异步接口，可以映射到三个固定的存储空间，如图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8-1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所示。</a:t>
            </a:r>
          </a:p>
        </p:txBody>
      </p:sp>
      <p:sp>
        <p:nvSpPr>
          <p:cNvPr id="3" name="矩形 2"/>
          <p:cNvSpPr/>
          <p:nvPr/>
        </p:nvSpPr>
        <p:spPr>
          <a:xfrm>
            <a:off x="5082977" y="4555829"/>
            <a:ext cx="3199915" cy="430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kern="100" dirty="0">
                <a:latin typeface="+mn-ea"/>
              </a:rPr>
              <a:t>图</a:t>
            </a:r>
            <a:r>
              <a:rPr lang="en-US" altLang="zh-CN" sz="2000" kern="100" dirty="0">
                <a:latin typeface="+mn-ea"/>
              </a:rPr>
              <a:t>8-1 </a:t>
            </a:r>
            <a:r>
              <a:rPr lang="zh-CN" altLang="en-US" sz="2000" kern="100" dirty="0">
                <a:latin typeface="+mn-ea"/>
              </a:rPr>
              <a:t>外部接口模块</a:t>
            </a:r>
            <a:r>
              <a:rPr lang="en-US" altLang="zh-CN" sz="2000" kern="100" dirty="0">
                <a:latin typeface="+mn-ea"/>
              </a:rPr>
              <a:t>XINTF</a:t>
            </a:r>
            <a:endParaRPr lang="zh-CN" altLang="en-US" sz="2000" kern="100" dirty="0">
              <a:latin typeface="+mn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4788" y="1551445"/>
            <a:ext cx="3712972" cy="344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XINTF</a:t>
            </a:r>
            <a:r>
              <a:rPr lang="zh-CN" altLang="en-US" dirty="0"/>
              <a:t>概述</a:t>
            </a:r>
          </a:p>
        </p:txBody>
      </p:sp>
      <p:sp>
        <p:nvSpPr>
          <p:cNvPr id="4" name="矩形 3"/>
          <p:cNvSpPr/>
          <p:nvPr/>
        </p:nvSpPr>
        <p:spPr>
          <a:xfrm>
            <a:off x="719572" y="771550"/>
            <a:ext cx="77048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/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从图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8-1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可以看到，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XINTF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接口映射到了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F28335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的三个存储空间，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XINTF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区域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、区域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6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和区域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7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。区域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的地址范围是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0x0000 4000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～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0x0000 4FFF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，大小是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8K×16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位；区域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6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的地址范围是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0x0010 0000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～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0x001F FFFF,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大小是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1M×16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位；区域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7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的地址范围是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0x0020 0000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～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0x002F FFFF,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大小也是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1M×16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位。每个存储区域都会有一个片选信号，具体的信息见表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8-1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。当对一个区域进行读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写访问时，要将相应的片选信号线驱动到低电平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因为各个区域的片选信号是低电平有效的。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XINTF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接口的信号说明见表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8-2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5765842"/>
                  </p:ext>
                </p:extLst>
              </p:nvPr>
            </p:nvGraphicFramePr>
            <p:xfrm>
              <a:off x="1259632" y="3326095"/>
              <a:ext cx="5310505" cy="170992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00125">
                      <a:extLst>
                        <a:ext uri="{9D8B030D-6E8A-4147-A177-3AD203B41FA5}">
                          <a16:colId xmlns:a16="http://schemas.microsoft.com/office/drawing/2014/main" val="1663296665"/>
                        </a:ext>
                      </a:extLst>
                    </a:gridCol>
                    <a:gridCol w="1790065">
                      <a:extLst>
                        <a:ext uri="{9D8B030D-6E8A-4147-A177-3AD203B41FA5}">
                          <a16:colId xmlns:a16="http://schemas.microsoft.com/office/drawing/2014/main" val="1590053018"/>
                        </a:ext>
                      </a:extLst>
                    </a:gridCol>
                    <a:gridCol w="1260475">
                      <a:extLst>
                        <a:ext uri="{9D8B030D-6E8A-4147-A177-3AD203B41FA5}">
                          <a16:colId xmlns:a16="http://schemas.microsoft.com/office/drawing/2014/main" val="2933980798"/>
                        </a:ext>
                      </a:extLst>
                    </a:gridCol>
                    <a:gridCol w="1259840">
                      <a:extLst>
                        <a:ext uri="{9D8B030D-6E8A-4147-A177-3AD203B41FA5}">
                          <a16:colId xmlns:a16="http://schemas.microsoft.com/office/drawing/2014/main" val="383152512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050" kern="100">
                              <a:effectLst/>
                            </a:rPr>
                            <a:t>区域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050" kern="100">
                              <a:effectLst/>
                            </a:rPr>
                            <a:t>地址范围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050" kern="100">
                              <a:effectLst/>
                            </a:rPr>
                            <a:t>空间大小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050" kern="100">
                              <a:effectLst/>
                            </a:rPr>
                            <a:t>片选信号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160821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050" kern="100">
                              <a:effectLst/>
                            </a:rPr>
                            <a:t>区域</a:t>
                          </a:r>
                          <a:r>
                            <a:rPr lang="en-US" altLang="zh-CN" sz="1050" kern="100">
                              <a:effectLst/>
                            </a:rPr>
                            <a:t>0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0x0000 4000～0x0000 4FFF</a:t>
                          </a:r>
                          <a:endParaRPr 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8K×16</a:t>
                          </a:r>
                          <a:r>
                            <a:rPr lang="zh-CN" altLang="en-US" sz="1050" kern="100">
                              <a:effectLst/>
                            </a:rPr>
                            <a:t>位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en-US" sz="105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5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XZCS</m:t>
                                    </m:r>
                                    <m:r>
                                      <a:rPr lang="en-US" altLang="zh-CN" sz="105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1050" i="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1995503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050" kern="100" dirty="0">
                              <a:effectLst/>
                            </a:rPr>
                            <a:t>区域</a:t>
                          </a:r>
                          <a:r>
                            <a:rPr lang="en-US" altLang="zh-CN" sz="1050" kern="100" dirty="0">
                              <a:effectLst/>
                            </a:rPr>
                            <a:t>6</a:t>
                          </a:r>
                          <a:endParaRPr lang="zh-CN" altLang="en-US" sz="105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0x0010 0000～0x001F FFFF</a:t>
                          </a:r>
                          <a:endParaRPr lang="en-US" sz="105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1M×16</a:t>
                          </a:r>
                          <a:r>
                            <a:rPr lang="zh-CN" altLang="en-US" sz="1050" kern="100">
                              <a:effectLst/>
                            </a:rPr>
                            <a:t>位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en-US" sz="105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5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XZCS</m:t>
                                    </m:r>
                                    <m:r>
                                      <a:rPr lang="en-US" altLang="zh-CN" sz="105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105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15389796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050" kern="100">
                              <a:effectLst/>
                            </a:rPr>
                            <a:t>区域</a:t>
                          </a:r>
                          <a:r>
                            <a:rPr lang="en-US" altLang="zh-CN" sz="1050" kern="100">
                              <a:effectLst/>
                            </a:rPr>
                            <a:t>7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0x0020 0000～0x002F FFFF</a:t>
                          </a:r>
                          <a:endParaRPr 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1M×16</a:t>
                          </a:r>
                          <a:r>
                            <a:rPr lang="zh-CN" altLang="en-US" sz="1050" kern="100">
                              <a:effectLst/>
                            </a:rPr>
                            <a:t>位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en-US" sz="105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5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XZCS</m:t>
                                    </m:r>
                                    <m:r>
                                      <a:rPr lang="en-US" altLang="zh-CN" sz="105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1050" kern="100" dirty="0"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2707297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5765842"/>
                  </p:ext>
                </p:extLst>
              </p:nvPr>
            </p:nvGraphicFramePr>
            <p:xfrm>
              <a:off x="1259632" y="3326095"/>
              <a:ext cx="5310505" cy="165309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00125">
                      <a:extLst>
                        <a:ext uri="{9D8B030D-6E8A-4147-A177-3AD203B41FA5}">
                          <a16:colId xmlns:a16="http://schemas.microsoft.com/office/drawing/2014/main" val="1663296665"/>
                        </a:ext>
                      </a:extLst>
                    </a:gridCol>
                    <a:gridCol w="1790065">
                      <a:extLst>
                        <a:ext uri="{9D8B030D-6E8A-4147-A177-3AD203B41FA5}">
                          <a16:colId xmlns:a16="http://schemas.microsoft.com/office/drawing/2014/main" val="1590053018"/>
                        </a:ext>
                      </a:extLst>
                    </a:gridCol>
                    <a:gridCol w="1260475">
                      <a:extLst>
                        <a:ext uri="{9D8B030D-6E8A-4147-A177-3AD203B41FA5}">
                          <a16:colId xmlns:a16="http://schemas.microsoft.com/office/drawing/2014/main" val="2933980798"/>
                        </a:ext>
                      </a:extLst>
                    </a:gridCol>
                    <a:gridCol w="1259840">
                      <a:extLst>
                        <a:ext uri="{9D8B030D-6E8A-4147-A177-3AD203B41FA5}">
                          <a16:colId xmlns:a16="http://schemas.microsoft.com/office/drawing/2014/main" val="3831525124"/>
                        </a:ext>
                      </a:extLst>
                    </a:gridCol>
                  </a:tblGrid>
                  <a:tr h="26987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050" kern="100">
                              <a:effectLst/>
                            </a:rPr>
                            <a:t>区域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050" kern="100">
                              <a:effectLst/>
                            </a:rPr>
                            <a:t>地址范围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050" kern="100">
                              <a:effectLst/>
                            </a:rPr>
                            <a:t>空间大小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050" kern="100">
                              <a:effectLst/>
                            </a:rPr>
                            <a:t>片选信号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extLst>
                      <a:ext uri="{0D108BD9-81ED-4DB2-BD59-A6C34878D82A}">
                        <a16:rowId xmlns:a16="http://schemas.microsoft.com/office/drawing/2014/main" val="160821001"/>
                      </a:ext>
                    </a:extLst>
                  </a:tr>
                  <a:tr h="46107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050" kern="100">
                              <a:effectLst/>
                            </a:rPr>
                            <a:t>区域</a:t>
                          </a:r>
                          <a:r>
                            <a:rPr lang="en-US" altLang="zh-CN" sz="1050" kern="100">
                              <a:effectLst/>
                            </a:rPr>
                            <a:t>0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0x0000 4000～0x0000 4FFF</a:t>
                          </a:r>
                          <a:endParaRPr 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8K×16</a:t>
                          </a:r>
                          <a:r>
                            <a:rPr lang="zh-CN" altLang="en-US" sz="1050" kern="100">
                              <a:effectLst/>
                            </a:rPr>
                            <a:t>位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anchor="ctr">
                        <a:blipFill>
                          <a:blip r:embed="rId3"/>
                          <a:stretch>
                            <a:fillRect l="-321739" t="-59211" r="-966" b="-2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550321"/>
                      </a:ext>
                    </a:extLst>
                  </a:tr>
                  <a:tr h="46107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050" kern="100" dirty="0">
                              <a:effectLst/>
                            </a:rPr>
                            <a:t>区域</a:t>
                          </a:r>
                          <a:r>
                            <a:rPr lang="en-US" altLang="zh-CN" sz="1050" kern="100" dirty="0">
                              <a:effectLst/>
                            </a:rPr>
                            <a:t>6</a:t>
                          </a:r>
                          <a:endParaRPr lang="zh-CN" altLang="en-US" sz="105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0x0010 0000～0x001F FFFF</a:t>
                          </a:r>
                          <a:endParaRPr lang="en-US" sz="105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1M×16</a:t>
                          </a:r>
                          <a:r>
                            <a:rPr lang="zh-CN" altLang="en-US" sz="1050" kern="100">
                              <a:effectLst/>
                            </a:rPr>
                            <a:t>位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anchor="ctr">
                        <a:blipFill>
                          <a:blip r:embed="rId3"/>
                          <a:stretch>
                            <a:fillRect l="-321739" t="-159211" r="-966" b="-1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8979692"/>
                      </a:ext>
                    </a:extLst>
                  </a:tr>
                  <a:tr h="46107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050" kern="100">
                              <a:effectLst/>
                            </a:rPr>
                            <a:t>区域</a:t>
                          </a:r>
                          <a:r>
                            <a:rPr lang="en-US" altLang="zh-CN" sz="1050" kern="100">
                              <a:effectLst/>
                            </a:rPr>
                            <a:t>7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0x0020 0000～0x002F FFFF</a:t>
                          </a:r>
                          <a:endParaRPr 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1M×16</a:t>
                          </a:r>
                          <a:r>
                            <a:rPr lang="zh-CN" altLang="en-US" sz="1050" kern="100">
                              <a:effectLst/>
                            </a:rPr>
                            <a:t>位</a:t>
                          </a:r>
                          <a:endParaRPr lang="zh-CN" altLang="en-US" sz="105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68580" marR="6858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anchor="ctr">
                        <a:blipFill>
                          <a:blip r:embed="rId3"/>
                          <a:stretch>
                            <a:fillRect l="-321739" t="-259211" r="-966" b="-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7297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矩形 6"/>
          <p:cNvSpPr/>
          <p:nvPr/>
        </p:nvSpPr>
        <p:spPr>
          <a:xfrm>
            <a:off x="6597273" y="4117817"/>
            <a:ext cx="18271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kern="100" dirty="0">
                <a:latin typeface="+mn-ea"/>
              </a:rPr>
              <a:t>表</a:t>
            </a:r>
            <a:r>
              <a:rPr lang="en-US" altLang="zh-CN" sz="2000" kern="100" dirty="0">
                <a:latin typeface="+mn-ea"/>
              </a:rPr>
              <a:t>8-1 XINTF</a:t>
            </a:r>
            <a:r>
              <a:rPr lang="zh-CN" altLang="en-US" sz="2000" kern="100" dirty="0">
                <a:latin typeface="+mn-ea"/>
              </a:rPr>
              <a:t>接口区域信息</a:t>
            </a:r>
          </a:p>
        </p:txBody>
      </p:sp>
    </p:spTree>
    <p:extLst>
      <p:ext uri="{BB962C8B-B14F-4D97-AF65-F5344CB8AC3E}">
        <p14:creationId xmlns:p14="http://schemas.microsoft.com/office/powerpoint/2010/main" val="265347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XINTF</a:t>
            </a:r>
            <a:r>
              <a:rPr lang="zh-CN" altLang="en-US" dirty="0"/>
              <a:t>概述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2568951"/>
                  </p:ext>
                </p:extLst>
              </p:nvPr>
            </p:nvGraphicFramePr>
            <p:xfrm>
              <a:off x="1835696" y="699542"/>
              <a:ext cx="4536504" cy="43380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67368">
                      <a:extLst>
                        <a:ext uri="{9D8B030D-6E8A-4147-A177-3AD203B41FA5}">
                          <a16:colId xmlns:a16="http://schemas.microsoft.com/office/drawing/2014/main" val="1145258445"/>
                        </a:ext>
                      </a:extLst>
                    </a:gridCol>
                    <a:gridCol w="533706">
                      <a:extLst>
                        <a:ext uri="{9D8B030D-6E8A-4147-A177-3AD203B41FA5}">
                          <a16:colId xmlns:a16="http://schemas.microsoft.com/office/drawing/2014/main" val="3248042870"/>
                        </a:ext>
                      </a:extLst>
                    </a:gridCol>
                    <a:gridCol w="3335430">
                      <a:extLst>
                        <a:ext uri="{9D8B030D-6E8A-4147-A177-3AD203B41FA5}">
                          <a16:colId xmlns:a16="http://schemas.microsoft.com/office/drawing/2014/main" val="1791734564"/>
                        </a:ext>
                      </a:extLst>
                    </a:gridCol>
                  </a:tblGrid>
                  <a:tr h="21009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700" kern="100">
                              <a:effectLst/>
                            </a:rPr>
                            <a:t>信号名称</a:t>
                          </a:r>
                          <a:endParaRPr lang="zh-CN" alt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700" kern="100">
                              <a:effectLst/>
                            </a:rPr>
                            <a:t>特性</a:t>
                          </a:r>
                          <a:endParaRPr lang="zh-CN" alt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700" kern="100">
                              <a:effectLst/>
                            </a:rPr>
                            <a:t>信号说明</a:t>
                          </a:r>
                          <a:endParaRPr lang="zh-CN" alt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/>
                    </a:tc>
                    <a:extLst>
                      <a:ext uri="{0D108BD9-81ED-4DB2-BD59-A6C34878D82A}">
                        <a16:rowId xmlns:a16="http://schemas.microsoft.com/office/drawing/2014/main" val="1151231699"/>
                      </a:ext>
                    </a:extLst>
                  </a:tr>
                  <a:tr h="21009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700" kern="100" dirty="0" smtClean="0">
                              <a:effectLst/>
                              <a:latin typeface="Calibri" panose="020F0502020204030204" pitchFamily="34" charset="0"/>
                            </a:rPr>
                            <a:t>XD[31:0]</a:t>
                          </a:r>
                          <a:endParaRPr lang="zh-CN" altLang="en-US" sz="7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 kern="100">
                              <a:effectLst/>
                            </a:rPr>
                            <a:t>I/O/Z</a:t>
                          </a:r>
                          <a:endParaRPr 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700" kern="100" dirty="0">
                              <a:effectLst/>
                            </a:rPr>
                            <a:t>双向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32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位数据总线。在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16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位模式下，只</a:t>
                          </a:r>
                          <a:r>
                            <a:rPr lang="zh-CN" altLang="en-US" sz="700" kern="100" dirty="0" smtClean="0">
                              <a:effectLst/>
                            </a:rPr>
                            <a:t>使用</a:t>
                          </a:r>
                          <a:r>
                            <a:rPr lang="en-US" altLang="zh-CN" sz="700" kern="100" dirty="0" smtClean="0">
                              <a:effectLst/>
                            </a:rPr>
                            <a:t>XD[15</a:t>
                          </a:r>
                          <a:r>
                            <a:rPr lang="zh-CN" altLang="en-US" sz="700" kern="100" dirty="0" smtClean="0">
                              <a:effectLst/>
                            </a:rPr>
                            <a:t>：</a:t>
                          </a:r>
                          <a:r>
                            <a:rPr lang="en-US" altLang="zh-CN" sz="700" kern="100" dirty="0" smtClean="0">
                              <a:effectLst/>
                            </a:rPr>
                            <a:t>0]</a:t>
                          </a:r>
                          <a:r>
                            <a:rPr lang="zh-CN" altLang="en-US" sz="700" kern="100" dirty="0" smtClean="0">
                              <a:effectLst/>
                            </a:rPr>
                            <a:t>。</a:t>
                          </a:r>
                          <a:endParaRPr lang="zh-CN" altLang="en-US" sz="7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/>
                    </a:tc>
                    <a:extLst>
                      <a:ext uri="{0D108BD9-81ED-4DB2-BD59-A6C34878D82A}">
                        <a16:rowId xmlns:a16="http://schemas.microsoft.com/office/drawing/2014/main" val="626631332"/>
                      </a:ext>
                    </a:extLst>
                  </a:tr>
                  <a:tr h="35241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700" kern="100" dirty="0" smtClean="0">
                              <a:effectLst/>
                              <a:latin typeface="Calibri" panose="020F0502020204030204" pitchFamily="34" charset="0"/>
                            </a:rPr>
                            <a:t>XA[19:1]</a:t>
                          </a:r>
                          <a:endParaRPr lang="zh-CN" altLang="en-US" sz="7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 kern="100">
                              <a:effectLst/>
                            </a:rPr>
                            <a:t>O/Z</a:t>
                          </a:r>
                          <a:endParaRPr 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700" kern="100">
                              <a:effectLst/>
                            </a:rPr>
                            <a:t>地址总线。当</a:t>
                          </a:r>
                          <a:r>
                            <a:rPr lang="en-US" altLang="zh-CN" sz="700" kern="100">
                              <a:effectLst/>
                            </a:rPr>
                            <a:t>XCLKOUT</a:t>
                          </a:r>
                          <a:r>
                            <a:rPr lang="zh-CN" altLang="en-US" sz="700" kern="100">
                              <a:effectLst/>
                            </a:rPr>
                            <a:t>上升沿时，地址被放锁存到地址总线上，并保持到下次访问。</a:t>
                          </a:r>
                          <a:endParaRPr lang="zh-CN" alt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/>
                    </a:tc>
                    <a:extLst>
                      <a:ext uri="{0D108BD9-81ED-4DB2-BD59-A6C34878D82A}">
                        <a16:rowId xmlns:a16="http://schemas.microsoft.com/office/drawing/2014/main" val="59671872"/>
                      </a:ext>
                    </a:extLst>
                  </a:tr>
                  <a:tr h="35241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700" kern="100" dirty="0" smtClean="0">
                              <a:effectLst/>
                              <a:latin typeface="Calibri" panose="020F0502020204030204" pitchFamily="34" charset="0"/>
                            </a:rPr>
                            <a:t>XA0/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sz="700" i="1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700" b="0" i="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XWE</m:t>
                                  </m:r>
                                  <m:r>
                                    <a:rPr lang="en-US" altLang="zh-CN" sz="700" b="0" i="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acc>
                            </m:oMath>
                          </a14:m>
                          <a:endParaRPr lang="zh-CN" altLang="en-US" sz="700" i="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 kern="100">
                              <a:effectLst/>
                            </a:rPr>
                            <a:t>O/Z</a:t>
                          </a:r>
                          <a:endParaRPr 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700" kern="100" dirty="0" smtClean="0">
                              <a:effectLst/>
                            </a:rPr>
                            <a:t>在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16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位数据总线模式下，作为地址线的最低位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XA0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；</a:t>
                          </a:r>
                        </a:p>
                        <a:p>
                          <a:pPr marL="0" marR="0" algn="just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700" kern="100" dirty="0">
                              <a:effectLst/>
                            </a:rPr>
                            <a:t>在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32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位数据总线模式下，作为高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16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位的写操作的选通线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sz="700" i="1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700" b="0" i="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XWE</m:t>
                                  </m:r>
                                  <m:r>
                                    <a:rPr lang="en-US" altLang="zh-CN" sz="700" b="0" i="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acc>
                            </m:oMath>
                          </a14:m>
                          <a:r>
                            <a:rPr lang="zh-CN" altLang="en-US" sz="700" kern="100" dirty="0">
                              <a:effectLst/>
                            </a:rPr>
                            <a:t>。</a:t>
                          </a:r>
                          <a:endParaRPr lang="zh-CN" altLang="en-US" sz="7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/>
                    </a:tc>
                    <a:extLst>
                      <a:ext uri="{0D108BD9-81ED-4DB2-BD59-A6C34878D82A}">
                        <a16:rowId xmlns:a16="http://schemas.microsoft.com/office/drawing/2014/main" val="3327602037"/>
                      </a:ext>
                    </a:extLst>
                  </a:tr>
                  <a:tr h="35241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700" kern="100" dirty="0" smtClean="0">
                              <a:effectLst/>
                              <a:latin typeface="Calibri" panose="020F0502020204030204" pitchFamily="34" charset="0"/>
                            </a:rPr>
                            <a:t>XCLKOUT</a:t>
                          </a:r>
                          <a:endParaRPr lang="zh-CN" altLang="en-US" sz="7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 kern="100">
                              <a:effectLst/>
                            </a:rPr>
                            <a:t>O/Z</a:t>
                          </a:r>
                          <a:endParaRPr 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700" kern="100" dirty="0">
                              <a:effectLst/>
                            </a:rPr>
                            <a:t>输出时钟。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XCLKOUT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可以和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XINTF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内部的时钟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XTIMCLK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相同，也可以是其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1/2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，取决于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XINTCNF2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寄存器的位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CLKMODE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。在复位时</a:t>
                          </a:r>
                          <a:r>
                            <a:rPr lang="zh-CN" altLang="en-US" sz="700" kern="100" dirty="0" smtClean="0">
                              <a:effectLst/>
                            </a:rPr>
                            <a:t>，</a:t>
                          </a:r>
                          <a:endParaRPr lang="en-US" altLang="zh-CN" sz="700" kern="100" dirty="0" smtClean="0">
                            <a:effectLst/>
                          </a:endParaRPr>
                        </a:p>
                        <a:p>
                          <a:pPr marL="0" marR="0" algn="just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700" kern="100" dirty="0" smtClean="0">
                              <a:effectLst/>
                              <a:latin typeface="Calibri" panose="020F0502020204030204" pitchFamily="34" charset="0"/>
                            </a:rPr>
                            <a:t>XCLKOUT=XTIMCLK/2</a:t>
                          </a:r>
                        </a:p>
                        <a:p>
                          <a:pPr marL="0" marR="0" algn="just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700" kern="100" dirty="0" smtClean="0">
                              <a:effectLst/>
                              <a:latin typeface="Calibri" panose="020F0502020204030204" pitchFamily="34" charset="0"/>
                            </a:rPr>
                            <a:t>XTIMCLK=SYSCLKOUT/2</a:t>
                          </a:r>
                          <a:endParaRPr lang="zh-CN" altLang="en-US" sz="7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/>
                    </a:tc>
                    <a:extLst>
                      <a:ext uri="{0D108BD9-81ED-4DB2-BD59-A6C34878D82A}">
                        <a16:rowId xmlns:a16="http://schemas.microsoft.com/office/drawing/2014/main" val="1806550058"/>
                      </a:ext>
                    </a:extLst>
                  </a:tr>
                  <a:tr h="35241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7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700" b="0" i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XWE</m:t>
                                    </m:r>
                                    <m:r>
                                      <a:rPr lang="en-US" altLang="zh-CN" sz="700" b="0" i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7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 kern="100">
                              <a:effectLst/>
                            </a:rPr>
                            <a:t>O/Z</a:t>
                          </a:r>
                          <a:endParaRPr 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700" kern="100" dirty="0">
                              <a:effectLst/>
                            </a:rPr>
                            <a:t>写操作的选通线，低电平有效。在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16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位模式下，写操作的选通线；在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32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位模式下，低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16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位的写操作的选通线。</a:t>
                          </a:r>
                          <a:endParaRPr lang="zh-CN" altLang="en-US" sz="7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/>
                    </a:tc>
                    <a:extLst>
                      <a:ext uri="{0D108BD9-81ED-4DB2-BD59-A6C34878D82A}">
                        <a16:rowId xmlns:a16="http://schemas.microsoft.com/office/drawing/2014/main" val="2807477898"/>
                      </a:ext>
                    </a:extLst>
                  </a:tr>
                  <a:tr h="21009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7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700" b="0" i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XRD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7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 kern="100">
                              <a:effectLst/>
                            </a:rPr>
                            <a:t>O/Z</a:t>
                          </a:r>
                          <a:endParaRPr 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700" kern="100" dirty="0" smtClean="0">
                              <a:effectLst/>
                            </a:rPr>
                            <a:t>读操作的选通线，低电平有效。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sz="700" i="1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700" b="0" i="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XRD</m:t>
                                  </m:r>
                                </m:e>
                              </m:acc>
                            </m:oMath>
                          </a14:m>
                          <a:r>
                            <a:rPr lang="zh-CN" altLang="en-US" sz="700" kern="100" dirty="0">
                              <a:effectLst/>
                            </a:rPr>
                            <a:t>和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sz="700" i="1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700" b="0" i="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XWE</m:t>
                                  </m:r>
                                  <m:r>
                                    <a:rPr lang="en-US" altLang="zh-CN" sz="700" b="0" i="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oMath>
                          </a14:m>
                          <a:r>
                            <a:rPr lang="zh-CN" altLang="en-US" sz="700" kern="100" dirty="0">
                              <a:effectLst/>
                            </a:rPr>
                            <a:t>是不会同时为低的。</a:t>
                          </a:r>
                          <a:endParaRPr lang="zh-CN" altLang="en-US" sz="7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/>
                    </a:tc>
                    <a:extLst>
                      <a:ext uri="{0D108BD9-81ED-4DB2-BD59-A6C34878D82A}">
                        <a16:rowId xmlns:a16="http://schemas.microsoft.com/office/drawing/2014/main" val="3826357584"/>
                      </a:ext>
                    </a:extLst>
                  </a:tr>
                  <a:tr h="35241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700" kern="100" dirty="0" smtClean="0">
                              <a:effectLst/>
                              <a:latin typeface="Calibri" panose="020F0502020204030204" pitchFamily="34" charset="0"/>
                            </a:rPr>
                            <a:t>XR/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sz="700" i="1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700" b="0" i="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</m:acc>
                            </m:oMath>
                          </a14:m>
                          <a:endParaRPr lang="zh-CN" altLang="en-US" sz="7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 kern="100">
                              <a:effectLst/>
                            </a:rPr>
                            <a:t>O/Z</a:t>
                          </a:r>
                          <a:endParaRPr 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700" kern="100" dirty="0">
                              <a:effectLst/>
                            </a:rPr>
                            <a:t>读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/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写信号线。当为高电平时，表示正在读操作；当为低电平时，表示正在写操作。通常信号是保持高电平的状态。</a:t>
                          </a:r>
                          <a:endParaRPr lang="zh-CN" altLang="en-US" sz="7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/>
                    </a:tc>
                    <a:extLst>
                      <a:ext uri="{0D108BD9-81ED-4DB2-BD59-A6C34878D82A}">
                        <a16:rowId xmlns:a16="http://schemas.microsoft.com/office/drawing/2014/main" val="1985302008"/>
                      </a:ext>
                    </a:extLst>
                  </a:tr>
                  <a:tr h="24078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7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700" b="0" i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XZCS</m:t>
                                    </m:r>
                                    <m:r>
                                      <a:rPr lang="en-US" altLang="zh-CN" sz="7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7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 kern="100">
                              <a:effectLst/>
                            </a:rPr>
                            <a:t>O</a:t>
                          </a:r>
                          <a:endParaRPr 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700" kern="100" dirty="0">
                              <a:effectLst/>
                            </a:rPr>
                            <a:t>区域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0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的片选信号。当访问区域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0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的地址空间时，信号为低电平。</a:t>
                          </a:r>
                          <a:endParaRPr lang="zh-CN" altLang="en-US" sz="7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/>
                    </a:tc>
                    <a:extLst>
                      <a:ext uri="{0D108BD9-81ED-4DB2-BD59-A6C34878D82A}">
                        <a16:rowId xmlns:a16="http://schemas.microsoft.com/office/drawing/2014/main" val="2762993870"/>
                      </a:ext>
                    </a:extLst>
                  </a:tr>
                  <a:tr h="21009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7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700" b="0" i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XZCS</m:t>
                                    </m:r>
                                    <m:r>
                                      <a:rPr lang="en-US" altLang="zh-CN" sz="700" b="0" i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7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 kern="100">
                              <a:effectLst/>
                            </a:rPr>
                            <a:t>O</a:t>
                          </a:r>
                          <a:endParaRPr 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700" kern="100" dirty="0">
                              <a:effectLst/>
                            </a:rPr>
                            <a:t>区域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6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的片选信号。当访问区域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6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的地址空间时，信号为低电平。</a:t>
                          </a:r>
                          <a:endParaRPr lang="zh-CN" altLang="en-US" sz="7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/>
                    </a:tc>
                    <a:extLst>
                      <a:ext uri="{0D108BD9-81ED-4DB2-BD59-A6C34878D82A}">
                        <a16:rowId xmlns:a16="http://schemas.microsoft.com/office/drawing/2014/main" val="2501979895"/>
                      </a:ext>
                    </a:extLst>
                  </a:tr>
                  <a:tr h="21009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7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700" b="0" i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XZCS</m:t>
                                    </m:r>
                                    <m:r>
                                      <a:rPr lang="en-US" altLang="zh-CN" sz="700" b="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7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 kern="100">
                              <a:effectLst/>
                            </a:rPr>
                            <a:t>O</a:t>
                          </a:r>
                          <a:endParaRPr 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700" kern="100">
                              <a:effectLst/>
                            </a:rPr>
                            <a:t>区域</a:t>
                          </a:r>
                          <a:r>
                            <a:rPr lang="en-US" altLang="zh-CN" sz="700" kern="100">
                              <a:effectLst/>
                            </a:rPr>
                            <a:t>7</a:t>
                          </a:r>
                          <a:r>
                            <a:rPr lang="zh-CN" altLang="en-US" sz="700" kern="100">
                              <a:effectLst/>
                            </a:rPr>
                            <a:t>的片选信号。当访问区域</a:t>
                          </a:r>
                          <a:r>
                            <a:rPr lang="en-US" altLang="zh-CN" sz="700" kern="100">
                              <a:effectLst/>
                            </a:rPr>
                            <a:t>7</a:t>
                          </a:r>
                          <a:r>
                            <a:rPr lang="zh-CN" altLang="en-US" sz="700" kern="100">
                              <a:effectLst/>
                            </a:rPr>
                            <a:t>的地址空间时，信号为低电平。</a:t>
                          </a:r>
                          <a:endParaRPr lang="zh-CN" alt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/>
                    </a:tc>
                    <a:extLst>
                      <a:ext uri="{0D108BD9-81ED-4DB2-BD59-A6C34878D82A}">
                        <a16:rowId xmlns:a16="http://schemas.microsoft.com/office/drawing/2014/main" val="3420887742"/>
                      </a:ext>
                    </a:extLst>
                  </a:tr>
                  <a:tr h="21009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700" kern="100" dirty="0" smtClean="0">
                              <a:effectLst/>
                              <a:latin typeface="Calibri" panose="020F0502020204030204" pitchFamily="34" charset="0"/>
                            </a:rPr>
                            <a:t>XREADY</a:t>
                          </a:r>
                          <a:endParaRPr lang="zh-CN" altLang="en-US" sz="7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 kern="100">
                              <a:effectLst/>
                            </a:rPr>
                            <a:t>I</a:t>
                          </a:r>
                          <a:endParaRPr 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700" kern="100" dirty="0">
                              <a:effectLst/>
                            </a:rPr>
                            <a:t>当为高电平时，表明外设已经完成了此次访问的相关操作。</a:t>
                          </a:r>
                          <a:endParaRPr lang="zh-CN" altLang="en-US" sz="7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/>
                    </a:tc>
                    <a:extLst>
                      <a:ext uri="{0D108BD9-81ED-4DB2-BD59-A6C34878D82A}">
                        <a16:rowId xmlns:a16="http://schemas.microsoft.com/office/drawing/2014/main" val="1913941525"/>
                      </a:ext>
                    </a:extLst>
                  </a:tr>
                  <a:tr h="49473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7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700" b="0" i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XHOLD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7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 kern="100">
                              <a:effectLst/>
                            </a:rPr>
                            <a:t>I</a:t>
                          </a:r>
                          <a:endParaRPr 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700" kern="100" dirty="0">
                              <a:effectLst/>
                            </a:rPr>
                            <a:t>当为低电平时，请求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XINTF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释放外部总线，将所有总线和选通信号驱动至高阻态。当当前访问已经结束，并且没有访问在等待时，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XINTF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模块就会释放总线。</a:t>
                          </a:r>
                          <a:endParaRPr lang="zh-CN" altLang="en-US" sz="7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/>
                    </a:tc>
                    <a:extLst>
                      <a:ext uri="{0D108BD9-81ED-4DB2-BD59-A6C34878D82A}">
                        <a16:rowId xmlns:a16="http://schemas.microsoft.com/office/drawing/2014/main" val="3146889022"/>
                      </a:ext>
                    </a:extLst>
                  </a:tr>
                  <a:tr h="35241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7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700" b="0" i="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XHOLDA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7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 kern="100">
                              <a:effectLst/>
                            </a:rPr>
                            <a:t>O/Z</a:t>
                          </a:r>
                          <a:endParaRPr 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700" kern="100" dirty="0" smtClean="0">
                              <a:effectLst/>
                            </a:rPr>
                            <a:t>当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XINTF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响应了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sz="700" i="1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700" b="0" i="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XHOLD</m:t>
                                  </m:r>
                                </m:e>
                              </m:acc>
                            </m:oMath>
                          </a14:m>
                          <a:r>
                            <a:rPr lang="zh-CN" altLang="en-US" sz="700" kern="100" dirty="0">
                              <a:effectLst/>
                            </a:rPr>
                            <a:t>请求后，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sz="700" i="1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700" b="0" i="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XHOLDA</m:t>
                                  </m:r>
                                </m:e>
                              </m:acc>
                            </m:oMath>
                          </a14:m>
                          <a:r>
                            <a:rPr lang="zh-CN" altLang="en-US" sz="700" kern="100" dirty="0">
                              <a:effectLst/>
                            </a:rPr>
                            <a:t>被驱动为低电平。此时，所有的总线和选通信号都处于高阻态。当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sz="700" i="1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700" b="0" i="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XHOLD</m:t>
                                  </m:r>
                                </m:e>
                              </m:acc>
                            </m:oMath>
                          </a14:m>
                          <a:r>
                            <a:rPr lang="zh-CN" altLang="en-US" sz="700" kern="100" dirty="0">
                              <a:effectLst/>
                            </a:rPr>
                            <a:t>信号被释放时，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sz="700" i="1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700" b="0" i="0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XHOLDA</m:t>
                                  </m:r>
                                </m:e>
                              </m:acc>
                            </m:oMath>
                          </a14:m>
                          <a:r>
                            <a:rPr lang="zh-CN" altLang="en-US" sz="700" kern="100" dirty="0">
                              <a:effectLst/>
                            </a:rPr>
                            <a:t>也会被释放。</a:t>
                          </a:r>
                          <a:endParaRPr lang="zh-CN" altLang="en-US" sz="7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/>
                    </a:tc>
                    <a:extLst>
                      <a:ext uri="{0D108BD9-81ED-4DB2-BD59-A6C34878D82A}">
                        <a16:rowId xmlns:a16="http://schemas.microsoft.com/office/drawing/2014/main" val="34311349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2568951"/>
                  </p:ext>
                </p:extLst>
              </p:nvPr>
            </p:nvGraphicFramePr>
            <p:xfrm>
              <a:off x="1835696" y="699542"/>
              <a:ext cx="4536504" cy="432949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67368">
                      <a:extLst>
                        <a:ext uri="{9D8B030D-6E8A-4147-A177-3AD203B41FA5}">
                          <a16:colId xmlns:a16="http://schemas.microsoft.com/office/drawing/2014/main" val="1145258445"/>
                        </a:ext>
                      </a:extLst>
                    </a:gridCol>
                    <a:gridCol w="533706">
                      <a:extLst>
                        <a:ext uri="{9D8B030D-6E8A-4147-A177-3AD203B41FA5}">
                          <a16:colId xmlns:a16="http://schemas.microsoft.com/office/drawing/2014/main" val="3248042870"/>
                        </a:ext>
                      </a:extLst>
                    </a:gridCol>
                    <a:gridCol w="3335430">
                      <a:extLst>
                        <a:ext uri="{9D8B030D-6E8A-4147-A177-3AD203B41FA5}">
                          <a16:colId xmlns:a16="http://schemas.microsoft.com/office/drawing/2014/main" val="1791734564"/>
                        </a:ext>
                      </a:extLst>
                    </a:gridCol>
                  </a:tblGrid>
                  <a:tr h="21009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700" kern="100">
                              <a:effectLst/>
                            </a:rPr>
                            <a:t>信号名称</a:t>
                          </a:r>
                          <a:endParaRPr lang="zh-CN" alt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700" kern="100">
                              <a:effectLst/>
                            </a:rPr>
                            <a:t>特性</a:t>
                          </a:r>
                          <a:endParaRPr lang="zh-CN" alt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700" kern="100">
                              <a:effectLst/>
                            </a:rPr>
                            <a:t>信号说明</a:t>
                          </a:r>
                          <a:endParaRPr lang="zh-CN" alt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/>
                    </a:tc>
                    <a:extLst>
                      <a:ext uri="{0D108BD9-81ED-4DB2-BD59-A6C34878D82A}">
                        <a16:rowId xmlns:a16="http://schemas.microsoft.com/office/drawing/2014/main" val="1151231699"/>
                      </a:ext>
                    </a:extLst>
                  </a:tr>
                  <a:tr h="21009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700" kern="100" dirty="0" smtClean="0">
                              <a:effectLst/>
                              <a:latin typeface="Calibri" panose="020F0502020204030204" pitchFamily="34" charset="0"/>
                            </a:rPr>
                            <a:t>XD[31:0]</a:t>
                          </a:r>
                          <a:endParaRPr lang="zh-CN" altLang="en-US" sz="7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 kern="100">
                              <a:effectLst/>
                            </a:rPr>
                            <a:t>I/O/Z</a:t>
                          </a:r>
                          <a:endParaRPr 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700" kern="100" dirty="0">
                              <a:effectLst/>
                            </a:rPr>
                            <a:t>双向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32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位数据总线。在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16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位模式下，只</a:t>
                          </a:r>
                          <a:r>
                            <a:rPr lang="zh-CN" altLang="en-US" sz="700" kern="100" dirty="0" smtClean="0">
                              <a:effectLst/>
                            </a:rPr>
                            <a:t>使用</a:t>
                          </a:r>
                          <a:r>
                            <a:rPr lang="en-US" altLang="zh-CN" sz="700" kern="100" dirty="0" smtClean="0">
                              <a:effectLst/>
                            </a:rPr>
                            <a:t>XD[15</a:t>
                          </a:r>
                          <a:r>
                            <a:rPr lang="zh-CN" altLang="en-US" sz="700" kern="100" dirty="0" smtClean="0">
                              <a:effectLst/>
                            </a:rPr>
                            <a:t>：</a:t>
                          </a:r>
                          <a:r>
                            <a:rPr lang="en-US" altLang="zh-CN" sz="700" kern="100" dirty="0" smtClean="0">
                              <a:effectLst/>
                            </a:rPr>
                            <a:t>0]</a:t>
                          </a:r>
                          <a:r>
                            <a:rPr lang="zh-CN" altLang="en-US" sz="700" kern="100" dirty="0" smtClean="0">
                              <a:effectLst/>
                            </a:rPr>
                            <a:t>。</a:t>
                          </a:r>
                          <a:endParaRPr lang="zh-CN" altLang="en-US" sz="7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/>
                    </a:tc>
                    <a:extLst>
                      <a:ext uri="{0D108BD9-81ED-4DB2-BD59-A6C34878D82A}">
                        <a16:rowId xmlns:a16="http://schemas.microsoft.com/office/drawing/2014/main" val="626631332"/>
                      </a:ext>
                    </a:extLst>
                  </a:tr>
                  <a:tr h="35241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700" kern="100" dirty="0" smtClean="0">
                              <a:effectLst/>
                              <a:latin typeface="Calibri" panose="020F0502020204030204" pitchFamily="34" charset="0"/>
                            </a:rPr>
                            <a:t>XA[19:1]</a:t>
                          </a:r>
                          <a:endParaRPr lang="zh-CN" altLang="en-US" sz="7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 kern="100">
                              <a:effectLst/>
                            </a:rPr>
                            <a:t>O/Z</a:t>
                          </a:r>
                          <a:endParaRPr 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700" kern="100">
                              <a:effectLst/>
                            </a:rPr>
                            <a:t>地址总线。当</a:t>
                          </a:r>
                          <a:r>
                            <a:rPr lang="en-US" altLang="zh-CN" sz="700" kern="100">
                              <a:effectLst/>
                            </a:rPr>
                            <a:t>XCLKOUT</a:t>
                          </a:r>
                          <a:r>
                            <a:rPr lang="zh-CN" altLang="en-US" sz="700" kern="100">
                              <a:effectLst/>
                            </a:rPr>
                            <a:t>上升沿时，地址被放锁存到地址总线上，并保持到下次访问。</a:t>
                          </a:r>
                          <a:endParaRPr lang="zh-CN" alt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/>
                    </a:tc>
                    <a:extLst>
                      <a:ext uri="{0D108BD9-81ED-4DB2-BD59-A6C34878D82A}">
                        <a16:rowId xmlns:a16="http://schemas.microsoft.com/office/drawing/2014/main" val="59671872"/>
                      </a:ext>
                    </a:extLst>
                  </a:tr>
                  <a:tr h="35241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0829" marR="50829" marT="33886" marB="33886" anchor="ctr">
                        <a:blipFill>
                          <a:blip r:embed="rId3"/>
                          <a:stretch>
                            <a:fillRect l="-909" t="-220690" r="-579091" b="-91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 kern="100">
                              <a:effectLst/>
                            </a:rPr>
                            <a:t>O/Z</a:t>
                          </a:r>
                          <a:endParaRPr 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0829" marR="50829" marT="33886" marB="33886">
                        <a:blipFill>
                          <a:blip r:embed="rId3"/>
                          <a:stretch>
                            <a:fillRect l="-36131" t="-220690" r="-365" b="-9120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602037"/>
                      </a:ext>
                    </a:extLst>
                  </a:tr>
                  <a:tr h="57132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700" kern="100" dirty="0" smtClean="0">
                              <a:effectLst/>
                              <a:latin typeface="Calibri" panose="020F0502020204030204" pitchFamily="34" charset="0"/>
                            </a:rPr>
                            <a:t>XCLKOUT</a:t>
                          </a:r>
                          <a:endParaRPr lang="zh-CN" altLang="en-US" sz="7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 kern="100">
                              <a:effectLst/>
                            </a:rPr>
                            <a:t>O/Z</a:t>
                          </a:r>
                          <a:endParaRPr 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700" kern="100" dirty="0">
                              <a:effectLst/>
                            </a:rPr>
                            <a:t>输出时钟。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XCLKOUT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可以和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XINTF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内部的时钟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XTIMCLK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相同，也可以是其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1/2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，取决于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XINTCNF2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寄存器的位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CLKMODE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。在复位时</a:t>
                          </a:r>
                          <a:r>
                            <a:rPr lang="zh-CN" altLang="en-US" sz="700" kern="100" dirty="0" smtClean="0">
                              <a:effectLst/>
                            </a:rPr>
                            <a:t>，</a:t>
                          </a:r>
                          <a:endParaRPr lang="en-US" altLang="zh-CN" sz="700" kern="100" dirty="0" smtClean="0">
                            <a:effectLst/>
                          </a:endParaRPr>
                        </a:p>
                        <a:p>
                          <a:pPr marL="0" marR="0" algn="just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700" kern="100" dirty="0" smtClean="0">
                              <a:effectLst/>
                              <a:latin typeface="Calibri" panose="020F0502020204030204" pitchFamily="34" charset="0"/>
                            </a:rPr>
                            <a:t>XCLKOUT=XTIMCLK/2</a:t>
                          </a:r>
                        </a:p>
                        <a:p>
                          <a:pPr marL="0" marR="0" algn="just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700" kern="100" dirty="0" smtClean="0">
                              <a:effectLst/>
                              <a:latin typeface="Calibri" panose="020F0502020204030204" pitchFamily="34" charset="0"/>
                            </a:rPr>
                            <a:t>XTIMCLK=SYSCLKOUT/2</a:t>
                          </a:r>
                          <a:endParaRPr lang="zh-CN" altLang="en-US" sz="7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/>
                    </a:tc>
                    <a:extLst>
                      <a:ext uri="{0D108BD9-81ED-4DB2-BD59-A6C34878D82A}">
                        <a16:rowId xmlns:a16="http://schemas.microsoft.com/office/drawing/2014/main" val="1806550058"/>
                      </a:ext>
                    </a:extLst>
                  </a:tr>
                  <a:tr h="35241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0829" marR="50829" marT="33886" marB="33886" anchor="ctr">
                        <a:blipFill>
                          <a:blip r:embed="rId3"/>
                          <a:stretch>
                            <a:fillRect l="-909" t="-491228" r="-579091" b="-66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 kern="100">
                              <a:effectLst/>
                            </a:rPr>
                            <a:t>O/Z</a:t>
                          </a:r>
                          <a:endParaRPr 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700" kern="100" dirty="0">
                              <a:effectLst/>
                            </a:rPr>
                            <a:t>写操作的选通线，低电平有效。在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16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位模式下，写操作的选通线；在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32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位模式下，低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16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位的写操作的选通线。</a:t>
                          </a:r>
                          <a:endParaRPr lang="zh-CN" altLang="en-US" sz="7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/>
                    </a:tc>
                    <a:extLst>
                      <a:ext uri="{0D108BD9-81ED-4DB2-BD59-A6C34878D82A}">
                        <a16:rowId xmlns:a16="http://schemas.microsoft.com/office/drawing/2014/main" val="2807477898"/>
                      </a:ext>
                    </a:extLst>
                  </a:tr>
                  <a:tr h="2100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0829" marR="50829" marT="33886" marB="33886" anchor="ctr">
                        <a:blipFill>
                          <a:blip r:embed="rId3"/>
                          <a:stretch>
                            <a:fillRect l="-909" t="-962857" r="-579091" b="-9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 kern="100">
                              <a:effectLst/>
                            </a:rPr>
                            <a:t>O/Z</a:t>
                          </a:r>
                          <a:endParaRPr 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0829" marR="50829" marT="33886" marB="33886">
                        <a:blipFill>
                          <a:blip r:embed="rId3"/>
                          <a:stretch>
                            <a:fillRect l="-36131" t="-962857" r="-365" b="-9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6357584"/>
                      </a:ext>
                    </a:extLst>
                  </a:tr>
                  <a:tr h="35241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0829" marR="50829" marT="33886" marB="33886" anchor="ctr">
                        <a:blipFill>
                          <a:blip r:embed="rId3"/>
                          <a:stretch>
                            <a:fillRect l="-909" t="-641379" r="-579091" b="-49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 kern="100">
                              <a:effectLst/>
                            </a:rPr>
                            <a:t>O/Z</a:t>
                          </a:r>
                          <a:endParaRPr 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700" kern="100" dirty="0">
                              <a:effectLst/>
                            </a:rPr>
                            <a:t>读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/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写信号线。当为高电平时，表示正在读操作；当为低电平时，表示正在写操作。通常信号是保持高电平的状态。</a:t>
                          </a:r>
                          <a:endParaRPr lang="zh-CN" altLang="en-US" sz="7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/>
                    </a:tc>
                    <a:extLst>
                      <a:ext uri="{0D108BD9-81ED-4DB2-BD59-A6C34878D82A}">
                        <a16:rowId xmlns:a16="http://schemas.microsoft.com/office/drawing/2014/main" val="1985302008"/>
                      </a:ext>
                    </a:extLst>
                  </a:tr>
                  <a:tr h="2407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0829" marR="50829" marT="33886" marB="33886" anchor="ctr">
                        <a:blipFill>
                          <a:blip r:embed="rId3"/>
                          <a:stretch>
                            <a:fillRect l="-909" t="-1102564" r="-579091" b="-6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 kern="100">
                              <a:effectLst/>
                            </a:rPr>
                            <a:t>O</a:t>
                          </a:r>
                          <a:endParaRPr 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700" kern="100" dirty="0">
                              <a:effectLst/>
                            </a:rPr>
                            <a:t>区域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0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的片选信号。当访问区域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0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的地址空间时，信号为低电平。</a:t>
                          </a:r>
                          <a:endParaRPr lang="zh-CN" altLang="en-US" sz="7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/>
                    </a:tc>
                    <a:extLst>
                      <a:ext uri="{0D108BD9-81ED-4DB2-BD59-A6C34878D82A}">
                        <a16:rowId xmlns:a16="http://schemas.microsoft.com/office/drawing/2014/main" val="2762993870"/>
                      </a:ext>
                    </a:extLst>
                  </a:tr>
                  <a:tr h="2100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0829" marR="50829" marT="33886" marB="33886" anchor="ctr">
                        <a:blipFill>
                          <a:blip r:embed="rId3"/>
                          <a:stretch>
                            <a:fillRect l="-909" t="-1340000" r="-579091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 kern="100">
                              <a:effectLst/>
                            </a:rPr>
                            <a:t>O</a:t>
                          </a:r>
                          <a:endParaRPr 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700" kern="100" dirty="0">
                              <a:effectLst/>
                            </a:rPr>
                            <a:t>区域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6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的片选信号。当访问区域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6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的地址空间时，信号为低电平。</a:t>
                          </a:r>
                          <a:endParaRPr lang="zh-CN" altLang="en-US" sz="7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/>
                    </a:tc>
                    <a:extLst>
                      <a:ext uri="{0D108BD9-81ED-4DB2-BD59-A6C34878D82A}">
                        <a16:rowId xmlns:a16="http://schemas.microsoft.com/office/drawing/2014/main" val="2501979895"/>
                      </a:ext>
                    </a:extLst>
                  </a:tr>
                  <a:tr h="2100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0829" marR="50829" marT="33886" marB="33886" anchor="ctr">
                        <a:blipFill>
                          <a:blip r:embed="rId3"/>
                          <a:stretch>
                            <a:fillRect l="-909" t="-1482353" r="-579091" b="-52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 kern="100">
                              <a:effectLst/>
                            </a:rPr>
                            <a:t>O</a:t>
                          </a:r>
                          <a:endParaRPr 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700" kern="100">
                              <a:effectLst/>
                            </a:rPr>
                            <a:t>区域</a:t>
                          </a:r>
                          <a:r>
                            <a:rPr lang="en-US" altLang="zh-CN" sz="700" kern="100">
                              <a:effectLst/>
                            </a:rPr>
                            <a:t>7</a:t>
                          </a:r>
                          <a:r>
                            <a:rPr lang="zh-CN" altLang="en-US" sz="700" kern="100">
                              <a:effectLst/>
                            </a:rPr>
                            <a:t>的片选信号。当访问区域</a:t>
                          </a:r>
                          <a:r>
                            <a:rPr lang="en-US" altLang="zh-CN" sz="700" kern="100">
                              <a:effectLst/>
                            </a:rPr>
                            <a:t>7</a:t>
                          </a:r>
                          <a:r>
                            <a:rPr lang="zh-CN" altLang="en-US" sz="700" kern="100">
                              <a:effectLst/>
                            </a:rPr>
                            <a:t>的地址空间时，信号为低电平。</a:t>
                          </a:r>
                          <a:endParaRPr lang="zh-CN" alt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/>
                    </a:tc>
                    <a:extLst>
                      <a:ext uri="{0D108BD9-81ED-4DB2-BD59-A6C34878D82A}">
                        <a16:rowId xmlns:a16="http://schemas.microsoft.com/office/drawing/2014/main" val="3420887742"/>
                      </a:ext>
                    </a:extLst>
                  </a:tr>
                  <a:tr h="21009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700" kern="100" dirty="0" smtClean="0">
                              <a:effectLst/>
                              <a:latin typeface="Calibri" panose="020F0502020204030204" pitchFamily="34" charset="0"/>
                            </a:rPr>
                            <a:t>XREADY</a:t>
                          </a:r>
                          <a:endParaRPr lang="zh-CN" altLang="en-US" sz="7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 kern="100">
                              <a:effectLst/>
                            </a:rPr>
                            <a:t>I</a:t>
                          </a:r>
                          <a:endParaRPr 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700" kern="100" dirty="0">
                              <a:effectLst/>
                            </a:rPr>
                            <a:t>当为高电平时，表明外设已经完成了此次访问的相关操作。</a:t>
                          </a:r>
                          <a:endParaRPr lang="zh-CN" altLang="en-US" sz="7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/>
                    </a:tc>
                    <a:extLst>
                      <a:ext uri="{0D108BD9-81ED-4DB2-BD59-A6C34878D82A}">
                        <a16:rowId xmlns:a16="http://schemas.microsoft.com/office/drawing/2014/main" val="1913941525"/>
                      </a:ext>
                    </a:extLst>
                  </a:tr>
                  <a:tr h="49473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0829" marR="50829" marT="33886" marB="33886" anchor="ctr">
                        <a:blipFill>
                          <a:blip r:embed="rId3"/>
                          <a:stretch>
                            <a:fillRect l="-909" t="-707407" r="-579091" b="-753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 kern="100">
                              <a:effectLst/>
                            </a:rPr>
                            <a:t>I</a:t>
                          </a:r>
                          <a:endParaRPr 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700" kern="100" dirty="0">
                              <a:effectLst/>
                            </a:rPr>
                            <a:t>当为低电平时，请求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XINTF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释放外部总线，将所有总线和选通信号驱动至高阻态。当当前访问已经结束，并且没有访问在等待时，</a:t>
                          </a:r>
                          <a:r>
                            <a:rPr lang="en-US" altLang="zh-CN" sz="700" kern="100" dirty="0">
                              <a:effectLst/>
                            </a:rPr>
                            <a:t>XINTF</a:t>
                          </a:r>
                          <a:r>
                            <a:rPr lang="zh-CN" altLang="en-US" sz="700" kern="100" dirty="0">
                              <a:effectLst/>
                            </a:rPr>
                            <a:t>模块就会释放总线。</a:t>
                          </a:r>
                          <a:endParaRPr lang="zh-CN" altLang="en-US" sz="700" kern="100" dirty="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/>
                    </a:tc>
                    <a:extLst>
                      <a:ext uri="{0D108BD9-81ED-4DB2-BD59-A6C34878D82A}">
                        <a16:rowId xmlns:a16="http://schemas.microsoft.com/office/drawing/2014/main" val="3146889022"/>
                      </a:ext>
                    </a:extLst>
                  </a:tr>
                  <a:tr h="35241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0829" marR="50829" marT="33886" marB="33886" anchor="ctr">
                        <a:blipFill>
                          <a:blip r:embed="rId3"/>
                          <a:stretch>
                            <a:fillRect l="-909" t="-1127586" r="-579091" b="-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700" kern="100">
                              <a:effectLst/>
                            </a:rPr>
                            <a:t>O/Z</a:t>
                          </a:r>
                          <a:endParaRPr lang="en-US" sz="700" kern="100"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50829" marR="50829" marT="33886" marB="33886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0829" marR="50829" marT="33886" marB="33886">
                        <a:blipFill>
                          <a:blip r:embed="rId3"/>
                          <a:stretch>
                            <a:fillRect l="-36131" t="-1127586" r="-365" b="-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1134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矩形 4"/>
          <p:cNvSpPr/>
          <p:nvPr/>
        </p:nvSpPr>
        <p:spPr>
          <a:xfrm>
            <a:off x="6516216" y="4321147"/>
            <a:ext cx="18722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kern="100" dirty="0">
                <a:latin typeface="+mn-ea"/>
              </a:rPr>
              <a:t>表</a:t>
            </a:r>
            <a:r>
              <a:rPr lang="en-US" altLang="zh-CN" sz="2000" kern="100" dirty="0">
                <a:latin typeface="+mn-ea"/>
              </a:rPr>
              <a:t>8-2 XINTF</a:t>
            </a:r>
            <a:r>
              <a:rPr lang="zh-CN" altLang="en-US" sz="2000" kern="100" dirty="0">
                <a:latin typeface="+mn-ea"/>
              </a:rPr>
              <a:t>接口信号说明</a:t>
            </a:r>
            <a:endParaRPr lang="zh-CN" altLang="en-US" sz="2000" kern="10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881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XINTF</a:t>
            </a:r>
            <a:r>
              <a:rPr lang="zh-CN" altLang="en-US" dirty="0"/>
              <a:t>概述</a:t>
            </a:r>
          </a:p>
        </p:txBody>
      </p:sp>
      <p:sp>
        <p:nvSpPr>
          <p:cNvPr id="4" name="矩形 3"/>
          <p:cNvSpPr/>
          <p:nvPr/>
        </p:nvSpPr>
        <p:spPr>
          <a:xfrm>
            <a:off x="971600" y="1491630"/>
            <a:ext cx="72728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>
              <a:lnSpc>
                <a:spcPct val="120000"/>
              </a:lnSpc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当寄存器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PCLKCR3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XINTF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时钟被使能时，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XINTF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的三个区域都使能了，也就是说如果要用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XINTF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接口，那么必须将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PCLKCR3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中的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XINTF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时钟使能。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XINTF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的每个区域都可通过寄存器来设定独立的等待时间、选通信号建立时间和保持时间，而且每一个区域的读操作和写操作可配置不同的等待时间、选通信号建立时间和保持时间，另外可通过使用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XREADY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信号来延长等待时间。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XINTF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接口的这些特性允许其访问不同速率的外部存储器或设备。</a:t>
            </a:r>
          </a:p>
        </p:txBody>
      </p:sp>
    </p:spTree>
    <p:extLst>
      <p:ext uri="{BB962C8B-B14F-4D97-AF65-F5344CB8AC3E}">
        <p14:creationId xmlns:p14="http://schemas.microsoft.com/office/powerpoint/2010/main" val="423891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XINTF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·</a:t>
            </a:r>
            <a:r>
              <a:rPr lang="zh-CN" altLang="en-US" dirty="0"/>
              <a:t>时钟信号</a:t>
            </a:r>
          </a:p>
        </p:txBody>
      </p:sp>
      <p:sp>
        <p:nvSpPr>
          <p:cNvPr id="4" name="矩形 3"/>
          <p:cNvSpPr/>
          <p:nvPr/>
        </p:nvSpPr>
        <p:spPr>
          <a:xfrm>
            <a:off x="528335" y="771550"/>
            <a:ext cx="82556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XINTF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接口用到了两个时钟信号：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XTIMCLK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XCLKOUT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。图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8-2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说明了这两个时钟信号和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SYSCLKOUT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之间的关系。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505" y="1787213"/>
            <a:ext cx="400605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28335" y="4227934"/>
            <a:ext cx="3456395" cy="430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kern="100" dirty="0">
                <a:latin typeface="+mn-ea"/>
              </a:rPr>
              <a:t>图</a:t>
            </a:r>
            <a:r>
              <a:rPr lang="en-US" altLang="zh-CN" sz="2000" kern="100" dirty="0">
                <a:latin typeface="+mn-ea"/>
              </a:rPr>
              <a:t>8-2 XINTF</a:t>
            </a:r>
            <a:r>
              <a:rPr lang="zh-CN" altLang="en-US" sz="2000" kern="100" dirty="0">
                <a:latin typeface="+mn-ea"/>
              </a:rPr>
              <a:t>接口的时钟信号</a:t>
            </a:r>
          </a:p>
        </p:txBody>
      </p:sp>
      <p:sp>
        <p:nvSpPr>
          <p:cNvPr id="5" name="矩形 4"/>
          <p:cNvSpPr/>
          <p:nvPr/>
        </p:nvSpPr>
        <p:spPr>
          <a:xfrm>
            <a:off x="4427984" y="1525531"/>
            <a:ext cx="45224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8163" algn="just">
              <a:lnSpc>
                <a:spcPct val="120000"/>
              </a:lnSpc>
            </a:pP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XTIMCLK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XINTF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接口的内部时钟，所有的访问操作都是以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XTIMCLK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为基准的。当配置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XINTF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时，必须选择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XTIMCLK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SYSCLKOUT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的关系。通过对寄存器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XINTCNF2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的位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XTIMCLK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进行设置，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XTIMCLK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可以等于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SYSCLKOUT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，也可以是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SYSCLKOUT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的一半。默认情况下，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XTIMCLK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SYSCLKOUT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的一半。</a:t>
            </a:r>
          </a:p>
        </p:txBody>
      </p:sp>
    </p:spTree>
    <p:extLst>
      <p:ext uri="{BB962C8B-B14F-4D97-AF65-F5344CB8AC3E}">
        <p14:creationId xmlns:p14="http://schemas.microsoft.com/office/powerpoint/2010/main" val="41141816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XINTF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·</a:t>
            </a:r>
            <a:r>
              <a:rPr lang="zh-CN" altLang="en-US" dirty="0"/>
              <a:t>时钟信号</a:t>
            </a:r>
          </a:p>
        </p:txBody>
      </p:sp>
      <p:sp>
        <p:nvSpPr>
          <p:cNvPr id="4" name="矩形 3"/>
          <p:cNvSpPr/>
          <p:nvPr/>
        </p:nvSpPr>
        <p:spPr>
          <a:xfrm>
            <a:off x="1079612" y="1707654"/>
            <a:ext cx="69847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just"/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XINTF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接口所有的访问开始于外部时钟输出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XCLKOUT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的上升沿。通过对寄存器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XINTCNF2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的位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CLKMODE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进行设置，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XCLKOUT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可以等于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XTIMCLK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，也可以是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XTIMCLK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的一半，也就是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SYSCLKOUT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的四分之一。默认情况下，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XCLKOUT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是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XTIMCLKOUT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的一半。为了减少系统噪声，可以禁止引脚输出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XCLKOUT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时钟，只需将寄存器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XINTCNF2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的位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CLKOFF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置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5742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XINTF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·</a:t>
            </a:r>
            <a:r>
              <a:rPr lang="zh-CN" altLang="en-US" dirty="0"/>
              <a:t>数据总线宽度和连接方式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67544" y="771550"/>
                <a:ext cx="8208912" cy="1633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850" algn="just"/>
                <a:r>
                  <a:rPr lang="en-US" altLang="zh-CN" sz="2000" kern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XINTF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接口的每个区域都可以独立地配置成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16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位或者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32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位总线宽度</a:t>
                </a:r>
                <a:r>
                  <a:rPr lang="zh-CN" altLang="en-US" sz="2000" kern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XA</m:t>
                    </m:r>
                    <m:r>
                      <a:rPr lang="en-US" altLang="zh-CN" sz="2000" b="0" i="0" kern="1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0=</m:t>
                    </m:r>
                    <m:acc>
                      <m:accPr>
                        <m:chr m:val="̅"/>
                        <m:ctrlPr>
                          <a:rPr lang="en-US" altLang="zh-CN" sz="2000" b="0" i="1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b="0" i="0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XWE</m:t>
                        </m:r>
                        <m:r>
                          <a:rPr lang="en-US" altLang="zh-CN" sz="2000" b="0" i="0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kern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信号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的功能取决于总线宽度的配置。如果</a:t>
                </a:r>
                <a:r>
                  <a:rPr lang="en-US" altLang="zh-CN" sz="2000" kern="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XTIMINGx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[XSIZE]=3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，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XINTF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接口的区域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x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被配置成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16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位模式，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XA</m:t>
                    </m:r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0=</m:t>
                    </m:r>
                    <m:acc>
                      <m:accPr>
                        <m:chr m:val="̅"/>
                        <m:ctrlPr>
                          <a:rPr lang="en-US" altLang="zh-CN" sz="20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XWE</m:t>
                        </m:r>
                        <m: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作为地址线的最低位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XA0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，在这种模式下，典型的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XINTF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总线连接图如图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8-3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所示</a:t>
                </a:r>
                <a:r>
                  <a:rPr lang="zh-CN" altLang="en-US" sz="2000" kern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。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XWE</m:t>
                        </m:r>
                        <m:r>
                          <a:rPr lang="en-US" altLang="zh-CN" sz="2000" b="0" i="0" kern="1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2000" kern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XA</m:t>
                    </m:r>
                    <m:r>
                      <a:rPr lang="en-US" altLang="zh-CN" sz="2000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0/</m:t>
                    </m:r>
                    <m:acc>
                      <m:accPr>
                        <m:chr m:val="̅"/>
                        <m:ctrlPr>
                          <a:rPr lang="en-US" altLang="zh-CN" sz="2000" i="1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XWE</m:t>
                        </m:r>
                        <m:r>
                          <a:rPr lang="en-US" altLang="zh-CN" sz="2000" kern="1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000" kern="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信号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的行为如表</a:t>
                </a:r>
                <a:r>
                  <a:rPr lang="en-US" altLang="zh-CN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8-3</a:t>
                </a:r>
                <a:r>
                  <a:rPr lang="zh-CN" altLang="en-US" sz="2000" kern="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所示。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71550"/>
                <a:ext cx="8208912" cy="1633332"/>
              </a:xfrm>
              <a:prstGeom prst="rect">
                <a:avLst/>
              </a:prstGeom>
              <a:blipFill>
                <a:blip r:embed="rId3"/>
                <a:stretch>
                  <a:fillRect l="-817" t="-2239" r="-3789"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9235" y="2433449"/>
            <a:ext cx="4085530" cy="215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684304" y="4647623"/>
            <a:ext cx="3775393" cy="432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kern="100" dirty="0">
                <a:latin typeface="+mn-ea"/>
              </a:rPr>
              <a:t>图</a:t>
            </a:r>
            <a:r>
              <a:rPr lang="en-US" altLang="zh-CN" sz="2000" kern="100" dirty="0">
                <a:latin typeface="+mn-ea"/>
              </a:rPr>
              <a:t>8-3 16</a:t>
            </a:r>
            <a:r>
              <a:rPr lang="zh-CN" altLang="en-US" sz="2000" kern="100" dirty="0">
                <a:latin typeface="+mn-ea"/>
              </a:rPr>
              <a:t>位数据总线的典型连接</a:t>
            </a:r>
          </a:p>
        </p:txBody>
      </p:sp>
    </p:spTree>
    <p:extLst>
      <p:ext uri="{BB962C8B-B14F-4D97-AF65-F5344CB8AC3E}">
        <p14:creationId xmlns:p14="http://schemas.microsoft.com/office/powerpoint/2010/main" val="38098524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3487C"/>
      </a:accent1>
      <a:accent2>
        <a:srgbClr val="A5A5A5"/>
      </a:accent2>
      <a:accent3>
        <a:srgbClr val="23487C"/>
      </a:accent3>
      <a:accent4>
        <a:srgbClr val="A5A5A5"/>
      </a:accent4>
      <a:accent5>
        <a:srgbClr val="A2C8A3"/>
      </a:accent5>
      <a:accent6>
        <a:srgbClr val="92D050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2952</Words>
  <Application>Microsoft Office PowerPoint</Application>
  <PresentationFormat>全屏显示(16:9)</PresentationFormat>
  <Paragraphs>414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Kozuka Gothic Pr6N B</vt:lpstr>
      <vt:lpstr>宋体</vt:lpstr>
      <vt:lpstr>微软雅黑</vt:lpstr>
      <vt:lpstr>Arial</vt:lpstr>
      <vt:lpstr>Calibri</vt:lpstr>
      <vt:lpstr>Cambria Math</vt:lpstr>
      <vt:lpstr>Impact</vt:lpstr>
      <vt:lpstr>Verdana</vt:lpstr>
      <vt:lpstr>Wingdings</vt:lpstr>
      <vt:lpstr>1_Office 主题​​</vt:lpstr>
      <vt:lpstr>PowerPoint 演示文稿</vt:lpstr>
      <vt:lpstr>XINTF接口及外扩存储器设计</vt:lpstr>
      <vt:lpstr>XINTF概述</vt:lpstr>
      <vt:lpstr>XINTF概述</vt:lpstr>
      <vt:lpstr>XINTF概述</vt:lpstr>
      <vt:lpstr>XINTF概述</vt:lpstr>
      <vt:lpstr>XINTF配置·时钟信号</vt:lpstr>
      <vt:lpstr>XINTF配置·时钟信号</vt:lpstr>
      <vt:lpstr>XINTF配置·数据总线宽度和连接方式</vt:lpstr>
      <vt:lpstr>XINTF配置·数据总线宽度和连接方式</vt:lpstr>
      <vt:lpstr>XINTF配置·数据总线宽度和连接方式</vt:lpstr>
      <vt:lpstr>XINTF配置·建立时间、有效时间和跟踪时间</vt:lpstr>
      <vt:lpstr>XINTF配置·建立时间、有效时间和跟踪时间</vt:lpstr>
      <vt:lpstr>XINTF配置·建立时间、有效时间和跟踪时间</vt:lpstr>
      <vt:lpstr>XINTF配置·XREADY采样</vt:lpstr>
      <vt:lpstr>XINTF配置·XREADY采样</vt:lpstr>
      <vt:lpstr>XINTF配置·访问时序的具体配置</vt:lpstr>
      <vt:lpstr>XINTF配置·访问时序的具体配置</vt:lpstr>
      <vt:lpstr>XINTF配置·访问时序的具体配置</vt:lpstr>
      <vt:lpstr>XINTF配置·访问时序的具体配置</vt:lpstr>
      <vt:lpstr>XINTF配置·访问时序的具体配置</vt:lpstr>
      <vt:lpstr>XINTF配置·访问时序的具体配置</vt:lpstr>
      <vt:lpstr>外扩存储器设计</vt:lpstr>
      <vt:lpstr>外扩存储器设计·硬件设计</vt:lpstr>
      <vt:lpstr>外扩存储器设计·硬件设计</vt:lpstr>
      <vt:lpstr>外扩存储器设计·硬件设计</vt:lpstr>
      <vt:lpstr>外扩存储器设计·将变量存放到外扩存储器中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airxi</dc:creator>
  <cp:lastModifiedBy>China</cp:lastModifiedBy>
  <cp:revision>1108</cp:revision>
  <dcterms:created xsi:type="dcterms:W3CDTF">2016-12-11T00:22:00Z</dcterms:created>
  <dcterms:modified xsi:type="dcterms:W3CDTF">2017-09-08T01:39:45Z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