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353" r:id="rId4"/>
    <p:sldId id="537" r:id="rId5"/>
    <p:sldId id="538" r:id="rId6"/>
    <p:sldId id="539" r:id="rId7"/>
    <p:sldId id="540" r:id="rId8"/>
    <p:sldId id="541" r:id="rId9"/>
    <p:sldId id="542" r:id="rId10"/>
    <p:sldId id="543" r:id="rId11"/>
    <p:sldId id="514" r:id="rId12"/>
    <p:sldId id="545" r:id="rId13"/>
    <p:sldId id="544" r:id="rId14"/>
    <p:sldId id="546" r:id="rId15"/>
    <p:sldId id="547" r:id="rId16"/>
    <p:sldId id="548" r:id="rId17"/>
    <p:sldId id="549" r:id="rId18"/>
    <p:sldId id="550" r:id="rId19"/>
    <p:sldId id="551" r:id="rId20"/>
    <p:sldId id="515" r:id="rId21"/>
    <p:sldId id="552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99632" autoAdjust="0"/>
  </p:normalViewPr>
  <p:slideViewPr>
    <p:cSldViewPr>
      <p:cViewPr varScale="1">
        <p:scale>
          <a:sx n="151" d="100"/>
          <a:sy n="151" d="100"/>
        </p:scale>
        <p:origin x="49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8A702-CEA7-413B-8D8B-CA3DFDC33490}" type="datetimeFigureOut">
              <a:rPr lang="zh-CN" altLang="en-US" smtClean="0"/>
              <a:t>2017-09-08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4EF16-2C2F-4878-9027-FCDB2D58A6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10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17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83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20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915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33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85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721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756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4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4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82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72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14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528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332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01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72508"/>
            <a:ext cx="2133600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6690" y="4772508"/>
            <a:ext cx="2895600" cy="273844"/>
          </a:xfr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 panose="020F0502020204030204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48573" y="4763842"/>
            <a:ext cx="1388046" cy="282500"/>
          </a:xfr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7" y="267494"/>
            <a:ext cx="5897272" cy="330507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514350">
              <a:lnSpc>
                <a:spcPct val="90000"/>
              </a:lnSpc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91015"/>
            <a:ext cx="2895600" cy="273844"/>
          </a:xfrm>
        </p:spPr>
        <p:txBody>
          <a:bodyPr/>
          <a:lstStyle>
            <a:lvl1pPr>
              <a:defRPr sz="105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452320" y="4788216"/>
            <a:ext cx="1224136" cy="304675"/>
          </a:xfrm>
        </p:spPr>
        <p:txBody>
          <a:bodyPr/>
          <a:lstStyle>
            <a:lvl1pPr algn="ctr">
              <a:defRPr sz="1400">
                <a:latin typeface="Impact" panose="020B0806030902050204" pitchFamily="34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953128" y="654062"/>
            <a:ext cx="7859428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5576" y="248444"/>
            <a:ext cx="396000" cy="396000"/>
            <a:chOff x="406574" y="236732"/>
            <a:chExt cx="612048" cy="593261"/>
          </a:xfrm>
        </p:grpSpPr>
        <p:sp>
          <p:nvSpPr>
            <p:cNvPr id="15" name="矩形 1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 advTm="1100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102156" tIns="51076" rIns="102156" bIns="5107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63"/>
            <a:ext cx="8229600" cy="3394472"/>
          </a:xfrm>
          <a:prstGeom prst="rect">
            <a:avLst/>
          </a:prstGeom>
        </p:spPr>
        <p:txBody>
          <a:bodyPr vert="horz" lIns="102156" tIns="51076" rIns="102156" bIns="51076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02298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540" indent="-383540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215" indent="-320040" algn="l" defTabSz="1022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889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251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549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730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4911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8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98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479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660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841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959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140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32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473750"/>
            <a:ext cx="2761685" cy="2196000"/>
          </a:xfrm>
          <a:custGeom>
            <a:avLst/>
            <a:gdLst/>
            <a:ahLst/>
            <a:cxnLst/>
            <a:rect l="l" t="t" r="r" b="b"/>
            <a:pathLst>
              <a:path w="2761685" h="2196000">
                <a:moveTo>
                  <a:pt x="0" y="0"/>
                </a:moveTo>
                <a:lnTo>
                  <a:pt x="2761685" y="0"/>
                </a:lnTo>
                <a:lnTo>
                  <a:pt x="2318746" y="2196000"/>
                </a:lnTo>
                <a:lnTo>
                  <a:pt x="0" y="219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4"/>
          <p:cNvSpPr/>
          <p:nvPr/>
        </p:nvSpPr>
        <p:spPr>
          <a:xfrm>
            <a:off x="2548726" y="1473750"/>
            <a:ext cx="6628125" cy="2196000"/>
          </a:xfrm>
          <a:custGeom>
            <a:avLst/>
            <a:gdLst/>
            <a:ahLst/>
            <a:cxnLst/>
            <a:rect l="l" t="t" r="r" b="b"/>
            <a:pathLst>
              <a:path w="6628125" h="2196000">
                <a:moveTo>
                  <a:pt x="442939" y="0"/>
                </a:moveTo>
                <a:lnTo>
                  <a:pt x="6628125" y="0"/>
                </a:lnTo>
                <a:lnTo>
                  <a:pt x="6628125" y="2196000"/>
                </a:lnTo>
                <a:lnTo>
                  <a:pt x="0" y="2196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3084427"/>
            <a:ext cx="18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讲师：顾卫钢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5385104" y="3114926"/>
            <a:ext cx="168120" cy="21600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6897" y="2211710"/>
            <a:ext cx="5902278" cy="56168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en-US" altLang="zh-CN" sz="3200" spc="300" dirty="0" smtClean="0">
                <a:solidFill>
                  <a:schemeClr val="bg1"/>
                </a:solidFill>
              </a:rPr>
              <a:t>CPU</a:t>
            </a:r>
            <a:r>
              <a:rPr lang="zh-CN" altLang="en-US" sz="3200" spc="300" dirty="0">
                <a:solidFill>
                  <a:schemeClr val="bg1"/>
                </a:solidFill>
              </a:rPr>
              <a:t>定时器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67544" y="1745324"/>
            <a:ext cx="1652852" cy="1652852"/>
            <a:chOff x="6775328" y="630868"/>
            <a:chExt cx="1652852" cy="1652852"/>
          </a:xfrm>
        </p:grpSpPr>
        <p:sp>
          <p:nvSpPr>
            <p:cNvPr id="26" name="椭圆 25"/>
            <p:cNvSpPr/>
            <p:nvPr/>
          </p:nvSpPr>
          <p:spPr>
            <a:xfrm>
              <a:off x="6775328" y="630868"/>
              <a:ext cx="1652852" cy="1652852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539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6959915" y="815455"/>
              <a:ext cx="1283679" cy="12836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76200" dist="1016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71" tIns="34285" rIns="68571" bIns="34285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en-US" sz="2100" b="1"/>
            </a:p>
          </p:txBody>
        </p:sp>
        <p:sp>
          <p:nvSpPr>
            <p:cNvPr id="28" name="KSO_Shape"/>
            <p:cNvSpPr>
              <a:spLocks noChangeAspect="1"/>
            </p:cNvSpPr>
            <p:nvPr/>
          </p:nvSpPr>
          <p:spPr bwMode="auto">
            <a:xfrm>
              <a:off x="7214180" y="1164029"/>
              <a:ext cx="775149" cy="586531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2" name="2"/>
          <p:cNvSpPr/>
          <p:nvPr>
            <p:custDataLst>
              <p:tags r:id="rId1"/>
            </p:custDataLst>
          </p:nvPr>
        </p:nvSpPr>
        <p:spPr>
          <a:xfrm>
            <a:off x="5998020" y="78908"/>
            <a:ext cx="765377" cy="75653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3" name="1"/>
          <p:cNvSpPr/>
          <p:nvPr>
            <p:custDataLst>
              <p:tags r:id="rId2"/>
            </p:custDataLst>
          </p:nvPr>
        </p:nvSpPr>
        <p:spPr>
          <a:xfrm>
            <a:off x="5272345" y="-285387"/>
            <a:ext cx="520817" cy="520817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4" name="3"/>
          <p:cNvSpPr/>
          <p:nvPr>
            <p:custDataLst>
              <p:tags r:id="rId3"/>
            </p:custDataLst>
          </p:nvPr>
        </p:nvSpPr>
        <p:spPr>
          <a:xfrm>
            <a:off x="6839826" y="-572185"/>
            <a:ext cx="947414" cy="936468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5" name="4"/>
          <p:cNvSpPr/>
          <p:nvPr>
            <p:custDataLst>
              <p:tags r:id="rId4"/>
            </p:custDataLst>
          </p:nvPr>
        </p:nvSpPr>
        <p:spPr>
          <a:xfrm>
            <a:off x="7979664" y="-120201"/>
            <a:ext cx="596669" cy="589775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6" name="6"/>
          <p:cNvSpPr/>
          <p:nvPr>
            <p:custDataLst>
              <p:tags r:id="rId5"/>
            </p:custDataLst>
          </p:nvPr>
        </p:nvSpPr>
        <p:spPr>
          <a:xfrm>
            <a:off x="8797087" y="-510681"/>
            <a:ext cx="722005" cy="713663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7" name="5"/>
          <p:cNvSpPr/>
          <p:nvPr>
            <p:custDataLst>
              <p:tags r:id="rId6"/>
            </p:custDataLst>
          </p:nvPr>
        </p:nvSpPr>
        <p:spPr>
          <a:xfrm>
            <a:off x="8647909" y="423634"/>
            <a:ext cx="195306" cy="195306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249" tIns="51123" rIns="102249" bIns="51123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8" name="8"/>
          <p:cNvSpPr/>
          <p:nvPr>
            <p:custDataLst>
              <p:tags r:id="rId7"/>
            </p:custDataLst>
          </p:nvPr>
        </p:nvSpPr>
        <p:spPr>
          <a:xfrm flipH="1">
            <a:off x="2371520" y="4912873"/>
            <a:ext cx="765377" cy="75653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9" name="7"/>
          <p:cNvSpPr/>
          <p:nvPr>
            <p:custDataLst>
              <p:tags r:id="rId8"/>
            </p:custDataLst>
          </p:nvPr>
        </p:nvSpPr>
        <p:spPr>
          <a:xfrm flipH="1">
            <a:off x="3348157" y="4734697"/>
            <a:ext cx="520817" cy="52081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0" name="9"/>
          <p:cNvSpPr/>
          <p:nvPr>
            <p:custDataLst>
              <p:tags r:id="rId9"/>
            </p:custDataLst>
          </p:nvPr>
        </p:nvSpPr>
        <p:spPr>
          <a:xfrm flipH="1">
            <a:off x="1259632" y="4587974"/>
            <a:ext cx="947414" cy="936468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1" name="9"/>
          <p:cNvSpPr/>
          <p:nvPr>
            <p:custDataLst>
              <p:tags r:id="rId10"/>
            </p:custDataLst>
          </p:nvPr>
        </p:nvSpPr>
        <p:spPr>
          <a:xfrm flipH="1">
            <a:off x="524650" y="4934310"/>
            <a:ext cx="596669" cy="589775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2" name="11"/>
          <p:cNvSpPr/>
          <p:nvPr>
            <p:custDataLst>
              <p:tags r:id="rId11"/>
            </p:custDataLst>
          </p:nvPr>
        </p:nvSpPr>
        <p:spPr>
          <a:xfrm flipH="1">
            <a:off x="-418155" y="4578455"/>
            <a:ext cx="722005" cy="713663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3" name="10"/>
          <p:cNvSpPr/>
          <p:nvPr>
            <p:custDataLst>
              <p:tags r:id="rId12"/>
            </p:custDataLst>
          </p:nvPr>
        </p:nvSpPr>
        <p:spPr>
          <a:xfrm flipH="1">
            <a:off x="357841" y="4897452"/>
            <a:ext cx="195306" cy="195306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75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75"/>
                            </p:stCondLst>
                            <p:childTnLst>
                              <p:par>
                                <p:cTn id="41" presetID="23" presetClass="entr" presetSubtype="528" fill="hold" grpId="0" nodeType="afterEffect">
                                  <p:stCondLst>
                                    <p:cond delay="218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318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353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grpId="0" nodeType="withEffect">
                                  <p:stCondLst>
                                    <p:cond delay="579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grpId="0" nodeType="withEffect">
                                  <p:stCondLst>
                                    <p:cond delay="592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grpId="0" nodeType="withEffect">
                                  <p:stCondLst>
                                    <p:cond delay="361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grpId="0" nodeType="withEffect">
                                  <p:stCondLst>
                                    <p:cond delay="311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grpId="0" nodeType="withEffect">
                                  <p:stCondLst>
                                    <p:cond delay="265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grpId="0" nodeType="withEffect">
                                  <p:stCondLst>
                                    <p:cond delay="459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/>
      <p:bldP spid="14" grpId="0" animBg="1"/>
      <p:bldP spid="18" grpId="0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定时器工作原理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923678"/>
            <a:ext cx="7553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>
              <a:lnSpc>
                <a:spcPct val="120000"/>
              </a:lnSpc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实际应用的时候，通常是确定了要定时的时间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的系统时钟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，来确定周期寄存器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PRDH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的值。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TDDRH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TDDR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通常可以取为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，如果取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的时候，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PRDH:PRD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的值超过了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位寄存器的范围，那么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TDDRH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TDDR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可以取其他值，使得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PRDH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的值小一些，从而能放得下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位寄存器中。</a:t>
            </a:r>
          </a:p>
        </p:txBody>
      </p:sp>
    </p:spTree>
    <p:extLst>
      <p:ext uri="{BB962C8B-B14F-4D97-AF65-F5344CB8AC3E}">
        <p14:creationId xmlns:p14="http://schemas.microsoft.com/office/powerpoint/2010/main" val="150692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定时器寄存器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771550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该部分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列举的是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定时器的所有寄存器，寄存器的具体内容可以在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C2000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助手中查看。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08513"/>
              </p:ext>
            </p:extLst>
          </p:nvPr>
        </p:nvGraphicFramePr>
        <p:xfrm>
          <a:off x="1475656" y="1479436"/>
          <a:ext cx="3270283" cy="3540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018">
                  <a:extLst>
                    <a:ext uri="{9D8B030D-6E8A-4147-A177-3AD203B41FA5}">
                      <a16:colId xmlns:a16="http://schemas.microsoft.com/office/drawing/2014/main" val="2880560152"/>
                    </a:ext>
                  </a:extLst>
                </a:gridCol>
                <a:gridCol w="674488">
                  <a:extLst>
                    <a:ext uri="{9D8B030D-6E8A-4147-A177-3AD203B41FA5}">
                      <a16:colId xmlns:a16="http://schemas.microsoft.com/office/drawing/2014/main" val="2150559144"/>
                    </a:ext>
                  </a:extLst>
                </a:gridCol>
                <a:gridCol w="674488">
                  <a:extLst>
                    <a:ext uri="{9D8B030D-6E8A-4147-A177-3AD203B41FA5}">
                      <a16:colId xmlns:a16="http://schemas.microsoft.com/office/drawing/2014/main" val="876379168"/>
                    </a:ext>
                  </a:extLst>
                </a:gridCol>
                <a:gridCol w="1257289">
                  <a:extLst>
                    <a:ext uri="{9D8B030D-6E8A-4147-A177-3AD203B41FA5}">
                      <a16:colId xmlns:a16="http://schemas.microsoft.com/office/drawing/2014/main" val="487741063"/>
                    </a:ext>
                  </a:extLst>
                </a:gridCol>
              </a:tblGrid>
              <a:tr h="1416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" kern="100">
                          <a:effectLst/>
                        </a:rPr>
                        <a:t>名称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" kern="100">
                          <a:effectLst/>
                        </a:rPr>
                        <a:t>地址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" kern="100">
                          <a:effectLst/>
                        </a:rPr>
                        <a:t>大小</a:t>
                      </a:r>
                      <a:r>
                        <a:rPr lang="en-US" altLang="zh-CN" sz="500" kern="100">
                          <a:effectLst/>
                        </a:rPr>
                        <a:t>(*16)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" kern="100">
                          <a:effectLst/>
                        </a:rPr>
                        <a:t>说明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2466637448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TIMER0TIM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0C00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CPU</a:t>
                      </a:r>
                      <a:r>
                        <a:rPr lang="zh-CN" altLang="en-US" sz="500" kern="100">
                          <a:effectLst/>
                        </a:rPr>
                        <a:t>定时器</a:t>
                      </a:r>
                      <a:r>
                        <a:rPr lang="en-US" altLang="zh-CN" sz="500" kern="100">
                          <a:effectLst/>
                        </a:rPr>
                        <a:t>0</a:t>
                      </a:r>
                      <a:r>
                        <a:rPr lang="zh-CN" altLang="en-US" sz="500" kern="100">
                          <a:effectLst/>
                        </a:rPr>
                        <a:t>计数器寄存器低位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3908750073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TIMER0TIMH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0C01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CPU</a:t>
                      </a:r>
                      <a:r>
                        <a:rPr lang="zh-CN" altLang="en-US" sz="500" kern="100">
                          <a:effectLst/>
                        </a:rPr>
                        <a:t>定时器</a:t>
                      </a:r>
                      <a:r>
                        <a:rPr lang="en-US" altLang="zh-CN" sz="500" kern="100">
                          <a:effectLst/>
                        </a:rPr>
                        <a:t>0</a:t>
                      </a:r>
                      <a:r>
                        <a:rPr lang="zh-CN" altLang="en-US" sz="500" kern="100">
                          <a:effectLst/>
                        </a:rPr>
                        <a:t>计数器寄存器高位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2184248757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TIMER0PRD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0C02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CPU</a:t>
                      </a:r>
                      <a:r>
                        <a:rPr lang="zh-CN" altLang="en-US" sz="500" kern="100">
                          <a:effectLst/>
                        </a:rPr>
                        <a:t>定时器</a:t>
                      </a:r>
                      <a:r>
                        <a:rPr lang="en-US" altLang="zh-CN" sz="500" kern="100">
                          <a:effectLst/>
                        </a:rPr>
                        <a:t>0</a:t>
                      </a:r>
                      <a:r>
                        <a:rPr lang="zh-CN" altLang="en-US" sz="500" kern="100">
                          <a:effectLst/>
                        </a:rPr>
                        <a:t>周期寄存器低位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2274315941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TIMER0PRDH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0C03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CPU</a:t>
                      </a:r>
                      <a:r>
                        <a:rPr lang="zh-CN" altLang="en-US" sz="500" kern="100">
                          <a:effectLst/>
                        </a:rPr>
                        <a:t>定时器</a:t>
                      </a:r>
                      <a:r>
                        <a:rPr lang="en-US" altLang="zh-CN" sz="500" kern="100">
                          <a:effectLst/>
                        </a:rPr>
                        <a:t>0</a:t>
                      </a:r>
                      <a:r>
                        <a:rPr lang="zh-CN" altLang="en-US" sz="500" kern="100">
                          <a:effectLst/>
                        </a:rPr>
                        <a:t>周期寄存器高位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3148275116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TIMER0TCR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0C04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CPU</a:t>
                      </a:r>
                      <a:r>
                        <a:rPr lang="zh-CN" altLang="en-US" sz="500" kern="100">
                          <a:effectLst/>
                        </a:rPr>
                        <a:t>定时器</a:t>
                      </a:r>
                      <a:r>
                        <a:rPr lang="en-US" altLang="zh-CN" sz="500" kern="100">
                          <a:effectLst/>
                        </a:rPr>
                        <a:t>0</a:t>
                      </a:r>
                      <a:r>
                        <a:rPr lang="zh-CN" altLang="en-US" sz="500" kern="100">
                          <a:effectLst/>
                        </a:rPr>
                        <a:t>控制寄存器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1322134190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Reserved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0C05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" kern="100">
                          <a:effectLst/>
                        </a:rPr>
                        <a:t>保留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611991452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TIMER0TPR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0C06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CPU</a:t>
                      </a:r>
                      <a:r>
                        <a:rPr lang="zh-CN" altLang="en-US" sz="500" kern="100">
                          <a:effectLst/>
                        </a:rPr>
                        <a:t>定时器</a:t>
                      </a:r>
                      <a:r>
                        <a:rPr lang="en-US" altLang="zh-CN" sz="500" kern="100">
                          <a:effectLst/>
                        </a:rPr>
                        <a:t>0</a:t>
                      </a:r>
                      <a:r>
                        <a:rPr lang="zh-CN" altLang="en-US" sz="500" kern="100">
                          <a:effectLst/>
                        </a:rPr>
                        <a:t>预定标寄存器低位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3142697019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TIMER0TPRH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0C07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 dirty="0">
                          <a:effectLst/>
                        </a:rPr>
                        <a:t>CPU</a:t>
                      </a:r>
                      <a:r>
                        <a:rPr lang="zh-CN" altLang="en-US" sz="500" kern="100" dirty="0">
                          <a:effectLst/>
                        </a:rPr>
                        <a:t>定时器</a:t>
                      </a:r>
                      <a:r>
                        <a:rPr lang="en-US" altLang="zh-CN" sz="500" kern="100" dirty="0">
                          <a:effectLst/>
                        </a:rPr>
                        <a:t>0</a:t>
                      </a:r>
                      <a:r>
                        <a:rPr lang="zh-CN" altLang="en-US" sz="500" kern="100" dirty="0">
                          <a:effectLst/>
                        </a:rPr>
                        <a:t>预定标寄存器高位</a:t>
                      </a:r>
                      <a:endParaRPr lang="zh-CN" altLang="en-US" sz="5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832712981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TIMER1TIM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0C08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CPU</a:t>
                      </a:r>
                      <a:r>
                        <a:rPr lang="zh-CN" altLang="en-US" sz="500" kern="100">
                          <a:effectLst/>
                        </a:rPr>
                        <a:t>定时器</a:t>
                      </a:r>
                      <a:r>
                        <a:rPr lang="en-US" altLang="zh-CN" sz="500" kern="100">
                          <a:effectLst/>
                        </a:rPr>
                        <a:t>1</a:t>
                      </a:r>
                      <a:r>
                        <a:rPr lang="zh-CN" altLang="en-US" sz="500" kern="100">
                          <a:effectLst/>
                        </a:rPr>
                        <a:t>计数器寄存器低位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725114082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TIMER1TIMH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0C09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CPU</a:t>
                      </a:r>
                      <a:r>
                        <a:rPr lang="zh-CN" altLang="en-US" sz="500" kern="100">
                          <a:effectLst/>
                        </a:rPr>
                        <a:t>定时器</a:t>
                      </a:r>
                      <a:r>
                        <a:rPr lang="en-US" altLang="zh-CN" sz="500" kern="100">
                          <a:effectLst/>
                        </a:rPr>
                        <a:t>1</a:t>
                      </a:r>
                      <a:r>
                        <a:rPr lang="zh-CN" altLang="en-US" sz="500" kern="100">
                          <a:effectLst/>
                        </a:rPr>
                        <a:t>计数器寄存器高位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1725423992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TIMER1PRD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0C0A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CPU</a:t>
                      </a:r>
                      <a:r>
                        <a:rPr lang="zh-CN" altLang="en-US" sz="500" kern="100">
                          <a:effectLst/>
                        </a:rPr>
                        <a:t>定时器</a:t>
                      </a:r>
                      <a:r>
                        <a:rPr lang="en-US" altLang="zh-CN" sz="500" kern="100">
                          <a:effectLst/>
                        </a:rPr>
                        <a:t>1</a:t>
                      </a:r>
                      <a:r>
                        <a:rPr lang="zh-CN" altLang="en-US" sz="500" kern="100">
                          <a:effectLst/>
                        </a:rPr>
                        <a:t>周期寄存器低位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2132484825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TIMER1PRDH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0C0B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CPU</a:t>
                      </a:r>
                      <a:r>
                        <a:rPr lang="zh-CN" altLang="en-US" sz="500" kern="100">
                          <a:effectLst/>
                        </a:rPr>
                        <a:t>定时器</a:t>
                      </a:r>
                      <a:r>
                        <a:rPr lang="en-US" altLang="zh-CN" sz="500" kern="100">
                          <a:effectLst/>
                        </a:rPr>
                        <a:t>1</a:t>
                      </a:r>
                      <a:r>
                        <a:rPr lang="zh-CN" altLang="en-US" sz="500" kern="100">
                          <a:effectLst/>
                        </a:rPr>
                        <a:t>周期寄存器高位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2348987905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TIMER1TCR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</a:rPr>
                        <a:t>0x0000 0C0C</a:t>
                      </a:r>
                      <a:endParaRPr lang="en-US" sz="5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CPU</a:t>
                      </a:r>
                      <a:r>
                        <a:rPr lang="zh-CN" altLang="en-US" sz="500" kern="100">
                          <a:effectLst/>
                        </a:rPr>
                        <a:t>定时器</a:t>
                      </a:r>
                      <a:r>
                        <a:rPr lang="en-US" altLang="zh-CN" sz="500" kern="100">
                          <a:effectLst/>
                        </a:rPr>
                        <a:t>1</a:t>
                      </a:r>
                      <a:r>
                        <a:rPr lang="zh-CN" altLang="en-US" sz="500" kern="100">
                          <a:effectLst/>
                        </a:rPr>
                        <a:t>控制寄存器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1938235963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Reserved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0C0D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" kern="100">
                          <a:effectLst/>
                        </a:rPr>
                        <a:t>保留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3777249304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TIMER1TPR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0C0E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CPU</a:t>
                      </a:r>
                      <a:r>
                        <a:rPr lang="zh-CN" altLang="en-US" sz="500" kern="100">
                          <a:effectLst/>
                        </a:rPr>
                        <a:t>定时器</a:t>
                      </a:r>
                      <a:r>
                        <a:rPr lang="en-US" altLang="zh-CN" sz="500" kern="100">
                          <a:effectLst/>
                        </a:rPr>
                        <a:t>1</a:t>
                      </a:r>
                      <a:r>
                        <a:rPr lang="zh-CN" altLang="en-US" sz="500" kern="100">
                          <a:effectLst/>
                        </a:rPr>
                        <a:t>预定标寄存器低位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2793672735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TIMER1TPRH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0C0F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CPU</a:t>
                      </a:r>
                      <a:r>
                        <a:rPr lang="zh-CN" altLang="en-US" sz="500" kern="100">
                          <a:effectLst/>
                        </a:rPr>
                        <a:t>定时器</a:t>
                      </a:r>
                      <a:r>
                        <a:rPr lang="en-US" altLang="zh-CN" sz="500" kern="100">
                          <a:effectLst/>
                        </a:rPr>
                        <a:t>1</a:t>
                      </a:r>
                      <a:r>
                        <a:rPr lang="zh-CN" altLang="en-US" sz="500" kern="100">
                          <a:effectLst/>
                        </a:rPr>
                        <a:t>预定标寄存器高位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548649137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TIMER2TIM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0C9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 dirty="0">
                          <a:effectLst/>
                        </a:rPr>
                        <a:t>CPU</a:t>
                      </a:r>
                      <a:r>
                        <a:rPr lang="zh-CN" altLang="en-US" sz="500" kern="100" dirty="0">
                          <a:effectLst/>
                        </a:rPr>
                        <a:t>定时器</a:t>
                      </a:r>
                      <a:r>
                        <a:rPr lang="en-US" altLang="zh-CN" sz="500" kern="100" dirty="0">
                          <a:effectLst/>
                        </a:rPr>
                        <a:t>2</a:t>
                      </a:r>
                      <a:r>
                        <a:rPr lang="zh-CN" altLang="en-US" sz="500" kern="100" dirty="0">
                          <a:effectLst/>
                        </a:rPr>
                        <a:t>计数器寄存器低位</a:t>
                      </a:r>
                      <a:endParaRPr lang="zh-CN" altLang="en-US" sz="5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929991655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TIMER2TIMH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0C11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CPU</a:t>
                      </a:r>
                      <a:r>
                        <a:rPr lang="zh-CN" altLang="en-US" sz="500" kern="100">
                          <a:effectLst/>
                        </a:rPr>
                        <a:t>定时器</a:t>
                      </a:r>
                      <a:r>
                        <a:rPr lang="en-US" altLang="zh-CN" sz="500" kern="100">
                          <a:effectLst/>
                        </a:rPr>
                        <a:t>2</a:t>
                      </a:r>
                      <a:r>
                        <a:rPr lang="zh-CN" altLang="en-US" sz="500" kern="100">
                          <a:effectLst/>
                        </a:rPr>
                        <a:t>计数器寄存器高位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3458029569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TIMER2PRD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0C12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CPU</a:t>
                      </a:r>
                      <a:r>
                        <a:rPr lang="zh-CN" altLang="en-US" sz="500" kern="100">
                          <a:effectLst/>
                        </a:rPr>
                        <a:t>定时器</a:t>
                      </a:r>
                      <a:r>
                        <a:rPr lang="en-US" altLang="zh-CN" sz="500" kern="100">
                          <a:effectLst/>
                        </a:rPr>
                        <a:t>2</a:t>
                      </a:r>
                      <a:r>
                        <a:rPr lang="zh-CN" altLang="en-US" sz="500" kern="100">
                          <a:effectLst/>
                        </a:rPr>
                        <a:t>周期寄存器低位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4204118338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TIMER2PRDH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0C13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CPU</a:t>
                      </a:r>
                      <a:r>
                        <a:rPr lang="zh-CN" altLang="en-US" sz="500" kern="100">
                          <a:effectLst/>
                        </a:rPr>
                        <a:t>定时器</a:t>
                      </a:r>
                      <a:r>
                        <a:rPr lang="en-US" altLang="zh-CN" sz="500" kern="100">
                          <a:effectLst/>
                        </a:rPr>
                        <a:t>2</a:t>
                      </a:r>
                      <a:r>
                        <a:rPr lang="zh-CN" altLang="en-US" sz="500" kern="100">
                          <a:effectLst/>
                        </a:rPr>
                        <a:t>周期寄存器高位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2272083060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TIMER2TCR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0C14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CPU</a:t>
                      </a:r>
                      <a:r>
                        <a:rPr lang="zh-CN" altLang="en-US" sz="500" kern="100">
                          <a:effectLst/>
                        </a:rPr>
                        <a:t>定时器</a:t>
                      </a:r>
                      <a:r>
                        <a:rPr lang="en-US" altLang="zh-CN" sz="500" kern="100">
                          <a:effectLst/>
                        </a:rPr>
                        <a:t>2</a:t>
                      </a:r>
                      <a:r>
                        <a:rPr lang="zh-CN" altLang="en-US" sz="500" kern="100">
                          <a:effectLst/>
                        </a:rPr>
                        <a:t>控制寄存器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986980347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Reserved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0C15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" kern="100">
                          <a:effectLst/>
                        </a:rPr>
                        <a:t>保留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913019311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TIMER2TPR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0C16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CPU</a:t>
                      </a:r>
                      <a:r>
                        <a:rPr lang="zh-CN" altLang="en-US" sz="500" kern="100">
                          <a:effectLst/>
                        </a:rPr>
                        <a:t>定时器</a:t>
                      </a:r>
                      <a:r>
                        <a:rPr lang="en-US" altLang="zh-CN" sz="500" kern="100">
                          <a:effectLst/>
                        </a:rPr>
                        <a:t>2</a:t>
                      </a:r>
                      <a:r>
                        <a:rPr lang="zh-CN" altLang="en-US" sz="500" kern="100">
                          <a:effectLst/>
                        </a:rPr>
                        <a:t>预定标寄存器低位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265044544"/>
                  </a:ext>
                </a:extLst>
              </a:tr>
              <a:tr h="1416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TIMER2TPRH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0x0000 0C17</a:t>
                      </a:r>
                      <a:endParaRPr 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>
                          <a:effectLst/>
                        </a:rPr>
                        <a:t>1</a:t>
                      </a:r>
                      <a:endParaRPr lang="zh-CN" altLang="en-US" sz="5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" kern="100" dirty="0">
                          <a:effectLst/>
                        </a:rPr>
                        <a:t>CPU</a:t>
                      </a:r>
                      <a:r>
                        <a:rPr lang="zh-CN" altLang="en-US" sz="500" kern="100" dirty="0">
                          <a:effectLst/>
                        </a:rPr>
                        <a:t>定时器</a:t>
                      </a:r>
                      <a:r>
                        <a:rPr lang="en-US" altLang="zh-CN" sz="500" kern="100" dirty="0">
                          <a:effectLst/>
                        </a:rPr>
                        <a:t>2</a:t>
                      </a:r>
                      <a:r>
                        <a:rPr lang="zh-CN" altLang="en-US" sz="500" kern="100" dirty="0">
                          <a:effectLst/>
                        </a:rPr>
                        <a:t>预定标寄存器高位</a:t>
                      </a:r>
                      <a:endParaRPr lang="zh-CN" altLang="en-US" sz="5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64" marR="34264" marT="22842" marB="22842"/>
                </a:tc>
                <a:extLst>
                  <a:ext uri="{0D108BD9-81ED-4DB2-BD59-A6C34878D82A}">
                    <a16:rowId xmlns:a16="http://schemas.microsoft.com/office/drawing/2014/main" val="13658989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884676" y="4201839"/>
            <a:ext cx="3539752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kern="100" dirty="0">
                <a:latin typeface="+mj-ea"/>
                <a:ea typeface="+mj-ea"/>
              </a:rPr>
              <a:t>表</a:t>
            </a:r>
            <a:r>
              <a:rPr lang="en-US" altLang="zh-CN" sz="2000" kern="100" dirty="0">
                <a:latin typeface="+mj-ea"/>
                <a:ea typeface="+mj-ea"/>
              </a:rPr>
              <a:t>9-1 CPU</a:t>
            </a:r>
            <a:r>
              <a:rPr lang="zh-CN" altLang="en-US" sz="2000" kern="100" dirty="0">
                <a:latin typeface="+mj-ea"/>
                <a:ea typeface="+mj-ea"/>
              </a:rPr>
              <a:t>定时器寄存器列表</a:t>
            </a:r>
            <a:endParaRPr lang="zh-CN" altLang="en-US" sz="2000" kern="100" dirty="0">
              <a:effectLst/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0" y="4632213"/>
            <a:ext cx="429055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</a:pPr>
            <a:r>
              <a:rPr lang="zh-CN" altLang="en-US" sz="16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（此处可右键选择“放大”功能查看图像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534778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定时器寄存器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771550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定时器计数器寄存器低位</a:t>
            </a:r>
          </a:p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定时器计数器寄存器低位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TIMERxTIM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(x=0,1,2)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9-3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28" y="1652985"/>
            <a:ext cx="7226143" cy="61192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23628" y="2275578"/>
            <a:ext cx="6696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9-3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定时器计数器寄存器低位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TIMERxTIM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(x=0,1,2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9313445"/>
                  </p:ext>
                </p:extLst>
              </p:nvPr>
            </p:nvGraphicFramePr>
            <p:xfrm>
              <a:off x="1133716" y="3211626"/>
              <a:ext cx="7051355" cy="1676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97747">
                      <a:extLst>
                        <a:ext uri="{9D8B030D-6E8A-4147-A177-3AD203B41FA5}">
                          <a16:colId xmlns:a16="http://schemas.microsoft.com/office/drawing/2014/main" val="1802140844"/>
                        </a:ext>
                      </a:extLst>
                    </a:gridCol>
                    <a:gridCol w="666903">
                      <a:extLst>
                        <a:ext uri="{9D8B030D-6E8A-4147-A177-3AD203B41FA5}">
                          <a16:colId xmlns:a16="http://schemas.microsoft.com/office/drawing/2014/main" val="192266669"/>
                        </a:ext>
                      </a:extLst>
                    </a:gridCol>
                    <a:gridCol w="5686705">
                      <a:extLst>
                        <a:ext uri="{9D8B030D-6E8A-4147-A177-3AD203B41FA5}">
                          <a16:colId xmlns:a16="http://schemas.microsoft.com/office/drawing/2014/main" val="124913729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400" kern="100" dirty="0">
                              <a:effectLst/>
                            </a:rPr>
                            <a:t>位</a:t>
                          </a:r>
                          <a:endParaRPr lang="zh-CN" altLang="en-US" sz="14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400" kern="100" dirty="0">
                              <a:effectLst/>
                            </a:rPr>
                            <a:t>名称</a:t>
                          </a:r>
                          <a:endParaRPr lang="zh-CN" altLang="en-US" sz="14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400" kern="100" dirty="0">
                              <a:effectLst/>
                            </a:rPr>
                            <a:t>定义</a:t>
                          </a:r>
                          <a:endParaRPr lang="zh-CN" altLang="en-US" sz="14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8649011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400" kern="100" dirty="0">
                              <a:effectLst/>
                            </a:rPr>
                            <a:t>15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～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0</a:t>
                          </a:r>
                          <a:endParaRPr lang="zh-CN" altLang="en-US" sz="14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</a:rPr>
                            <a:t>TIM</a:t>
                          </a:r>
                          <a:endParaRPr lang="en-US" sz="14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400" kern="100" dirty="0" smtClean="0">
                              <a:effectLst/>
                            </a:rPr>
                            <a:t>定时器计数寄存器（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TIMH:TIM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）：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TIM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寄存器是当前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32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位定时器的低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16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位，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TIMH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寄存器是当前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32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位定时器的高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16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位。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TIMH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：每隔（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TDDRH:TDDR+1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）个时钟周期，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TIMH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：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TIM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减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1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，其中，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TDDRH:TDDR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是定时器预定标分频值。当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TIMH:TIM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减到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0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时，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TIMH:TIM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重新装载 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PRDH:PRD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寄存器内所包含的周期值，同时产生定时器</a:t>
                          </a:r>
                          <a:r>
                            <a:rPr lang="zh-CN" altLang="en-US" sz="1400" kern="100" dirty="0" smtClean="0">
                              <a:effectLst/>
                            </a:rPr>
                            <a:t>中断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zh-CN" altLang="en-US" sz="140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TINT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1400" kern="100" dirty="0" smtClean="0">
                              <a:effectLst/>
                            </a:rPr>
                            <a:t>信号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。</a:t>
                          </a:r>
                          <a:endParaRPr lang="zh-CN" altLang="en-US" sz="14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662897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9313445"/>
                  </p:ext>
                </p:extLst>
              </p:nvPr>
            </p:nvGraphicFramePr>
            <p:xfrm>
              <a:off x="1133716" y="3211626"/>
              <a:ext cx="7051355" cy="1676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97747">
                      <a:extLst>
                        <a:ext uri="{9D8B030D-6E8A-4147-A177-3AD203B41FA5}">
                          <a16:colId xmlns:a16="http://schemas.microsoft.com/office/drawing/2014/main" val="1802140844"/>
                        </a:ext>
                      </a:extLst>
                    </a:gridCol>
                    <a:gridCol w="666903">
                      <a:extLst>
                        <a:ext uri="{9D8B030D-6E8A-4147-A177-3AD203B41FA5}">
                          <a16:colId xmlns:a16="http://schemas.microsoft.com/office/drawing/2014/main" val="192266669"/>
                        </a:ext>
                      </a:extLst>
                    </a:gridCol>
                    <a:gridCol w="5686705">
                      <a:extLst>
                        <a:ext uri="{9D8B030D-6E8A-4147-A177-3AD203B41FA5}">
                          <a16:colId xmlns:a16="http://schemas.microsoft.com/office/drawing/2014/main" val="124913729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400" kern="100" dirty="0">
                              <a:effectLst/>
                            </a:rPr>
                            <a:t>位</a:t>
                          </a:r>
                          <a:endParaRPr lang="zh-CN" altLang="en-US" sz="14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400" kern="100" dirty="0">
                              <a:effectLst/>
                            </a:rPr>
                            <a:t>名称</a:t>
                          </a:r>
                          <a:endParaRPr lang="zh-CN" altLang="en-US" sz="14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400" kern="100" dirty="0">
                              <a:effectLst/>
                            </a:rPr>
                            <a:t>定义</a:t>
                          </a:r>
                          <a:endParaRPr lang="zh-CN" altLang="en-US" sz="14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864901107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400" kern="100" dirty="0">
                              <a:effectLst/>
                            </a:rPr>
                            <a:t>15</a:t>
                          </a:r>
                          <a:r>
                            <a:rPr lang="zh-CN" altLang="en-US" sz="1400" kern="100" dirty="0">
                              <a:effectLst/>
                            </a:rPr>
                            <a:t>～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0</a:t>
                          </a:r>
                          <a:endParaRPr lang="zh-CN" altLang="en-US" sz="14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</a:rPr>
                            <a:t>TIM</a:t>
                          </a:r>
                          <a:endParaRPr lang="en-US" sz="14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>
                        <a:blipFill>
                          <a:blip r:embed="rId4"/>
                          <a:stretch>
                            <a:fillRect l="-24090" t="-23009" r="-214" b="-44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28973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矩形 2"/>
          <p:cNvSpPr/>
          <p:nvPr/>
        </p:nvSpPr>
        <p:spPr>
          <a:xfrm>
            <a:off x="905778" y="2743602"/>
            <a:ext cx="4576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注：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R=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可读，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W=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可写，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–0=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复位后的值。</a:t>
            </a:r>
          </a:p>
        </p:txBody>
      </p:sp>
    </p:spTree>
    <p:extLst>
      <p:ext uri="{BB962C8B-B14F-4D97-AF65-F5344CB8AC3E}">
        <p14:creationId xmlns:p14="http://schemas.microsoft.com/office/powerpoint/2010/main" val="6929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定时器寄存器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1263984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定时器计数器寄存器高位</a:t>
            </a:r>
          </a:p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定时器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计数器寄存器高位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TIMERxTIMH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(x=0,1,2)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9-4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</p:txBody>
      </p:sp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6" y="2128080"/>
            <a:ext cx="7535327" cy="68589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45439" y="2891720"/>
            <a:ext cx="74040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9-4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定时器计数器寄存器高位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TIMERxTIMH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(x=0,1,2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1560" y="3424300"/>
            <a:ext cx="5064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注：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R=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可读，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W=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可写，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–0=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复位后的值。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93122"/>
              </p:ext>
            </p:extLst>
          </p:nvPr>
        </p:nvGraphicFramePr>
        <p:xfrm>
          <a:off x="1331640" y="3939902"/>
          <a:ext cx="642366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19821285"/>
                    </a:ext>
                  </a:extLst>
                </a:gridCol>
                <a:gridCol w="1202452">
                  <a:extLst>
                    <a:ext uri="{9D8B030D-6E8A-4147-A177-3AD203B41FA5}">
                      <a16:colId xmlns:a16="http://schemas.microsoft.com/office/drawing/2014/main" val="2322093261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723863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</a:rPr>
                        <a:t>位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</a:rPr>
                        <a:t>名称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</a:rPr>
                        <a:t>定义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779727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</a:rPr>
                        <a:t>15</a:t>
                      </a:r>
                      <a:r>
                        <a:rPr lang="zh-CN" altLang="en-US" sz="1400" kern="100">
                          <a:effectLst/>
                        </a:rPr>
                        <a:t>～</a:t>
                      </a:r>
                      <a:r>
                        <a:rPr lang="en-US" altLang="zh-CN" sz="1400" kern="100">
                          <a:effectLst/>
                        </a:rPr>
                        <a:t>0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TIMH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请</a:t>
                      </a:r>
                      <a:r>
                        <a:rPr lang="zh-CN" altLang="en-US" sz="1400" kern="100" dirty="0">
                          <a:effectLst/>
                        </a:rPr>
                        <a:t>参考</a:t>
                      </a:r>
                      <a:r>
                        <a:rPr lang="en-US" altLang="zh-CN" sz="1400" kern="100" dirty="0" err="1">
                          <a:effectLst/>
                        </a:rPr>
                        <a:t>TIMERxTIM</a:t>
                      </a:r>
                      <a:r>
                        <a:rPr lang="zh-CN" altLang="en-US" sz="1400" kern="100" dirty="0">
                          <a:effectLst/>
                        </a:rPr>
                        <a:t>的说明。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64890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91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定时器寄存器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771550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定时器周期寄存器低位</a:t>
            </a:r>
          </a:p>
          <a:p>
            <a:pPr indent="450850"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周期寄存器低位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TIMERxPRD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(x=0,1,2)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9-5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6" y="1563638"/>
            <a:ext cx="7506748" cy="6763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5656" y="2262677"/>
            <a:ext cx="6192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9-5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定时器周期寄存器低位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TIMERxPRD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(x=0,1,2)</a:t>
            </a:r>
          </a:p>
        </p:txBody>
      </p:sp>
      <p:sp>
        <p:nvSpPr>
          <p:cNvPr id="6" name="矩形 5"/>
          <p:cNvSpPr/>
          <p:nvPr/>
        </p:nvSpPr>
        <p:spPr>
          <a:xfrm>
            <a:off x="489106" y="2685457"/>
            <a:ext cx="5064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注：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R=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可读，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W=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可写，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–0=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复位后的值。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41989"/>
              </p:ext>
            </p:extLst>
          </p:nvPr>
        </p:nvGraphicFramePr>
        <p:xfrm>
          <a:off x="1038051" y="3143300"/>
          <a:ext cx="7067897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899">
                  <a:extLst>
                    <a:ext uri="{9D8B030D-6E8A-4147-A177-3AD203B41FA5}">
                      <a16:colId xmlns:a16="http://schemas.microsoft.com/office/drawing/2014/main" val="3698543915"/>
                    </a:ext>
                  </a:extLst>
                </a:gridCol>
                <a:gridCol w="640425">
                  <a:extLst>
                    <a:ext uri="{9D8B030D-6E8A-4147-A177-3AD203B41FA5}">
                      <a16:colId xmlns:a16="http://schemas.microsoft.com/office/drawing/2014/main" val="1263235877"/>
                    </a:ext>
                  </a:extLst>
                </a:gridCol>
                <a:gridCol w="5553573">
                  <a:extLst>
                    <a:ext uri="{9D8B030D-6E8A-4147-A177-3AD203B41FA5}">
                      <a16:colId xmlns:a16="http://schemas.microsoft.com/office/drawing/2014/main" val="18327306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位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</a:rPr>
                        <a:t>名称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</a:rPr>
                        <a:t>定义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651716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15</a:t>
                      </a:r>
                      <a:r>
                        <a:rPr lang="zh-CN" altLang="en-US" sz="1400" kern="100" dirty="0">
                          <a:effectLst/>
                        </a:rPr>
                        <a:t>～</a:t>
                      </a:r>
                      <a:r>
                        <a:rPr lang="en-US" altLang="zh-CN" sz="1400" kern="100" dirty="0">
                          <a:effectLst/>
                        </a:rPr>
                        <a:t>0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PRD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</a:rPr>
                        <a:t>定时器周期寄存器（</a:t>
                      </a:r>
                      <a:r>
                        <a:rPr lang="en-US" altLang="zh-CN" sz="1400" kern="100" dirty="0">
                          <a:effectLst/>
                        </a:rPr>
                        <a:t>PRDH:PRD</a:t>
                      </a:r>
                      <a:r>
                        <a:rPr lang="zh-CN" altLang="en-US" sz="1400" kern="100" dirty="0">
                          <a:effectLst/>
                        </a:rPr>
                        <a:t>）：</a:t>
                      </a:r>
                      <a:r>
                        <a:rPr lang="en-US" altLang="zh-CN" sz="1400" kern="100" dirty="0">
                          <a:effectLst/>
                        </a:rPr>
                        <a:t>PRD</a:t>
                      </a:r>
                      <a:r>
                        <a:rPr lang="zh-CN" altLang="en-US" sz="1400" kern="100" dirty="0">
                          <a:effectLst/>
                        </a:rPr>
                        <a:t>寄存器是</a:t>
                      </a:r>
                      <a:r>
                        <a:rPr lang="en-US" altLang="zh-CN" sz="1400" kern="100" dirty="0">
                          <a:effectLst/>
                        </a:rPr>
                        <a:t>32</a:t>
                      </a:r>
                      <a:r>
                        <a:rPr lang="zh-CN" altLang="en-US" sz="1400" kern="100" dirty="0">
                          <a:effectLst/>
                        </a:rPr>
                        <a:t>位周期寄存器的低</a:t>
                      </a:r>
                      <a:r>
                        <a:rPr lang="en-US" altLang="zh-CN" sz="1400" kern="100" dirty="0">
                          <a:effectLst/>
                        </a:rPr>
                        <a:t>16</a:t>
                      </a:r>
                      <a:r>
                        <a:rPr lang="zh-CN" altLang="en-US" sz="1400" kern="100" dirty="0">
                          <a:effectLst/>
                        </a:rPr>
                        <a:t>位，</a:t>
                      </a:r>
                      <a:r>
                        <a:rPr lang="en-US" altLang="zh-CN" sz="1400" kern="100" dirty="0">
                          <a:effectLst/>
                        </a:rPr>
                        <a:t>PRDH</a:t>
                      </a:r>
                      <a:r>
                        <a:rPr lang="zh-CN" altLang="en-US" sz="1400" kern="100" dirty="0">
                          <a:effectLst/>
                        </a:rPr>
                        <a:t>寄存器是</a:t>
                      </a:r>
                      <a:r>
                        <a:rPr lang="en-US" altLang="zh-CN" sz="1400" kern="100" dirty="0">
                          <a:effectLst/>
                        </a:rPr>
                        <a:t>32</a:t>
                      </a:r>
                      <a:r>
                        <a:rPr lang="zh-CN" altLang="en-US" sz="1400" kern="100" dirty="0">
                          <a:effectLst/>
                        </a:rPr>
                        <a:t>位周期周期寄存器的高</a:t>
                      </a:r>
                      <a:r>
                        <a:rPr lang="en-US" altLang="zh-CN" sz="1400" kern="100" dirty="0">
                          <a:effectLst/>
                        </a:rPr>
                        <a:t>16</a:t>
                      </a:r>
                      <a:r>
                        <a:rPr lang="zh-CN" altLang="en-US" sz="1400" kern="100" dirty="0">
                          <a:effectLst/>
                        </a:rPr>
                        <a:t>位。当</a:t>
                      </a:r>
                      <a:r>
                        <a:rPr lang="en-US" altLang="zh-CN" sz="1400" kern="100" dirty="0">
                          <a:effectLst/>
                        </a:rPr>
                        <a:t>TIMH:TIM</a:t>
                      </a:r>
                      <a:r>
                        <a:rPr lang="zh-CN" altLang="en-US" sz="1400" kern="100" dirty="0">
                          <a:effectLst/>
                        </a:rPr>
                        <a:t>减到</a:t>
                      </a:r>
                      <a:r>
                        <a:rPr lang="en-US" altLang="zh-CN" sz="1400" kern="100" dirty="0">
                          <a:effectLst/>
                        </a:rPr>
                        <a:t>0</a:t>
                      </a:r>
                      <a:r>
                        <a:rPr lang="zh-CN" altLang="en-US" sz="1400" kern="100" dirty="0">
                          <a:effectLst/>
                        </a:rPr>
                        <a:t>时，在下一个定时器输入时钟周期开始时（预定标器的输出），</a:t>
                      </a:r>
                      <a:r>
                        <a:rPr lang="en-US" altLang="zh-CN" sz="1400" kern="100" dirty="0">
                          <a:effectLst/>
                        </a:rPr>
                        <a:t>TIMH:TIM</a:t>
                      </a:r>
                      <a:r>
                        <a:rPr lang="zh-CN" altLang="en-US" sz="1400" kern="100" dirty="0">
                          <a:effectLst/>
                        </a:rPr>
                        <a:t>寄存器重载</a:t>
                      </a:r>
                      <a:r>
                        <a:rPr lang="en-US" altLang="zh-CN" sz="1400" kern="100" dirty="0">
                          <a:effectLst/>
                        </a:rPr>
                        <a:t>PRDH:PR</a:t>
                      </a:r>
                      <a:r>
                        <a:rPr lang="zh-CN" altLang="en-US" sz="1400" kern="100" dirty="0">
                          <a:effectLst/>
                        </a:rPr>
                        <a:t>寄存器内所包含的周期值。当用户在定时器控制寄存器（</a:t>
                      </a:r>
                      <a:r>
                        <a:rPr lang="en-US" altLang="zh-CN" sz="1400" kern="100" dirty="0">
                          <a:effectLst/>
                        </a:rPr>
                        <a:t>TCR</a:t>
                      </a:r>
                      <a:r>
                        <a:rPr lang="zh-CN" altLang="en-US" sz="1400" kern="100" dirty="0">
                          <a:effectLst/>
                        </a:rPr>
                        <a:t>）中对重装位（</a:t>
                      </a:r>
                      <a:r>
                        <a:rPr lang="en-US" altLang="zh-CN" sz="1400" kern="100" dirty="0">
                          <a:effectLst/>
                        </a:rPr>
                        <a:t>TRB</a:t>
                      </a:r>
                      <a:r>
                        <a:rPr lang="zh-CN" altLang="en-US" sz="1400" kern="100" dirty="0">
                          <a:effectLst/>
                        </a:rPr>
                        <a:t>）进行了设置时，</a:t>
                      </a:r>
                      <a:r>
                        <a:rPr lang="en-US" altLang="zh-CN" sz="1400" kern="100" dirty="0">
                          <a:effectLst/>
                        </a:rPr>
                        <a:t>PRDH:PR</a:t>
                      </a:r>
                      <a:r>
                        <a:rPr lang="zh-CN" altLang="en-US" sz="1400" kern="100" dirty="0">
                          <a:effectLst/>
                        </a:rPr>
                        <a:t>的内容也装到</a:t>
                      </a:r>
                      <a:r>
                        <a:rPr lang="en-US" altLang="zh-CN" sz="1400" kern="100" dirty="0">
                          <a:effectLst/>
                        </a:rPr>
                        <a:t>TIMH:TIM</a:t>
                      </a:r>
                      <a:r>
                        <a:rPr lang="zh-CN" altLang="en-US" sz="1400" kern="100" dirty="0">
                          <a:effectLst/>
                        </a:rPr>
                        <a:t>中。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331159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33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定时器寄存器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871848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定时器周期寄存器高位</a:t>
            </a:r>
          </a:p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定时器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周期寄存器高位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TIMERxPRDH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(x=0,1,2)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9-6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</p:txBody>
      </p:sp>
      <p:sp>
        <p:nvSpPr>
          <p:cNvPr id="5" name="矩形 4"/>
          <p:cNvSpPr/>
          <p:nvPr/>
        </p:nvSpPr>
        <p:spPr>
          <a:xfrm>
            <a:off x="1475656" y="2531680"/>
            <a:ext cx="6192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9-5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定时器周期寄存器高位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TIMERxPRDH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(x=0,1,2)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3242682"/>
            <a:ext cx="5064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注：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R=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可读，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W=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可写，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–0=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复位后的值。</a:t>
            </a: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5" y="1726417"/>
            <a:ext cx="7478169" cy="685896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37110"/>
              </p:ext>
            </p:extLst>
          </p:nvPr>
        </p:nvGraphicFramePr>
        <p:xfrm>
          <a:off x="2029979" y="3834358"/>
          <a:ext cx="508403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7575">
                  <a:extLst>
                    <a:ext uri="{9D8B030D-6E8A-4147-A177-3AD203B41FA5}">
                      <a16:colId xmlns:a16="http://schemas.microsoft.com/office/drawing/2014/main" val="3471737584"/>
                    </a:ext>
                  </a:extLst>
                </a:gridCol>
                <a:gridCol w="779579">
                  <a:extLst>
                    <a:ext uri="{9D8B030D-6E8A-4147-A177-3AD203B41FA5}">
                      <a16:colId xmlns:a16="http://schemas.microsoft.com/office/drawing/2014/main" val="3339467610"/>
                    </a:ext>
                  </a:extLst>
                </a:gridCol>
                <a:gridCol w="3396885">
                  <a:extLst>
                    <a:ext uri="{9D8B030D-6E8A-4147-A177-3AD203B41FA5}">
                      <a16:colId xmlns:a16="http://schemas.microsoft.com/office/drawing/2014/main" val="2539451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</a:rPr>
                        <a:t>位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</a:rPr>
                        <a:t>名称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</a:rPr>
                        <a:t>定义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48699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</a:rPr>
                        <a:t>15</a:t>
                      </a:r>
                      <a:r>
                        <a:rPr lang="zh-CN" altLang="en-US" sz="1400" kern="100">
                          <a:effectLst/>
                        </a:rPr>
                        <a:t>～</a:t>
                      </a:r>
                      <a:r>
                        <a:rPr lang="en-US" altLang="zh-CN" sz="1400" kern="100">
                          <a:effectLst/>
                        </a:rPr>
                        <a:t>0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PRDH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</a:rPr>
                        <a:t>请参考</a:t>
                      </a:r>
                      <a:r>
                        <a:rPr lang="en-US" altLang="zh-CN" sz="1400" kern="100" dirty="0" err="1">
                          <a:effectLst/>
                        </a:rPr>
                        <a:t>TIMERxPRD</a:t>
                      </a:r>
                      <a:r>
                        <a:rPr lang="zh-CN" altLang="en-US" sz="1400" kern="100" dirty="0">
                          <a:effectLst/>
                        </a:rPr>
                        <a:t>的说明。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7482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97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定时器寄存器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771550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定时器控制寄存器</a:t>
            </a:r>
          </a:p>
          <a:p>
            <a:pPr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定时器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控制寄存器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TIMERxTCR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(x=0,1,2)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9-7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8" y="1729273"/>
            <a:ext cx="7440063" cy="11717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56127" y="3057222"/>
            <a:ext cx="54317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9-7 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定时器控制寄存器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TIMERxTCR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(x=0,1,2)</a:t>
            </a:r>
          </a:p>
        </p:txBody>
      </p:sp>
      <p:sp>
        <p:nvSpPr>
          <p:cNvPr id="10" name="矩形 9"/>
          <p:cNvSpPr/>
          <p:nvPr/>
        </p:nvSpPr>
        <p:spPr>
          <a:xfrm>
            <a:off x="589583" y="3570570"/>
            <a:ext cx="5064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注：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R=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可读，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W=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可写，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–0=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复位后的值。</a:t>
            </a:r>
          </a:p>
        </p:txBody>
      </p:sp>
    </p:spTree>
    <p:extLst>
      <p:ext uri="{BB962C8B-B14F-4D97-AF65-F5344CB8AC3E}">
        <p14:creationId xmlns:p14="http://schemas.microsoft.com/office/powerpoint/2010/main" val="150548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定时器寄存器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058777"/>
              </p:ext>
            </p:extLst>
          </p:nvPr>
        </p:nvGraphicFramePr>
        <p:xfrm>
          <a:off x="179512" y="771550"/>
          <a:ext cx="8712967" cy="41783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3657">
                  <a:extLst>
                    <a:ext uri="{9D8B030D-6E8A-4147-A177-3AD203B41FA5}">
                      <a16:colId xmlns:a16="http://schemas.microsoft.com/office/drawing/2014/main" val="2151405147"/>
                    </a:ext>
                  </a:extLst>
                </a:gridCol>
                <a:gridCol w="1207623">
                  <a:extLst>
                    <a:ext uri="{9D8B030D-6E8A-4147-A177-3AD203B41FA5}">
                      <a16:colId xmlns:a16="http://schemas.microsoft.com/office/drawing/2014/main" val="981759784"/>
                    </a:ext>
                  </a:extLst>
                </a:gridCol>
                <a:gridCol w="6621687">
                  <a:extLst>
                    <a:ext uri="{9D8B030D-6E8A-4147-A177-3AD203B41FA5}">
                      <a16:colId xmlns:a16="http://schemas.microsoft.com/office/drawing/2014/main" val="1133887686"/>
                    </a:ext>
                  </a:extLst>
                </a:gridCol>
              </a:tblGrid>
              <a:tr h="1681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位</a:t>
                      </a:r>
                      <a:endParaRPr lang="zh-CN" altLang="en-US" sz="11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>
                          <a:effectLst/>
                        </a:rPr>
                        <a:t>名称</a:t>
                      </a:r>
                      <a:endParaRPr lang="zh-CN" altLang="en-US" sz="11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>
                          <a:effectLst/>
                        </a:rPr>
                        <a:t>定义</a:t>
                      </a:r>
                      <a:endParaRPr lang="zh-CN" altLang="en-US" sz="11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extLst>
                  <a:ext uri="{0D108BD9-81ED-4DB2-BD59-A6C34878D82A}">
                    <a16:rowId xmlns:a16="http://schemas.microsoft.com/office/drawing/2014/main" val="1935799040"/>
                  </a:ext>
                </a:extLst>
              </a:tr>
              <a:tr h="3822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15</a:t>
                      </a:r>
                      <a:endParaRPr lang="zh-CN" altLang="en-US" sz="11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TIF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>
                          <a:effectLst/>
                        </a:rPr>
                        <a:t>定时器中断标志位。当定时器减到</a:t>
                      </a:r>
                      <a:r>
                        <a:rPr lang="en-US" altLang="zh-CN" sz="1100" kern="100">
                          <a:effectLst/>
                        </a:rPr>
                        <a:t>0</a:t>
                      </a:r>
                      <a:r>
                        <a:rPr lang="zh-CN" altLang="en-US" sz="1100" kern="100">
                          <a:effectLst/>
                        </a:rPr>
                        <a:t>时，标志位将置</a:t>
                      </a:r>
                      <a:r>
                        <a:rPr lang="en-US" altLang="zh-CN" sz="1100" kern="100">
                          <a:effectLst/>
                        </a:rPr>
                        <a:t>1</a:t>
                      </a:r>
                      <a:r>
                        <a:rPr lang="zh-CN" altLang="en-US" sz="1100" kern="100">
                          <a:effectLst/>
                        </a:rPr>
                        <a:t>，可通过软件写</a:t>
                      </a:r>
                      <a:r>
                        <a:rPr lang="en-US" altLang="zh-CN" sz="1100" kern="100">
                          <a:effectLst/>
                        </a:rPr>
                        <a:t>1</a:t>
                      </a:r>
                      <a:r>
                        <a:rPr lang="zh-CN" altLang="en-US" sz="1100" kern="100">
                          <a:effectLst/>
                        </a:rPr>
                        <a:t>对该位清</a:t>
                      </a:r>
                      <a:r>
                        <a:rPr lang="en-US" altLang="zh-CN" sz="1100" kern="100">
                          <a:effectLst/>
                        </a:rPr>
                        <a:t>0</a:t>
                      </a:r>
                      <a:r>
                        <a:rPr lang="zh-CN" altLang="en-US" sz="1100" kern="100">
                          <a:effectLst/>
                        </a:rPr>
                        <a:t>，但是只有计数器递减到</a:t>
                      </a:r>
                      <a:r>
                        <a:rPr lang="en-US" altLang="zh-CN" sz="1100" kern="100">
                          <a:effectLst/>
                        </a:rPr>
                        <a:t>0</a:t>
                      </a:r>
                      <a:r>
                        <a:rPr lang="zh-CN" altLang="en-US" sz="1100" kern="100">
                          <a:effectLst/>
                        </a:rPr>
                        <a:t>该位才会被置位。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>
                          <a:effectLst/>
                        </a:rPr>
                        <a:t>对该位写</a:t>
                      </a:r>
                      <a:r>
                        <a:rPr lang="en-US" altLang="zh-CN" sz="1100" kern="100">
                          <a:effectLst/>
                        </a:rPr>
                        <a:t>1</a:t>
                      </a:r>
                      <a:r>
                        <a:rPr lang="zh-CN" altLang="en-US" sz="1100" kern="100">
                          <a:effectLst/>
                        </a:rPr>
                        <a:t>将清除该位，写</a:t>
                      </a:r>
                      <a:r>
                        <a:rPr lang="en-US" altLang="zh-CN" sz="1100" kern="100">
                          <a:effectLst/>
                        </a:rPr>
                        <a:t>0</a:t>
                      </a:r>
                      <a:r>
                        <a:rPr lang="zh-CN" altLang="en-US" sz="1100" kern="100">
                          <a:effectLst/>
                        </a:rPr>
                        <a:t>无效。</a:t>
                      </a:r>
                      <a:endParaRPr lang="zh-CN" altLang="en-US" sz="11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extLst>
                  <a:ext uri="{0D108BD9-81ED-4DB2-BD59-A6C34878D82A}">
                    <a16:rowId xmlns:a16="http://schemas.microsoft.com/office/drawing/2014/main" val="3745009198"/>
                  </a:ext>
                </a:extLst>
              </a:tr>
              <a:tr h="2751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effectLst/>
                        </a:rPr>
                        <a:t>14</a:t>
                      </a:r>
                      <a:endParaRPr lang="zh-CN" altLang="en-US" sz="11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>
                          <a:effectLst/>
                        </a:rPr>
                        <a:t>定时器中断使能位。如果定时器计数器递减到</a:t>
                      </a:r>
                      <a:r>
                        <a:rPr lang="en-US" altLang="zh-CN" sz="1100" kern="100">
                          <a:effectLst/>
                        </a:rPr>
                        <a:t>0</a:t>
                      </a:r>
                      <a:r>
                        <a:rPr lang="zh-CN" altLang="en-US" sz="1100" kern="100">
                          <a:effectLst/>
                        </a:rPr>
                        <a:t>，该位置</a:t>
                      </a:r>
                      <a:r>
                        <a:rPr lang="en-US" altLang="zh-CN" sz="1100" kern="100">
                          <a:effectLst/>
                        </a:rPr>
                        <a:t>1</a:t>
                      </a:r>
                      <a:r>
                        <a:rPr lang="zh-CN" altLang="en-US" sz="1100" kern="100">
                          <a:effectLst/>
                        </a:rPr>
                        <a:t>，定时器将会向</a:t>
                      </a:r>
                      <a:r>
                        <a:rPr lang="en-US" altLang="zh-CN" sz="1100" kern="100">
                          <a:effectLst/>
                        </a:rPr>
                        <a:t>CPU</a:t>
                      </a:r>
                      <a:r>
                        <a:rPr lang="zh-CN" altLang="en-US" sz="1100" kern="100">
                          <a:effectLst/>
                        </a:rPr>
                        <a:t>提出中断请求。</a:t>
                      </a:r>
                      <a:endParaRPr lang="zh-CN" altLang="en-US" sz="11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extLst>
                  <a:ext uri="{0D108BD9-81ED-4DB2-BD59-A6C34878D82A}">
                    <a16:rowId xmlns:a16="http://schemas.microsoft.com/office/drawing/2014/main" val="259522375"/>
                  </a:ext>
                </a:extLst>
              </a:tr>
              <a:tr h="1681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effectLst/>
                        </a:rPr>
                        <a:t>13</a:t>
                      </a:r>
                      <a:r>
                        <a:rPr lang="zh-CN" altLang="en-US" sz="1100" kern="100">
                          <a:effectLst/>
                        </a:rPr>
                        <a:t>～</a:t>
                      </a:r>
                      <a:r>
                        <a:rPr lang="en-US" altLang="zh-CN" sz="1100" kern="100">
                          <a:effectLst/>
                        </a:rPr>
                        <a:t>12</a:t>
                      </a:r>
                      <a:endParaRPr lang="zh-CN" altLang="en-US" sz="11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Reserved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>
                          <a:effectLst/>
                        </a:rPr>
                        <a:t>保留。</a:t>
                      </a:r>
                      <a:endParaRPr lang="zh-CN" altLang="en-US" sz="11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extLst>
                  <a:ext uri="{0D108BD9-81ED-4DB2-BD59-A6C34878D82A}">
                    <a16:rowId xmlns:a16="http://schemas.microsoft.com/office/drawing/2014/main" val="2226376451"/>
                  </a:ext>
                </a:extLst>
              </a:tr>
              <a:tr h="7032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effectLst/>
                        </a:rPr>
                        <a:t>11</a:t>
                      </a:r>
                      <a:endParaRPr lang="zh-CN" altLang="en-US" sz="11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502920" algn="ctr" defTabSz="355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kern="100" baseline="0" dirty="0" smtClean="0">
                          <a:effectLst/>
                        </a:rPr>
                        <a:t>     </a:t>
                      </a:r>
                      <a:r>
                        <a:rPr lang="en-US" altLang="zh-CN" sz="1100" kern="100" dirty="0" smtClean="0">
                          <a:effectLst/>
                        </a:rPr>
                        <a:t>FREE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定时器仿真方式：</a:t>
                      </a:r>
                      <a:r>
                        <a:rPr lang="en-US" altLang="zh-CN" sz="1100" kern="100" dirty="0">
                          <a:effectLst/>
                        </a:rPr>
                        <a:t>FREE</a:t>
                      </a:r>
                      <a:r>
                        <a:rPr lang="zh-CN" altLang="en-US" sz="1100" kern="100" dirty="0">
                          <a:effectLst/>
                        </a:rPr>
                        <a:t>和下面的</a:t>
                      </a:r>
                      <a:r>
                        <a:rPr lang="en-US" altLang="zh-CN" sz="1100" kern="100" dirty="0">
                          <a:effectLst/>
                        </a:rPr>
                        <a:t>SOFT</a:t>
                      </a:r>
                      <a:r>
                        <a:rPr lang="zh-CN" altLang="en-US" sz="1100" kern="100" dirty="0">
                          <a:effectLst/>
                        </a:rPr>
                        <a:t>位是专用于仿真的，这些位决定了在高级语言编程调试中，遇到断点时，定时器的状态。如果</a:t>
                      </a:r>
                      <a:r>
                        <a:rPr lang="en-US" altLang="zh-CN" sz="1100" kern="100" dirty="0">
                          <a:effectLst/>
                        </a:rPr>
                        <a:t>FREE</a:t>
                      </a:r>
                      <a:r>
                        <a:rPr lang="zh-CN" altLang="en-US" sz="1100" kern="100" dirty="0">
                          <a:effectLst/>
                        </a:rPr>
                        <a:t>位为</a:t>
                      </a:r>
                      <a:r>
                        <a:rPr lang="en-US" altLang="zh-CN" sz="1100" kern="100" dirty="0">
                          <a:effectLst/>
                        </a:rPr>
                        <a:t>1</a:t>
                      </a:r>
                      <a:r>
                        <a:rPr lang="zh-CN" altLang="en-US" sz="1100" kern="100" dirty="0">
                          <a:effectLst/>
                        </a:rPr>
                        <a:t>，那么在遇到断点时，定时器继续运行（即自由运行），在这种情况下，</a:t>
                      </a:r>
                      <a:r>
                        <a:rPr lang="en-US" altLang="zh-CN" sz="1100" kern="100" dirty="0">
                          <a:effectLst/>
                        </a:rPr>
                        <a:t>SOFT</a:t>
                      </a:r>
                      <a:r>
                        <a:rPr lang="zh-CN" altLang="en-US" sz="1100" kern="100" dirty="0">
                          <a:effectLst/>
                        </a:rPr>
                        <a:t>位不起作用。但是，如果</a:t>
                      </a:r>
                      <a:r>
                        <a:rPr lang="en-US" altLang="zh-CN" sz="1100" kern="100" dirty="0">
                          <a:effectLst/>
                        </a:rPr>
                        <a:t>FREE</a:t>
                      </a:r>
                      <a:r>
                        <a:rPr lang="zh-CN" altLang="en-US" sz="1100" kern="100" dirty="0">
                          <a:effectLst/>
                        </a:rPr>
                        <a:t>为</a:t>
                      </a:r>
                      <a:r>
                        <a:rPr lang="en-US" altLang="zh-CN" sz="1100" kern="100" dirty="0">
                          <a:effectLst/>
                        </a:rPr>
                        <a:t>0</a:t>
                      </a:r>
                      <a:r>
                        <a:rPr lang="zh-CN" altLang="en-US" sz="1100" kern="100" dirty="0">
                          <a:effectLst/>
                        </a:rPr>
                        <a:t>，则</a:t>
                      </a:r>
                      <a:r>
                        <a:rPr lang="en-US" altLang="zh-CN" sz="1100" kern="100" dirty="0">
                          <a:effectLst/>
                        </a:rPr>
                        <a:t>SOFT</a:t>
                      </a:r>
                      <a:r>
                        <a:rPr lang="zh-CN" altLang="en-US" sz="1100" kern="100" dirty="0">
                          <a:effectLst/>
                        </a:rPr>
                        <a:t>起作用。在此情形下，如果</a:t>
                      </a:r>
                      <a:r>
                        <a:rPr lang="en-US" altLang="zh-CN" sz="1100" kern="100" dirty="0">
                          <a:effectLst/>
                        </a:rPr>
                        <a:t>SOFT=0</a:t>
                      </a:r>
                      <a:r>
                        <a:rPr lang="zh-CN" altLang="en-US" sz="1100" kern="100" dirty="0">
                          <a:effectLst/>
                        </a:rPr>
                        <a:t>，定时器在下一个</a:t>
                      </a:r>
                      <a:r>
                        <a:rPr lang="en-US" altLang="zh-CN" sz="1100" kern="100" dirty="0">
                          <a:effectLst/>
                        </a:rPr>
                        <a:t>TIMH:TIM</a:t>
                      </a:r>
                      <a:r>
                        <a:rPr lang="zh-CN" altLang="en-US" sz="1100" kern="100" dirty="0">
                          <a:effectLst/>
                        </a:rPr>
                        <a:t>递减操作完成后停止。如果</a:t>
                      </a:r>
                      <a:r>
                        <a:rPr lang="en-US" altLang="zh-CN" sz="1100" kern="100" dirty="0">
                          <a:effectLst/>
                        </a:rPr>
                        <a:t>SOFT</a:t>
                      </a:r>
                      <a:r>
                        <a:rPr lang="zh-CN" altLang="en-US" sz="1100" kern="100" dirty="0">
                          <a:effectLst/>
                        </a:rPr>
                        <a:t>位为</a:t>
                      </a:r>
                      <a:r>
                        <a:rPr lang="en-US" altLang="zh-CN" sz="1100" kern="100" dirty="0">
                          <a:effectLst/>
                        </a:rPr>
                        <a:t>1</a:t>
                      </a:r>
                      <a:r>
                        <a:rPr lang="zh-CN" altLang="en-US" sz="1100" kern="100" dirty="0">
                          <a:effectLst/>
                        </a:rPr>
                        <a:t>，那么定时器在</a:t>
                      </a:r>
                      <a:r>
                        <a:rPr lang="en-US" altLang="zh-CN" sz="1100" kern="100" dirty="0">
                          <a:effectLst/>
                        </a:rPr>
                        <a:t>TIMH:TIM</a:t>
                      </a:r>
                      <a:r>
                        <a:rPr lang="zh-CN" altLang="en-US" sz="1100" kern="100" dirty="0">
                          <a:effectLst/>
                        </a:rPr>
                        <a:t>递减到</a:t>
                      </a:r>
                      <a:r>
                        <a:rPr lang="en-US" altLang="zh-CN" sz="1100" kern="100" dirty="0">
                          <a:effectLst/>
                        </a:rPr>
                        <a:t>0</a:t>
                      </a:r>
                      <a:r>
                        <a:rPr lang="zh-CN" altLang="en-US" sz="1100" kern="100" dirty="0">
                          <a:effectLst/>
                        </a:rPr>
                        <a:t>后停止。</a:t>
                      </a:r>
                      <a:endParaRPr lang="zh-CN" altLang="en-US" sz="11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extLst>
                  <a:ext uri="{0D108BD9-81ED-4DB2-BD59-A6C34878D82A}">
                    <a16:rowId xmlns:a16="http://schemas.microsoft.com/office/drawing/2014/main" val="3549640581"/>
                  </a:ext>
                </a:extLst>
              </a:tr>
              <a:tr h="491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effectLst/>
                        </a:rPr>
                        <a:t>9</a:t>
                      </a:r>
                      <a:endParaRPr lang="zh-CN" altLang="en-US" sz="11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SOFT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FREE SOFT</a:t>
                      </a:r>
                      <a:r>
                        <a:rPr lang="zh-CN" altLang="en-US" sz="1100" kern="100" dirty="0">
                          <a:effectLst/>
                        </a:rPr>
                        <a:t>定时器仿真方式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  </a:t>
                      </a:r>
                      <a:r>
                        <a:rPr lang="zh-CN" altLang="en-US" sz="1100" kern="100" dirty="0" smtClean="0">
                          <a:effectLst/>
                        </a:rPr>
                        <a:t> </a:t>
                      </a:r>
                      <a:r>
                        <a:rPr lang="en-US" altLang="zh-CN" sz="1100" kern="100" dirty="0" smtClean="0">
                          <a:effectLst/>
                        </a:rPr>
                        <a:t>00  </a:t>
                      </a:r>
                      <a:r>
                        <a:rPr lang="zh-CN" altLang="en-US" sz="1100" kern="100" dirty="0">
                          <a:effectLst/>
                        </a:rPr>
                        <a:t>定时器在下一个</a:t>
                      </a:r>
                      <a:r>
                        <a:rPr lang="en-US" altLang="zh-CN" sz="1100" kern="100" dirty="0">
                          <a:effectLst/>
                        </a:rPr>
                        <a:t>TIMH:TIM</a:t>
                      </a:r>
                      <a:r>
                        <a:rPr lang="zh-CN" altLang="en-US" sz="1100" kern="100" dirty="0">
                          <a:effectLst/>
                        </a:rPr>
                        <a:t>递减操作完成后停止（硬停止）；</a:t>
                      </a:r>
                    </a:p>
                    <a:p>
                      <a:pPr marL="0" marR="0" indent="1428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01  </a:t>
                      </a:r>
                      <a:r>
                        <a:rPr lang="zh-CN" altLang="en-US" sz="1100" kern="100" dirty="0">
                          <a:effectLst/>
                        </a:rPr>
                        <a:t>定时器在</a:t>
                      </a:r>
                      <a:r>
                        <a:rPr lang="en-US" altLang="zh-CN" sz="1100" kern="100" dirty="0">
                          <a:effectLst/>
                        </a:rPr>
                        <a:t>TIMH:TIM</a:t>
                      </a:r>
                      <a:r>
                        <a:rPr lang="zh-CN" altLang="en-US" sz="1100" kern="100" dirty="0">
                          <a:effectLst/>
                        </a:rPr>
                        <a:t>递减到</a:t>
                      </a:r>
                      <a:r>
                        <a:rPr lang="en-US" altLang="zh-CN" sz="1100" kern="100" dirty="0">
                          <a:effectLst/>
                        </a:rPr>
                        <a:t>0</a:t>
                      </a:r>
                      <a:r>
                        <a:rPr lang="zh-CN" altLang="en-US" sz="1100" kern="100" dirty="0">
                          <a:effectLst/>
                        </a:rPr>
                        <a:t>后停止（软停止）；</a:t>
                      </a:r>
                    </a:p>
                    <a:p>
                      <a:pPr marL="0" marR="0" indent="1428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9  </a:t>
                      </a:r>
                      <a:r>
                        <a:rPr lang="zh-CN" altLang="en-US" sz="1100" kern="100" dirty="0">
                          <a:effectLst/>
                        </a:rPr>
                        <a:t>自由运行；</a:t>
                      </a:r>
                    </a:p>
                    <a:p>
                      <a:pPr marL="0" marR="0" indent="1428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11  </a:t>
                      </a:r>
                      <a:r>
                        <a:rPr lang="zh-CN" altLang="en-US" sz="1100" kern="100" dirty="0">
                          <a:effectLst/>
                        </a:rPr>
                        <a:t>自由运行。</a:t>
                      </a:r>
                      <a:endParaRPr lang="zh-CN" altLang="en-US" sz="11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extLst>
                  <a:ext uri="{0D108BD9-81ED-4DB2-BD59-A6C34878D82A}">
                    <a16:rowId xmlns:a16="http://schemas.microsoft.com/office/drawing/2014/main" val="1890447279"/>
                  </a:ext>
                </a:extLst>
              </a:tr>
              <a:tr h="1681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effectLst/>
                        </a:rPr>
                        <a:t>9</a:t>
                      </a:r>
                      <a:r>
                        <a:rPr lang="zh-CN" altLang="en-US" sz="1100" kern="100">
                          <a:effectLst/>
                        </a:rPr>
                        <a:t>～</a:t>
                      </a:r>
                      <a:r>
                        <a:rPr lang="en-US" altLang="zh-CN" sz="1100" kern="100">
                          <a:effectLst/>
                        </a:rPr>
                        <a:t>6</a:t>
                      </a:r>
                      <a:endParaRPr lang="zh-CN" altLang="en-US" sz="11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Reserved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>
                          <a:effectLst/>
                        </a:rPr>
                        <a:t>保留。</a:t>
                      </a:r>
                      <a:endParaRPr lang="zh-CN" altLang="en-US" sz="11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extLst>
                  <a:ext uri="{0D108BD9-81ED-4DB2-BD59-A6C34878D82A}">
                    <a16:rowId xmlns:a16="http://schemas.microsoft.com/office/drawing/2014/main" val="2020222646"/>
                  </a:ext>
                </a:extLst>
              </a:tr>
              <a:tr h="3822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effectLst/>
                        </a:rPr>
                        <a:t>5</a:t>
                      </a:r>
                      <a:endParaRPr lang="zh-CN" altLang="en-US" sz="11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TRB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定时器重装位。当向</a:t>
                      </a:r>
                      <a:r>
                        <a:rPr lang="en-US" altLang="zh-CN" sz="1100" kern="100" dirty="0">
                          <a:effectLst/>
                        </a:rPr>
                        <a:t>TRB</a:t>
                      </a:r>
                      <a:r>
                        <a:rPr lang="zh-CN" altLang="en-US" sz="1100" kern="100" dirty="0">
                          <a:effectLst/>
                        </a:rPr>
                        <a:t>写</a:t>
                      </a:r>
                      <a:r>
                        <a:rPr lang="en-US" altLang="zh-CN" sz="1100" kern="100" dirty="0">
                          <a:effectLst/>
                        </a:rPr>
                        <a:t>1</a:t>
                      </a:r>
                      <a:r>
                        <a:rPr lang="zh-CN" altLang="en-US" sz="1100" kern="100" dirty="0">
                          <a:effectLst/>
                        </a:rPr>
                        <a:t>时，</a:t>
                      </a:r>
                      <a:r>
                        <a:rPr lang="en-US" altLang="zh-CN" sz="1100" kern="100" dirty="0">
                          <a:effectLst/>
                        </a:rPr>
                        <a:t>PRDH:PRD</a:t>
                      </a:r>
                      <a:r>
                        <a:rPr lang="zh-CN" altLang="en-US" sz="1100" kern="100" dirty="0">
                          <a:effectLst/>
                        </a:rPr>
                        <a:t>的值装入</a:t>
                      </a:r>
                      <a:r>
                        <a:rPr lang="en-US" altLang="zh-CN" sz="1100" kern="100" dirty="0">
                          <a:effectLst/>
                        </a:rPr>
                        <a:t>TIMH:TIM</a:t>
                      </a:r>
                      <a:r>
                        <a:rPr lang="zh-CN" altLang="en-US" sz="1100" kern="100" dirty="0">
                          <a:effectLst/>
                        </a:rPr>
                        <a:t>，并且把定时器分频寄存器（</a:t>
                      </a:r>
                      <a:r>
                        <a:rPr lang="en-US" altLang="zh-CN" sz="1100" kern="100" dirty="0">
                          <a:effectLst/>
                        </a:rPr>
                        <a:t>TDDRH:TDDR</a:t>
                      </a:r>
                      <a:r>
                        <a:rPr lang="zh-CN" altLang="en-US" sz="1100" kern="100" dirty="0">
                          <a:effectLst/>
                        </a:rPr>
                        <a:t>）中的值装入预定标计数器（</a:t>
                      </a:r>
                      <a:r>
                        <a:rPr lang="en-US" altLang="zh-CN" sz="1100" kern="100" dirty="0">
                          <a:effectLst/>
                        </a:rPr>
                        <a:t>PSCH:PSC</a:t>
                      </a:r>
                      <a:r>
                        <a:rPr lang="zh-CN" altLang="en-US" sz="1100" kern="100" dirty="0">
                          <a:effectLst/>
                        </a:rPr>
                        <a:t>）。</a:t>
                      </a:r>
                      <a:r>
                        <a:rPr lang="en-US" altLang="zh-CN" sz="1100" kern="100" dirty="0">
                          <a:effectLst/>
                        </a:rPr>
                        <a:t>TRB</a:t>
                      </a:r>
                      <a:r>
                        <a:rPr lang="zh-CN" altLang="en-US" sz="1100" kern="100" dirty="0">
                          <a:effectLst/>
                        </a:rPr>
                        <a:t>位一直读作</a:t>
                      </a:r>
                      <a:r>
                        <a:rPr lang="en-US" altLang="zh-CN" sz="1100" kern="100" dirty="0">
                          <a:effectLst/>
                        </a:rPr>
                        <a:t>0</a:t>
                      </a:r>
                      <a:r>
                        <a:rPr lang="zh-CN" altLang="en-US" sz="1100" kern="100" dirty="0">
                          <a:effectLst/>
                        </a:rPr>
                        <a:t>。</a:t>
                      </a:r>
                      <a:endParaRPr lang="zh-CN" altLang="en-US" sz="11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extLst>
                  <a:ext uri="{0D108BD9-81ED-4DB2-BD59-A6C34878D82A}">
                    <a16:rowId xmlns:a16="http://schemas.microsoft.com/office/drawing/2014/main" val="142521145"/>
                  </a:ext>
                </a:extLst>
              </a:tr>
              <a:tr h="3822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effectLst/>
                        </a:rPr>
                        <a:t>4</a:t>
                      </a:r>
                      <a:endParaRPr lang="zh-CN" altLang="en-US" sz="11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TSS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>
                          <a:effectLst/>
                        </a:rPr>
                        <a:t>定时器停止状态位。</a:t>
                      </a:r>
                      <a:r>
                        <a:rPr lang="en-US" altLang="zh-CN" sz="1100" kern="100">
                          <a:effectLst/>
                        </a:rPr>
                        <a:t>TSS</a:t>
                      </a:r>
                      <a:r>
                        <a:rPr lang="zh-CN" altLang="en-US" sz="1100" kern="100">
                          <a:effectLst/>
                        </a:rPr>
                        <a:t>是停止或启动定时器的一个标志位。要停止定时器，置</a:t>
                      </a:r>
                      <a:r>
                        <a:rPr lang="en-US" altLang="zh-CN" sz="1100" kern="100">
                          <a:effectLst/>
                        </a:rPr>
                        <a:t>TSS</a:t>
                      </a:r>
                      <a:r>
                        <a:rPr lang="zh-CN" altLang="en-US" sz="1100" kern="100">
                          <a:effectLst/>
                        </a:rPr>
                        <a:t>为</a:t>
                      </a:r>
                      <a:r>
                        <a:rPr lang="en-US" altLang="zh-CN" sz="1100" kern="100">
                          <a:effectLst/>
                        </a:rPr>
                        <a:t>1</a:t>
                      </a:r>
                      <a:r>
                        <a:rPr lang="zh-CN" altLang="en-US" sz="1100" kern="100">
                          <a:effectLst/>
                        </a:rPr>
                        <a:t>。要启动或重启动定时器，置</a:t>
                      </a:r>
                      <a:r>
                        <a:rPr lang="en-US" altLang="zh-CN" sz="1100" kern="100">
                          <a:effectLst/>
                        </a:rPr>
                        <a:t>TSS</a:t>
                      </a:r>
                      <a:r>
                        <a:rPr lang="zh-CN" altLang="en-US" sz="1100" kern="100">
                          <a:effectLst/>
                        </a:rPr>
                        <a:t>为</a:t>
                      </a:r>
                      <a:r>
                        <a:rPr lang="en-US" altLang="zh-CN" sz="1100" kern="100">
                          <a:effectLst/>
                        </a:rPr>
                        <a:t>0</a:t>
                      </a:r>
                      <a:r>
                        <a:rPr lang="zh-CN" altLang="en-US" sz="1100" kern="100">
                          <a:effectLst/>
                        </a:rPr>
                        <a:t>。在复位时，</a:t>
                      </a:r>
                      <a:r>
                        <a:rPr lang="en-US" altLang="zh-CN" sz="1100" kern="100">
                          <a:effectLst/>
                        </a:rPr>
                        <a:t>TSS</a:t>
                      </a:r>
                      <a:r>
                        <a:rPr lang="zh-CN" altLang="en-US" sz="1100" kern="100">
                          <a:effectLst/>
                        </a:rPr>
                        <a:t>清</a:t>
                      </a:r>
                      <a:r>
                        <a:rPr lang="en-US" altLang="zh-CN" sz="1100" kern="100">
                          <a:effectLst/>
                        </a:rPr>
                        <a:t>0</a:t>
                      </a:r>
                      <a:r>
                        <a:rPr lang="zh-CN" altLang="en-US" sz="1100" kern="100">
                          <a:effectLst/>
                        </a:rPr>
                        <a:t>并且定时器立即启动。</a:t>
                      </a:r>
                      <a:endParaRPr lang="zh-CN" altLang="en-US" sz="11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extLst>
                  <a:ext uri="{0D108BD9-81ED-4DB2-BD59-A6C34878D82A}">
                    <a16:rowId xmlns:a16="http://schemas.microsoft.com/office/drawing/2014/main" val="4254311369"/>
                  </a:ext>
                </a:extLst>
              </a:tr>
              <a:tr h="1681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effectLst/>
                        </a:rPr>
                        <a:t>3</a:t>
                      </a:r>
                      <a:r>
                        <a:rPr lang="zh-CN" altLang="en-US" sz="1100" kern="100">
                          <a:effectLst/>
                        </a:rPr>
                        <a:t>～</a:t>
                      </a:r>
                      <a:r>
                        <a:rPr lang="en-US" altLang="zh-CN" sz="1100" kern="100">
                          <a:effectLst/>
                        </a:rPr>
                        <a:t>0</a:t>
                      </a:r>
                      <a:endParaRPr lang="zh-CN" altLang="en-US" sz="11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Reserved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保留。</a:t>
                      </a:r>
                      <a:endParaRPr lang="zh-CN" altLang="en-US" sz="11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66" marR="45866" marT="30577" marB="30577"/>
                </a:tc>
                <a:extLst>
                  <a:ext uri="{0D108BD9-81ED-4DB2-BD59-A6C34878D82A}">
                    <a16:rowId xmlns:a16="http://schemas.microsoft.com/office/drawing/2014/main" val="229879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64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定时器寄存器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771550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定时器预定标计数器低位</a:t>
            </a:r>
          </a:p>
          <a:p>
            <a:pPr indent="44450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定时器预定标计数器低位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TIMERxTPR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(x=0,1,2)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9-8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</p:txBody>
      </p:sp>
      <p:sp>
        <p:nvSpPr>
          <p:cNvPr id="5" name="矩形 4"/>
          <p:cNvSpPr/>
          <p:nvPr/>
        </p:nvSpPr>
        <p:spPr>
          <a:xfrm>
            <a:off x="1475656" y="2262677"/>
            <a:ext cx="6192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9-8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定时器预定标计数器低位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TIMERxTPR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(x=0,1,2)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2643758"/>
            <a:ext cx="5064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注：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R=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可读，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W=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可写，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–0=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复位后的值。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8" y="1519104"/>
            <a:ext cx="7554379" cy="64779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903721"/>
              </p:ext>
            </p:extLst>
          </p:nvPr>
        </p:nvGraphicFramePr>
        <p:xfrm>
          <a:off x="611560" y="3072542"/>
          <a:ext cx="7992888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19514203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777546697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724790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位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名称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定义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849338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15</a:t>
                      </a:r>
                      <a:r>
                        <a:rPr lang="zh-CN" altLang="en-US" sz="1050" kern="100">
                          <a:effectLst/>
                        </a:rPr>
                        <a:t>～</a:t>
                      </a:r>
                      <a:r>
                        <a:rPr lang="en-US" altLang="zh-CN" sz="1050" kern="100">
                          <a:effectLst/>
                        </a:rPr>
                        <a:t>8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PSC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定时器预定标器计数器。</a:t>
                      </a:r>
                      <a:r>
                        <a:rPr lang="en-US" altLang="zh-CN" sz="1050" kern="100">
                          <a:effectLst/>
                        </a:rPr>
                        <a:t>PSC</a:t>
                      </a:r>
                      <a:r>
                        <a:rPr lang="zh-CN" altLang="en-US" sz="1050" kern="100">
                          <a:effectLst/>
                        </a:rPr>
                        <a:t>是预定标计数器的低</a:t>
                      </a:r>
                      <a:r>
                        <a:rPr lang="en-US" altLang="zh-CN" sz="1050" kern="100">
                          <a:effectLst/>
                        </a:rPr>
                        <a:t>8</a:t>
                      </a:r>
                      <a:r>
                        <a:rPr lang="zh-CN" altLang="en-US" sz="1050" kern="100">
                          <a:effectLst/>
                        </a:rPr>
                        <a:t>位。</a:t>
                      </a:r>
                      <a:r>
                        <a:rPr lang="en-US" altLang="zh-CN" sz="1050" kern="100">
                          <a:effectLst/>
                        </a:rPr>
                        <a:t>PSCH</a:t>
                      </a:r>
                      <a:r>
                        <a:rPr lang="zh-CN" altLang="en-US" sz="1050" kern="100">
                          <a:effectLst/>
                        </a:rPr>
                        <a:t>是预定标计数器的高</a:t>
                      </a:r>
                      <a:r>
                        <a:rPr lang="en-US" altLang="zh-CN" sz="1050" kern="100">
                          <a:effectLst/>
                        </a:rPr>
                        <a:t>8</a:t>
                      </a:r>
                      <a:r>
                        <a:rPr lang="zh-CN" altLang="en-US" sz="1050" kern="100">
                          <a:effectLst/>
                        </a:rPr>
                        <a:t>位。对每一个定时器时钟周期，</a:t>
                      </a:r>
                      <a:r>
                        <a:rPr lang="en-US" altLang="zh-CN" sz="1050" kern="100">
                          <a:effectLst/>
                        </a:rPr>
                        <a:t>PSCH:PSC</a:t>
                      </a:r>
                      <a:r>
                        <a:rPr lang="zh-CN" altLang="en-US" sz="1050" kern="100">
                          <a:effectLst/>
                        </a:rPr>
                        <a:t>的值大于</a:t>
                      </a:r>
                      <a:r>
                        <a:rPr lang="en-US" altLang="zh-CN" sz="1050" kern="100">
                          <a:effectLst/>
                        </a:rPr>
                        <a:t>0</a:t>
                      </a:r>
                      <a:r>
                        <a:rPr lang="zh-CN" altLang="en-US" sz="1050" kern="100">
                          <a:effectLst/>
                        </a:rPr>
                        <a:t>，</a:t>
                      </a:r>
                      <a:r>
                        <a:rPr lang="en-US" altLang="zh-CN" sz="1050" kern="100">
                          <a:effectLst/>
                        </a:rPr>
                        <a:t>PSCH:PSC</a:t>
                      </a:r>
                      <a:r>
                        <a:rPr lang="zh-CN" altLang="en-US" sz="1050" kern="100">
                          <a:effectLst/>
                        </a:rPr>
                        <a:t>逐个减计数。</a:t>
                      </a:r>
                      <a:r>
                        <a:rPr lang="en-US" altLang="zh-CN" sz="1050" kern="100">
                          <a:effectLst/>
                        </a:rPr>
                        <a:t>PSCH:PSC</a:t>
                      </a:r>
                      <a:r>
                        <a:rPr lang="zh-CN" altLang="en-US" sz="1050" kern="100">
                          <a:effectLst/>
                        </a:rPr>
                        <a:t>到</a:t>
                      </a:r>
                      <a:r>
                        <a:rPr lang="en-US" altLang="zh-CN" sz="1050" kern="100">
                          <a:effectLst/>
                        </a:rPr>
                        <a:t>0</a:t>
                      </a:r>
                      <a:r>
                        <a:rPr lang="zh-CN" altLang="en-US" sz="1050" kern="100">
                          <a:effectLst/>
                        </a:rPr>
                        <a:t>后是一个定时器时钟（定时器预定标器的输出）周期，</a:t>
                      </a:r>
                      <a:r>
                        <a:rPr lang="en-US" altLang="zh-CN" sz="1050" kern="100">
                          <a:effectLst/>
                        </a:rPr>
                        <a:t>TDDRH:TDDR </a:t>
                      </a:r>
                      <a:r>
                        <a:rPr lang="zh-CN" altLang="en-US" sz="1050" kern="100">
                          <a:effectLst/>
                        </a:rPr>
                        <a:t>的值装入</a:t>
                      </a:r>
                      <a:r>
                        <a:rPr lang="en-US" altLang="zh-CN" sz="1050" kern="100">
                          <a:effectLst/>
                        </a:rPr>
                        <a:t>PSCH:PSC</a:t>
                      </a:r>
                      <a:r>
                        <a:rPr lang="zh-CN" altLang="en-US" sz="1050" kern="100">
                          <a:effectLst/>
                        </a:rPr>
                        <a:t>，定时器计数器寄存器（</a:t>
                      </a:r>
                      <a:r>
                        <a:rPr lang="en-US" altLang="zh-CN" sz="1050" kern="100">
                          <a:effectLst/>
                        </a:rPr>
                        <a:t>TIMH:TIM</a:t>
                      </a:r>
                      <a:r>
                        <a:rPr lang="zh-CN" altLang="en-US" sz="1050" kern="100">
                          <a:effectLst/>
                        </a:rPr>
                        <a:t>）减</a:t>
                      </a:r>
                      <a:r>
                        <a:rPr lang="en-US" altLang="zh-CN" sz="1050" kern="100">
                          <a:effectLst/>
                        </a:rPr>
                        <a:t>1</a:t>
                      </a:r>
                      <a:r>
                        <a:rPr lang="zh-CN" altLang="en-US" sz="1050" kern="100">
                          <a:effectLst/>
                        </a:rPr>
                        <a:t>。无论何时，定时器重装位（</a:t>
                      </a:r>
                      <a:r>
                        <a:rPr lang="en-US" altLang="zh-CN" sz="1050" kern="100">
                          <a:effectLst/>
                        </a:rPr>
                        <a:t>TRB</a:t>
                      </a:r>
                      <a:r>
                        <a:rPr lang="zh-CN" altLang="en-US" sz="1050" kern="100">
                          <a:effectLst/>
                        </a:rPr>
                        <a:t>）由软件置</a:t>
                      </a:r>
                      <a:r>
                        <a:rPr lang="en-US" altLang="zh-CN" sz="1050" kern="100">
                          <a:effectLst/>
                        </a:rPr>
                        <a:t>1</a:t>
                      </a:r>
                      <a:r>
                        <a:rPr lang="zh-CN" altLang="en-US" sz="1050" kern="100">
                          <a:effectLst/>
                        </a:rPr>
                        <a:t>时，也重装</a:t>
                      </a:r>
                      <a:r>
                        <a:rPr lang="en-US" altLang="zh-CN" sz="1050" kern="100">
                          <a:effectLst/>
                        </a:rPr>
                        <a:t>PSCH:PSC</a:t>
                      </a:r>
                      <a:r>
                        <a:rPr lang="zh-CN" altLang="en-US" sz="1050" kern="100">
                          <a:effectLst/>
                        </a:rPr>
                        <a:t>。复位时，</a:t>
                      </a:r>
                      <a:r>
                        <a:rPr lang="en-US" altLang="zh-CN" sz="1050" kern="100">
                          <a:effectLst/>
                        </a:rPr>
                        <a:t>PSCH:PSC</a:t>
                      </a:r>
                      <a:r>
                        <a:rPr lang="zh-CN" altLang="en-US" sz="1050" kern="100">
                          <a:effectLst/>
                        </a:rPr>
                        <a:t>置为</a:t>
                      </a:r>
                      <a:r>
                        <a:rPr lang="en-US" altLang="zh-CN" sz="1050" kern="100">
                          <a:effectLst/>
                        </a:rPr>
                        <a:t>0</a:t>
                      </a:r>
                      <a:r>
                        <a:rPr lang="zh-CN" altLang="en-US" sz="1050" kern="100">
                          <a:effectLst/>
                        </a:rPr>
                        <a:t>。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14964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7</a:t>
                      </a:r>
                      <a:r>
                        <a:rPr lang="zh-CN" altLang="en-US" sz="1050" kern="100">
                          <a:effectLst/>
                        </a:rPr>
                        <a:t>～</a:t>
                      </a: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TDDR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定时器分频器。</a:t>
                      </a:r>
                      <a:r>
                        <a:rPr lang="en-US" altLang="zh-CN" sz="1050" kern="100" dirty="0">
                          <a:effectLst/>
                        </a:rPr>
                        <a:t>TDDR</a:t>
                      </a:r>
                      <a:r>
                        <a:rPr lang="zh-CN" altLang="en-US" sz="1050" kern="100" dirty="0">
                          <a:effectLst/>
                        </a:rPr>
                        <a:t>是定时器分频器的低</a:t>
                      </a:r>
                      <a:r>
                        <a:rPr lang="en-US" altLang="zh-CN" sz="1050" kern="100" dirty="0">
                          <a:effectLst/>
                        </a:rPr>
                        <a:t>8</a:t>
                      </a:r>
                      <a:r>
                        <a:rPr lang="zh-CN" altLang="en-US" sz="1050" kern="100" dirty="0">
                          <a:effectLst/>
                        </a:rPr>
                        <a:t>位。</a:t>
                      </a:r>
                      <a:r>
                        <a:rPr lang="en-US" altLang="zh-CN" sz="1050" kern="100" dirty="0">
                          <a:effectLst/>
                        </a:rPr>
                        <a:t>TDDRH</a:t>
                      </a:r>
                      <a:r>
                        <a:rPr lang="zh-CN" altLang="en-US" sz="1050" kern="100" dirty="0">
                          <a:effectLst/>
                        </a:rPr>
                        <a:t>是定时器分频器的高</a:t>
                      </a:r>
                      <a:r>
                        <a:rPr lang="en-US" altLang="zh-CN" sz="1050" kern="100" dirty="0">
                          <a:effectLst/>
                        </a:rPr>
                        <a:t>8</a:t>
                      </a:r>
                      <a:r>
                        <a:rPr lang="zh-CN" altLang="en-US" sz="1050" kern="100" dirty="0">
                          <a:effectLst/>
                        </a:rPr>
                        <a:t>位。每过一个（</a:t>
                      </a:r>
                      <a:r>
                        <a:rPr lang="en-US" altLang="zh-CN" sz="1050" kern="100" dirty="0">
                          <a:effectLst/>
                        </a:rPr>
                        <a:t>TDDRH:TDDR+1</a:t>
                      </a:r>
                      <a:r>
                        <a:rPr lang="zh-CN" altLang="en-US" sz="1050" kern="100" dirty="0">
                          <a:effectLst/>
                        </a:rPr>
                        <a:t>）个定时器时钟周期，定时器计数器寄存器（</a:t>
                      </a:r>
                      <a:r>
                        <a:rPr lang="en-US" altLang="zh-CN" sz="1050" kern="100" dirty="0">
                          <a:effectLst/>
                        </a:rPr>
                        <a:t>TIMH:TIM</a:t>
                      </a:r>
                      <a:r>
                        <a:rPr lang="zh-CN" altLang="en-US" sz="1050" kern="100" dirty="0">
                          <a:effectLst/>
                        </a:rPr>
                        <a:t>）减</a:t>
                      </a:r>
                      <a:r>
                        <a:rPr lang="en-US" altLang="zh-CN" sz="1050" kern="100" dirty="0">
                          <a:effectLst/>
                        </a:rPr>
                        <a:t>1</a:t>
                      </a:r>
                      <a:r>
                        <a:rPr lang="zh-CN" altLang="en-US" sz="1050" kern="100" dirty="0">
                          <a:effectLst/>
                        </a:rPr>
                        <a:t>。复位时，</a:t>
                      </a:r>
                      <a:r>
                        <a:rPr lang="en-US" altLang="zh-CN" sz="1050" kern="100" dirty="0">
                          <a:effectLst/>
                        </a:rPr>
                        <a:t>TDDRH:TDDR</a:t>
                      </a:r>
                      <a:r>
                        <a:rPr lang="zh-CN" altLang="en-US" sz="1050" kern="100" dirty="0">
                          <a:effectLst/>
                        </a:rPr>
                        <a:t>位清</a:t>
                      </a:r>
                      <a:r>
                        <a:rPr lang="en-US" altLang="zh-CN" sz="1050" kern="100" dirty="0">
                          <a:effectLst/>
                        </a:rPr>
                        <a:t>0</a:t>
                      </a:r>
                      <a:r>
                        <a:rPr lang="zh-CN" altLang="en-US" sz="1050" kern="100" dirty="0">
                          <a:effectLst/>
                        </a:rPr>
                        <a:t>。当预定标器计数器（</a:t>
                      </a:r>
                      <a:r>
                        <a:rPr lang="en-US" altLang="zh-CN" sz="1050" kern="100" dirty="0">
                          <a:effectLst/>
                        </a:rPr>
                        <a:t>PSCH:PSC</a:t>
                      </a:r>
                      <a:r>
                        <a:rPr lang="zh-CN" altLang="en-US" sz="1050" kern="100" dirty="0">
                          <a:effectLst/>
                        </a:rPr>
                        <a:t>）值为</a:t>
                      </a:r>
                      <a:r>
                        <a:rPr lang="en-US" altLang="zh-CN" sz="1050" kern="100" dirty="0">
                          <a:effectLst/>
                        </a:rPr>
                        <a:t>0</a:t>
                      </a:r>
                      <a:r>
                        <a:rPr lang="zh-CN" altLang="en-US" sz="1050" kern="100" dirty="0">
                          <a:effectLst/>
                        </a:rPr>
                        <a:t>，一个定时器时钟源周期后，</a:t>
                      </a:r>
                      <a:r>
                        <a:rPr lang="en-US" altLang="zh-CN" sz="1050" kern="100" dirty="0">
                          <a:effectLst/>
                        </a:rPr>
                        <a:t>PSCH:PSC</a:t>
                      </a:r>
                      <a:r>
                        <a:rPr lang="zh-CN" altLang="en-US" sz="1050" kern="100" dirty="0">
                          <a:effectLst/>
                        </a:rPr>
                        <a:t>重装</a:t>
                      </a:r>
                      <a:r>
                        <a:rPr lang="en-US" altLang="zh-CN" sz="1050" kern="100" dirty="0">
                          <a:effectLst/>
                        </a:rPr>
                        <a:t>TDDRH:TDDR</a:t>
                      </a:r>
                      <a:r>
                        <a:rPr lang="zh-CN" altLang="en-US" sz="1050" kern="100" dirty="0">
                          <a:effectLst/>
                        </a:rPr>
                        <a:t>内的值，并使</a:t>
                      </a:r>
                      <a:r>
                        <a:rPr lang="en-US" altLang="zh-CN" sz="1050" kern="100" dirty="0">
                          <a:effectLst/>
                        </a:rPr>
                        <a:t>TIMH:TIM</a:t>
                      </a:r>
                      <a:r>
                        <a:rPr lang="zh-CN" altLang="en-US" sz="1050" kern="100" dirty="0">
                          <a:effectLst/>
                        </a:rPr>
                        <a:t>减</a:t>
                      </a:r>
                      <a:r>
                        <a:rPr lang="en-US" altLang="zh-CN" sz="1050" kern="100" dirty="0">
                          <a:effectLst/>
                        </a:rPr>
                        <a:t>1</a:t>
                      </a:r>
                      <a:r>
                        <a:rPr lang="zh-CN" altLang="en-US" sz="1050" kern="100" dirty="0">
                          <a:effectLst/>
                        </a:rPr>
                        <a:t>。无论何时，用软件置定时器重装位（</a:t>
                      </a:r>
                      <a:r>
                        <a:rPr lang="en-US" altLang="zh-CN" sz="1050" kern="100" dirty="0">
                          <a:effectLst/>
                        </a:rPr>
                        <a:t>TRB</a:t>
                      </a:r>
                      <a:r>
                        <a:rPr lang="zh-CN" altLang="en-US" sz="1050" kern="100" dirty="0">
                          <a:effectLst/>
                        </a:rPr>
                        <a:t>）为</a:t>
                      </a:r>
                      <a:r>
                        <a:rPr lang="en-US" altLang="zh-CN" sz="1050" kern="100" dirty="0">
                          <a:effectLst/>
                        </a:rPr>
                        <a:t>1</a:t>
                      </a:r>
                      <a:r>
                        <a:rPr lang="zh-CN" altLang="en-US" sz="1050" kern="100" dirty="0">
                          <a:effectLst/>
                        </a:rPr>
                        <a:t>， </a:t>
                      </a:r>
                      <a:r>
                        <a:rPr lang="en-US" altLang="zh-CN" sz="1050" kern="100" dirty="0">
                          <a:effectLst/>
                        </a:rPr>
                        <a:t>PSCH:PSC</a:t>
                      </a:r>
                      <a:r>
                        <a:rPr lang="zh-CN" altLang="en-US" sz="1050" kern="100" dirty="0">
                          <a:effectLst/>
                        </a:rPr>
                        <a:t>就会重装</a:t>
                      </a:r>
                      <a:r>
                        <a:rPr lang="en-US" altLang="zh-CN" sz="1050" kern="100" dirty="0">
                          <a:effectLst/>
                        </a:rPr>
                        <a:t>TDDRH:TDDR</a:t>
                      </a:r>
                      <a:r>
                        <a:rPr lang="zh-CN" altLang="en-US" sz="1050" kern="100" dirty="0">
                          <a:effectLst/>
                        </a:rPr>
                        <a:t>的值。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23423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2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定时器寄存器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771550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定时器预定标计数器高位</a:t>
            </a:r>
          </a:p>
          <a:p>
            <a:pPr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定时器预定标计数器高位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TIMERxTPRH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(x=0,1,2)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9-9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</p:txBody>
      </p:sp>
      <p:sp>
        <p:nvSpPr>
          <p:cNvPr id="5" name="矩形 4"/>
          <p:cNvSpPr/>
          <p:nvPr/>
        </p:nvSpPr>
        <p:spPr>
          <a:xfrm>
            <a:off x="1475656" y="2262677"/>
            <a:ext cx="6192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9-9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定时器预定标计数器高位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TIMERxTPRH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(x=0,1,2)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2880564"/>
            <a:ext cx="5064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注：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R=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可读，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W=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可写，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–0=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复位后的值。</a:t>
            </a: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8" y="1531858"/>
            <a:ext cx="7411484" cy="657317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25230"/>
              </p:ext>
            </p:extLst>
          </p:nvPr>
        </p:nvGraphicFramePr>
        <p:xfrm>
          <a:off x="1360170" y="3498451"/>
          <a:ext cx="6423660" cy="112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635">
                  <a:extLst>
                    <a:ext uri="{9D8B030D-6E8A-4147-A177-3AD203B41FA5}">
                      <a16:colId xmlns:a16="http://schemas.microsoft.com/office/drawing/2014/main" val="894093925"/>
                    </a:ext>
                  </a:extLst>
                </a:gridCol>
                <a:gridCol w="1718945">
                  <a:extLst>
                    <a:ext uri="{9D8B030D-6E8A-4147-A177-3AD203B41FA5}">
                      <a16:colId xmlns:a16="http://schemas.microsoft.com/office/drawing/2014/main" val="3572792863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1116568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</a:rPr>
                        <a:t>位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</a:rPr>
                        <a:t>名称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</a:rPr>
                        <a:t>定义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352436589"/>
                  </a:ext>
                </a:extLst>
              </a:tr>
              <a:tr h="11798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</a:rPr>
                        <a:t>15</a:t>
                      </a:r>
                      <a:r>
                        <a:rPr lang="zh-CN" altLang="en-US" sz="1400" kern="100">
                          <a:effectLst/>
                        </a:rPr>
                        <a:t>～</a:t>
                      </a:r>
                      <a:r>
                        <a:rPr lang="en-US" altLang="zh-CN" sz="1400" kern="100">
                          <a:effectLst/>
                        </a:rPr>
                        <a:t>8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PSCH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</a:rPr>
                        <a:t>请参考</a:t>
                      </a:r>
                      <a:r>
                        <a:rPr lang="en-US" altLang="zh-CN" sz="1400" kern="100">
                          <a:effectLst/>
                        </a:rPr>
                        <a:t>TIMERxTPR</a:t>
                      </a:r>
                      <a:r>
                        <a:rPr lang="zh-CN" altLang="en-US" sz="1400" kern="100">
                          <a:effectLst/>
                        </a:rPr>
                        <a:t>的说明。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65311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</a:rPr>
                        <a:t>7</a:t>
                      </a:r>
                      <a:r>
                        <a:rPr lang="zh-CN" altLang="en-US" sz="1400" kern="100">
                          <a:effectLst/>
                        </a:rPr>
                        <a:t>～</a:t>
                      </a:r>
                      <a:r>
                        <a:rPr lang="en-US" altLang="zh-CN" sz="1400" kern="100">
                          <a:effectLst/>
                        </a:rPr>
                        <a:t>0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TDDRH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</a:rPr>
                        <a:t>请参考</a:t>
                      </a:r>
                      <a:r>
                        <a:rPr lang="en-US" altLang="zh-CN" sz="1400" kern="100" dirty="0" err="1">
                          <a:effectLst/>
                        </a:rPr>
                        <a:t>TIMERxTPR</a:t>
                      </a:r>
                      <a:r>
                        <a:rPr lang="zh-CN" altLang="en-US" sz="1400" kern="100" dirty="0">
                          <a:effectLst/>
                        </a:rPr>
                        <a:t>的说明。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720188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41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定时器</a:t>
            </a:r>
          </a:p>
        </p:txBody>
      </p:sp>
      <p:sp>
        <p:nvSpPr>
          <p:cNvPr id="3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1580" y="1779662"/>
            <a:ext cx="7560840" cy="3024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538163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定时器是用来准确控制时间的工具。在生活中，古时用的沙漏，现在用的闹钟等都属于定时器。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为了能够精确的控制时间，以满足控制某些特定事件的要求，定时器是不可缺少的内容。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内部具有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个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CPU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定时器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——Timer0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、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Timer1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Timer2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。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/>
              <a:t>定时器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5596" y="1851670"/>
            <a:ext cx="73808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因为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定时器通常使用的时候是结合其周期中断来使用的，就是定时一个周期后去处理一些事件。由于还没有介绍中断的知识，所以此处暂时不介绍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定时器的应用，在下一章讲中断的时候，再结合中断的知识，来详细介绍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定时器的实际应用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6977" y="3291830"/>
            <a:ext cx="73808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程序清单 略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88187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"/>
          <p:cNvSpPr txBox="1">
            <a:spLocks noChangeArrowheads="1"/>
          </p:cNvSpPr>
          <p:nvPr/>
        </p:nvSpPr>
        <p:spPr bwMode="auto">
          <a:xfrm>
            <a:off x="2768178" y="1714981"/>
            <a:ext cx="33067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rgbClr val="0070C0"/>
                </a:solidFill>
                <a:latin typeface="Arial" charset="0"/>
                <a:ea typeface="Kozuka Gothic Pr6N B" pitchFamily="34" charset="-128"/>
                <a:cs typeface="Arial" charset="0"/>
              </a:rPr>
              <a:t>THANKS</a:t>
            </a:r>
          </a:p>
        </p:txBody>
      </p:sp>
      <p:sp>
        <p:nvSpPr>
          <p:cNvPr id="54" name="空心弧 53"/>
          <p:cNvSpPr/>
          <p:nvPr/>
        </p:nvSpPr>
        <p:spPr bwMode="auto">
          <a:xfrm rot="7086271">
            <a:off x="5052591" y="1475269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915816" y="2559531"/>
            <a:ext cx="2192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5" y="2211710"/>
            <a:ext cx="2015871" cy="20158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97" y="2211710"/>
            <a:ext cx="1934503" cy="19345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63671"/>
            <a:ext cx="1882542" cy="18825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19" y="2263672"/>
            <a:ext cx="1882542" cy="1882542"/>
          </a:xfrm>
          <a:prstGeom prst="rect">
            <a:avLst/>
          </a:prstGeom>
        </p:spPr>
      </p:pic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415485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工程师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3135193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公众号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5345807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官网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7073999" y="4232170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旗舰店</a:t>
            </a:r>
          </a:p>
        </p:txBody>
      </p:sp>
    </p:spTree>
    <p:extLst>
      <p:ext uri="{BB962C8B-B14F-4D97-AF65-F5344CB8AC3E}">
        <p14:creationId xmlns:p14="http://schemas.microsoft.com/office/powerpoint/2010/main" val="13350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4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05556E-6 1.23457E-6 L 3.05556E-6 -0.2126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72222E-6 -3.33333E-6 L 4.72222E-6 -0.2157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0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4.19753E-6 L -5.55556E-7 -0.2114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4" grpId="0" animBg="1"/>
      <p:bldP spid="54" grpId="1" animBg="1"/>
      <p:bldP spid="55" grpId="0"/>
      <p:bldP spid="55" grpId="1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定时器工作原理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843558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(0/1/2)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的内部结构如图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9-1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</p:txBody>
      </p:sp>
      <p:sp>
        <p:nvSpPr>
          <p:cNvPr id="3" name="矩形 2"/>
          <p:cNvSpPr/>
          <p:nvPr/>
        </p:nvSpPr>
        <p:spPr>
          <a:xfrm>
            <a:off x="2950402" y="4286128"/>
            <a:ext cx="3243196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kern="100" dirty="0">
                <a:latin typeface="+mn-ea"/>
              </a:rPr>
              <a:t>图</a:t>
            </a:r>
            <a:r>
              <a:rPr lang="en-US" altLang="zh-CN" sz="2000" kern="100" dirty="0">
                <a:latin typeface="+mn-ea"/>
              </a:rPr>
              <a:t>9-1 CPU</a:t>
            </a:r>
            <a:r>
              <a:rPr lang="zh-CN" altLang="en-US" sz="2000" kern="100" dirty="0">
                <a:latin typeface="+mn-ea"/>
              </a:rPr>
              <a:t>定时器内部结构</a:t>
            </a:r>
          </a:p>
        </p:txBody>
      </p:sp>
      <p:pic>
        <p:nvPicPr>
          <p:cNvPr id="1026" name="Picture 2" descr="C:\Users\Administrator\AppData\Local\Temp\ksohtml\wps6D00.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9622"/>
            <a:ext cx="6624736" cy="26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定时器工作原理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1563638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9-1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可以看到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定时器的几个寄存器，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位的定时器周期寄存器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PRDH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位的计数器寄存器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位的定时器分频器寄存器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TDDRH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TDDR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位的预定标计数器寄存器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PSCH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PSC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。这里第一次遇到“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X”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形式表示寄存器的方式，顺带介绍一下。因为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的存储器是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位的，但是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位的，例如定时器周期寄存器、定时器计数器寄存器都是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位的，那如何用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位的存储器表示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位的呢？很显然，可以用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位的存储器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来表示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位的寄存器，其中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表示高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位，而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表示低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位。</a:t>
            </a:r>
          </a:p>
        </p:txBody>
      </p:sp>
    </p:spTree>
    <p:extLst>
      <p:ext uri="{BB962C8B-B14F-4D97-AF65-F5344CB8AC3E}">
        <p14:creationId xmlns:p14="http://schemas.microsoft.com/office/powerpoint/2010/main" val="181919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定时器工作原理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1563638"/>
            <a:ext cx="7704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在讲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定时器工作原理之前，先来看看生活中的例子。比如，每天上班最痛苦的莫过于早上起床了，爱睡懒觉的朋友可能没有办法只好用闹钟把自己闹醒。首先前一天晚上睡觉前把闹钟设定好，闹钟每秒走动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次，当闹钟显示的时间和设定的时间相同时，闹钟就开始打铃，把睡觉中的主人给叫醒。这是生活中常见的例子，其实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定时器的工作原理与其类似，下面详细讲解。</a:t>
            </a:r>
          </a:p>
        </p:txBody>
      </p:sp>
    </p:spTree>
    <p:extLst>
      <p:ext uri="{BB962C8B-B14F-4D97-AF65-F5344CB8AC3E}">
        <p14:creationId xmlns:p14="http://schemas.microsoft.com/office/powerpoint/2010/main" val="3902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定时器工作原理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1059582"/>
            <a:ext cx="7704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9-2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定时器的工作原理图。在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定时器工作前，先要根据实际的需求，计算好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定时器周期寄存器的值，然后给周期寄存器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PRDH:PRD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赋值，这就好比给闹钟设定时间一样。当启动定时器开始计数时，周期寄存器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PRDH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里面的值装载进定时器计数寄存器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中。好比闹钟每隔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走动一下一样，计数器寄存器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里面的值每隔一个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就减小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，直到计数到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，完成一个周期的计数。闹钟到点后会打铃，而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定时器这时候就会产生一个中断信号，关于中断的知识将在下一章中详细介绍。完成一个周期的计数后，在下一个定时器输入时钟周期开始时，周期寄存器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PRDH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里面的值重新装载入计数器寄存器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中，周而复始地循环下去。一个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定时器周期所经历的时间就等于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(PRDH:PRD+1)*TIMCLK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972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定时器工作原理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1059582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计数器寄存器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每隔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时间减少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，那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究竟是多久呢？这个就是定时器分频器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TDDRH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TDDR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和定时器预定标器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PSCH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PSC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来控制的。先给定时器分频器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TDDRH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TDDR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赋值，然后装载入预定标器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PSCH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PSC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中，每隔一个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SYSCLKOUT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脉冲，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PSCH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PSC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中的值减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PSCH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PSC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中的值为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的时候，就会输出一个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，从而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减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。在下一个定时器输入时钟周期开始时，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TDDRH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TDDR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中的值重新装载入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PSCH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PSC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中，周而复始的循环下去。因此，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就等于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(TDDRH:TDDR+1)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个系统时钟的时间。</a:t>
            </a:r>
          </a:p>
        </p:txBody>
      </p:sp>
    </p:spTree>
    <p:extLst>
      <p:ext uri="{BB962C8B-B14F-4D97-AF65-F5344CB8AC3E}">
        <p14:creationId xmlns:p14="http://schemas.microsoft.com/office/powerpoint/2010/main" val="29891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定时器工作原理</a:t>
            </a:r>
          </a:p>
        </p:txBody>
      </p:sp>
      <p:pic>
        <p:nvPicPr>
          <p:cNvPr id="2050" name="Picture 2" descr="C:\Users\Administrator\AppData\Local\Temp\ksohtml\wps3F9E.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70" y="768902"/>
            <a:ext cx="29432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569163" y="4443958"/>
            <a:ext cx="3243197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kern="100" dirty="0">
                <a:latin typeface="+mn-ea"/>
              </a:rPr>
              <a:t>图</a:t>
            </a:r>
            <a:r>
              <a:rPr lang="en-US" altLang="zh-CN" sz="2000" kern="100" dirty="0">
                <a:latin typeface="+mn-ea"/>
              </a:rPr>
              <a:t>9-2 CPU</a:t>
            </a:r>
            <a:r>
              <a:rPr lang="zh-CN" altLang="en-US" sz="2000" kern="100" dirty="0">
                <a:latin typeface="+mn-ea"/>
              </a:rPr>
              <a:t>定时器工作原理</a:t>
            </a:r>
          </a:p>
        </p:txBody>
      </p:sp>
    </p:spTree>
    <p:extLst>
      <p:ext uri="{BB962C8B-B14F-4D97-AF65-F5344CB8AC3E}">
        <p14:creationId xmlns:p14="http://schemas.microsoft.com/office/powerpoint/2010/main" val="258140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定时器工作原理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906976" y="843558"/>
            <a:ext cx="75534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>
              <a:lnSpc>
                <a:spcPct val="120000"/>
              </a:lnSpc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从上面的介绍可以看到，如果想要用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定时器来计量一段时间的话，需要设定的寄存器有两个，一个是周期寄存器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PRDH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，一个是分频器寄存器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TDDRH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TDDR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。分频器寄存器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TDDRH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TDDR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决定了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定时器计数时每一步的时间。假设系统时钟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SYSCLKOUT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的值为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 MHz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，那么计数器每走一步，所需要的时间为：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83768" y="3003798"/>
                <a:ext cx="580280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TIMCLK</m:t>
                      </m:r>
                      <m:r>
                        <a:rPr lang="en-US" altLang="zh-CN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TDDRH</m:t>
                          </m:r>
                          <m:r>
                            <a:rPr lang="en-US" altLang="zh-CN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TDDR</m:t>
                          </m:r>
                          <m:r>
                            <a:rPr lang="en-US" altLang="zh-CN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CN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m:rPr>
                          <m:nor/>
                        </m:rP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(9−1)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003798"/>
                <a:ext cx="5802806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827584" y="3579862"/>
            <a:ext cx="7553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因为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定时器一个周期计数了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(PRDH:PRD+1)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次，因此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定时器一个周期所计量的时间为：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79712" y="4371950"/>
                <a:ext cx="629255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PRDH</m:t>
                          </m:r>
                          <m:r>
                            <a:rPr lang="en-US" altLang="zh-CN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PRD</m:t>
                          </m:r>
                          <m:r>
                            <a:rPr lang="en-US" altLang="zh-CN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TDDRH</m:t>
                          </m:r>
                          <m:r>
                            <a:rPr lang="en-US" altLang="zh-CN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TDDR</m:t>
                          </m:r>
                          <m:r>
                            <a:rPr lang="en-US" altLang="zh-CN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CN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nor/>
                        </m:rP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(9−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371950"/>
                <a:ext cx="6292556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42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3487C"/>
      </a:accent1>
      <a:accent2>
        <a:srgbClr val="A5A5A5"/>
      </a:accent2>
      <a:accent3>
        <a:srgbClr val="23487C"/>
      </a:accent3>
      <a:accent4>
        <a:srgbClr val="A5A5A5"/>
      </a:accent4>
      <a:accent5>
        <a:srgbClr val="A2C8A3"/>
      </a:accent5>
      <a:accent6>
        <a:srgbClr val="92D050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2498</Words>
  <Application>Microsoft Office PowerPoint</Application>
  <PresentationFormat>全屏显示(16:9)</PresentationFormat>
  <Paragraphs>271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Kozuka Gothic Pr6N B</vt:lpstr>
      <vt:lpstr>宋体</vt:lpstr>
      <vt:lpstr>微软雅黑</vt:lpstr>
      <vt:lpstr>Arial</vt:lpstr>
      <vt:lpstr>Calibri</vt:lpstr>
      <vt:lpstr>Cambria Math</vt:lpstr>
      <vt:lpstr>Impact</vt:lpstr>
      <vt:lpstr>Verdana</vt:lpstr>
      <vt:lpstr>Wingdings</vt:lpstr>
      <vt:lpstr>1_Office 主题​​</vt:lpstr>
      <vt:lpstr>PowerPoint 演示文稿</vt:lpstr>
      <vt:lpstr>CPU定时器</vt:lpstr>
      <vt:lpstr>CPU定时器工作原理</vt:lpstr>
      <vt:lpstr>CPU定时器工作原理</vt:lpstr>
      <vt:lpstr>CPU定时器工作原理</vt:lpstr>
      <vt:lpstr>CPU定时器工作原理</vt:lpstr>
      <vt:lpstr>CPU定时器工作原理</vt:lpstr>
      <vt:lpstr>CPU定时器工作原理</vt:lpstr>
      <vt:lpstr>CPU定时器工作原理</vt:lpstr>
      <vt:lpstr>CPU定时器工作原理</vt:lpstr>
      <vt:lpstr>CPU定时器寄存器</vt:lpstr>
      <vt:lpstr>CPU定时器寄存器</vt:lpstr>
      <vt:lpstr>CPU定时器寄存器</vt:lpstr>
      <vt:lpstr>CPU定时器寄存器</vt:lpstr>
      <vt:lpstr>CPU定时器寄存器</vt:lpstr>
      <vt:lpstr>CPU定时器寄存器</vt:lpstr>
      <vt:lpstr>CPU定时器寄存器</vt:lpstr>
      <vt:lpstr>CPU定时器寄存器</vt:lpstr>
      <vt:lpstr>CPU定时器寄存器</vt:lpstr>
      <vt:lpstr>CPU定时器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airxi</dc:creator>
  <cp:lastModifiedBy>China</cp:lastModifiedBy>
  <cp:revision>1186</cp:revision>
  <dcterms:created xsi:type="dcterms:W3CDTF">2016-12-11T00:22:00Z</dcterms:created>
  <dcterms:modified xsi:type="dcterms:W3CDTF">2017-09-08T01:39:39Z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