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61" r:id="rId4"/>
    <p:sldId id="263" r:id="rId5"/>
    <p:sldId id="272" r:id="rId6"/>
    <p:sldId id="274" r:id="rId7"/>
    <p:sldId id="276" r:id="rId8"/>
    <p:sldId id="277" r:id="rId9"/>
    <p:sldId id="278" r:id="rId10"/>
    <p:sldId id="279" r:id="rId11"/>
    <p:sldId id="280" r:id="rId12"/>
    <p:sldId id="281" r:id="rId13"/>
    <p:sldId id="282" r:id="rId14"/>
    <p:sldId id="271"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70" d="100"/>
          <a:sy n="70" d="100"/>
        </p:scale>
        <p:origin x="-90" y="-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1/31/2014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15</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jpeg"/><Relationship Id="rId5" Type="http://schemas.openxmlformats.org/officeDocument/2006/relationships/hyperlink" Target="http://engsc.ac.uk/" TargetMode="External"/><Relationship Id="rId10" Type="http://schemas.openxmlformats.org/officeDocument/2006/relationships/image" Target="../media/image16.jpeg"/><Relationship Id="rId4" Type="http://schemas.openxmlformats.org/officeDocument/2006/relationships/image" Target="../media/image13.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1</a:t>
            </a:r>
            <a:br>
              <a:rPr lang="en-GB" dirty="0" smtClean="0"/>
            </a:br>
            <a:r>
              <a:rPr lang="en-GB" dirty="0" smtClean="0"/>
              <a:t>Introduction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Typical future inputs</a:t>
            </a:r>
            <a:endParaRPr lang="en-GB" dirty="0"/>
          </a:p>
        </p:txBody>
      </p:sp>
      <p:sp>
        <p:nvSpPr>
          <p:cNvPr id="3" name="Content Placeholder 2"/>
          <p:cNvSpPr>
            <a:spLocks noGrp="1"/>
          </p:cNvSpPr>
          <p:nvPr>
            <p:ph idx="1"/>
          </p:nvPr>
        </p:nvSpPr>
        <p:spPr/>
        <p:txBody>
          <a:bodyPr/>
          <a:lstStyle/>
          <a:p>
            <a:pPr marL="0" indent="0">
              <a:buNone/>
            </a:pPr>
            <a:r>
              <a:rPr lang="en-GB" dirty="0" smtClean="0"/>
              <a:t>If one is using a state space model and deviation variables: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979970756"/>
              </p:ext>
            </p:extLst>
          </p:nvPr>
        </p:nvGraphicFramePr>
        <p:xfrm>
          <a:off x="904875" y="3109913"/>
          <a:ext cx="2165350" cy="3390900"/>
        </p:xfrm>
        <a:graphic>
          <a:graphicData uri="http://schemas.openxmlformats.org/presentationml/2006/ole">
            <mc:AlternateContent xmlns:mc="http://schemas.openxmlformats.org/markup-compatibility/2006">
              <mc:Choice xmlns:v="urn:schemas-microsoft-com:vml" Requires="v">
                <p:oleObj spid="_x0000_s5139" name="Equation" r:id="rId3" imgW="876240" imgH="1371600" progId="Equation.3">
                  <p:embed/>
                </p:oleObj>
              </mc:Choice>
              <mc:Fallback>
                <p:oleObj name="Equation" r:id="rId3" imgW="876240" imgH="1371600" progId="Equation.3">
                  <p:embed/>
                  <p:pic>
                    <p:nvPicPr>
                      <p:cNvPr id="0" name=""/>
                      <p:cNvPicPr>
                        <a:picLocks noChangeAspect="1" noChangeArrowheads="1"/>
                      </p:cNvPicPr>
                      <p:nvPr/>
                    </p:nvPicPr>
                    <p:blipFill>
                      <a:blip r:embed="rId4"/>
                      <a:srcRect/>
                      <a:stretch>
                        <a:fillRect/>
                      </a:stretch>
                    </p:blipFill>
                    <p:spPr bwMode="auto">
                      <a:xfrm>
                        <a:off x="904875" y="3109913"/>
                        <a:ext cx="2165350" cy="3390900"/>
                      </a:xfrm>
                      <a:prstGeom prst="rect">
                        <a:avLst/>
                      </a:prstGeom>
                      <a:solidFill>
                        <a:srgbClr val="FFFF00"/>
                      </a:solidFill>
                      <a:ln>
                        <a:noFill/>
                      </a:ln>
                    </p:spPr>
                  </p:pic>
                </p:oleObj>
              </mc:Fallback>
            </mc:AlternateContent>
          </a:graphicData>
        </a:graphic>
      </p:graphicFrame>
      <p:sp>
        <p:nvSpPr>
          <p:cNvPr id="8" name="Rounded Rectangular Callout 7"/>
          <p:cNvSpPr/>
          <p:nvPr/>
        </p:nvSpPr>
        <p:spPr>
          <a:xfrm>
            <a:off x="3635896" y="3251035"/>
            <a:ext cx="4536504" cy="1368152"/>
          </a:xfrm>
          <a:prstGeom prst="wedgeRoundRectCallout">
            <a:avLst>
              <a:gd name="adj1" fmla="val -68114"/>
              <a:gd name="adj2" fmla="val -1859"/>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n</a:t>
            </a:r>
            <a:r>
              <a:rPr lang="en-GB" sz="2800" baseline="-25000" dirty="0" smtClean="0"/>
              <a:t>u</a:t>
            </a:r>
            <a:r>
              <a:rPr lang="en-GB" sz="2800" dirty="0" smtClean="0"/>
              <a:t> values can be selected to change the predictions</a:t>
            </a:r>
            <a:endParaRPr lang="en-GB" sz="2800" dirty="0"/>
          </a:p>
        </p:txBody>
      </p:sp>
      <p:sp>
        <p:nvSpPr>
          <p:cNvPr id="9" name="Rounded Rectangular Callout 8"/>
          <p:cNvSpPr/>
          <p:nvPr/>
        </p:nvSpPr>
        <p:spPr>
          <a:xfrm>
            <a:off x="4096993" y="4941168"/>
            <a:ext cx="4536504" cy="1800200"/>
          </a:xfrm>
          <a:prstGeom prst="wedgeRoundRectCallout">
            <a:avLst>
              <a:gd name="adj1" fmla="val -77819"/>
              <a:gd name="adj2" fmla="val -11760"/>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After n</a:t>
            </a:r>
            <a:r>
              <a:rPr lang="en-GB" sz="2800" baseline="-25000" dirty="0" smtClean="0"/>
              <a:t>u</a:t>
            </a:r>
            <a:r>
              <a:rPr lang="en-GB" sz="2800" dirty="0" smtClean="0"/>
              <a:t> steps, the input assumed to be at </a:t>
            </a:r>
            <a:r>
              <a:rPr lang="en-GB" sz="2800" dirty="0" smtClean="0"/>
              <a:t>some </a:t>
            </a:r>
            <a:r>
              <a:rPr lang="en-GB" sz="2800" dirty="0" smtClean="0"/>
              <a:t>steady-state </a:t>
            </a:r>
            <a:r>
              <a:rPr lang="en-GB" sz="2800" dirty="0" smtClean="0"/>
              <a:t>(must be fixed to 0 for no offset). </a:t>
            </a:r>
            <a:endParaRPr lang="en-GB"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731889315"/>
              </p:ext>
            </p:extLst>
          </p:nvPr>
        </p:nvGraphicFramePr>
        <p:xfrm>
          <a:off x="980256" y="2060848"/>
          <a:ext cx="6175375" cy="836612"/>
        </p:xfrm>
        <a:graphic>
          <a:graphicData uri="http://schemas.openxmlformats.org/presentationml/2006/ole">
            <mc:AlternateContent xmlns:mc="http://schemas.openxmlformats.org/markup-compatibility/2006">
              <mc:Choice xmlns:v="urn:schemas-microsoft-com:vml" Requires="v">
                <p:oleObj spid="_x0000_s5140" name="Equation" r:id="rId5" imgW="1968480" imgH="266400" progId="Equation.3">
                  <p:embed/>
                </p:oleObj>
              </mc:Choice>
              <mc:Fallback>
                <p:oleObj name="Equation" r:id="rId5" imgW="1968480" imgH="266400" progId="Equation.3">
                  <p:embed/>
                  <p:pic>
                    <p:nvPicPr>
                      <p:cNvPr id="0" name="Object 7"/>
                      <p:cNvPicPr>
                        <a:picLocks noChangeAspect="1" noChangeArrowheads="1"/>
                      </p:cNvPicPr>
                      <p:nvPr/>
                    </p:nvPicPr>
                    <p:blipFill>
                      <a:blip r:embed="rId6"/>
                      <a:srcRect/>
                      <a:stretch>
                        <a:fillRect/>
                      </a:stretch>
                    </p:blipFill>
                    <p:spPr bwMode="auto">
                      <a:xfrm>
                        <a:off x="980256" y="2060848"/>
                        <a:ext cx="6175375" cy="836612"/>
                      </a:xfrm>
                      <a:prstGeom prst="rect">
                        <a:avLst/>
                      </a:prstGeom>
                      <a:solidFill>
                        <a:srgbClr val="FFFF00"/>
                      </a:solidFill>
                      <a:ln w="19050">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019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Illustration of prediction structure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cxnSp>
        <p:nvCxnSpPr>
          <p:cNvPr id="7" name="Straight Connector 6"/>
          <p:cNvCxnSpPr/>
          <p:nvPr/>
        </p:nvCxnSpPr>
        <p:spPr>
          <a:xfrm>
            <a:off x="827584" y="1268760"/>
            <a:ext cx="0" cy="20162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27584" y="3645024"/>
            <a:ext cx="0" cy="20162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27584" y="2276872"/>
            <a:ext cx="554461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827584" y="5301208"/>
            <a:ext cx="554461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47664" y="985132"/>
            <a:ext cx="3816424" cy="5760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Input deviations</a:t>
            </a:r>
            <a:endParaRPr lang="en-GB" sz="2400" dirty="0"/>
          </a:p>
        </p:txBody>
      </p:sp>
      <p:sp>
        <p:nvSpPr>
          <p:cNvPr id="14" name="Oval 13"/>
          <p:cNvSpPr/>
          <p:nvPr/>
        </p:nvSpPr>
        <p:spPr>
          <a:xfrm>
            <a:off x="1043608" y="3394448"/>
            <a:ext cx="3816424" cy="5760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Inputs</a:t>
            </a:r>
            <a:endParaRPr lang="en-GB" sz="2400" dirty="0"/>
          </a:p>
        </p:txBody>
      </p:sp>
      <p:cxnSp>
        <p:nvCxnSpPr>
          <p:cNvPr id="16" name="Straight Connector 15"/>
          <p:cNvCxnSpPr/>
          <p:nvPr/>
        </p:nvCxnSpPr>
        <p:spPr>
          <a:xfrm>
            <a:off x="3599892" y="2132856"/>
            <a:ext cx="0" cy="3816424"/>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123728" y="6165304"/>
            <a:ext cx="2952328" cy="514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a:t>
            </a:r>
            <a:r>
              <a:rPr lang="en-GB" sz="2800" baseline="-25000" dirty="0" smtClean="0"/>
              <a:t>u</a:t>
            </a:r>
            <a:r>
              <a:rPr lang="en-GB" sz="2800" dirty="0" smtClean="0"/>
              <a:t> samples</a:t>
            </a:r>
            <a:endParaRPr lang="en-GB" sz="2800" dirty="0"/>
          </a:p>
        </p:txBody>
      </p:sp>
      <p:cxnSp>
        <p:nvCxnSpPr>
          <p:cNvPr id="15" name="Straight Connector 14"/>
          <p:cNvCxnSpPr/>
          <p:nvPr/>
        </p:nvCxnSpPr>
        <p:spPr>
          <a:xfrm>
            <a:off x="611560" y="4193468"/>
            <a:ext cx="5688632"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251758" y="3663244"/>
            <a:ext cx="684076" cy="682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err="1" smtClean="0"/>
              <a:t>u</a:t>
            </a:r>
            <a:r>
              <a:rPr lang="en-GB" sz="3200" baseline="-25000" dirty="0" err="1" smtClean="0"/>
              <a:t>ss</a:t>
            </a:r>
            <a:endParaRPr lang="en-GB" sz="3200" baseline="-25000" dirty="0"/>
          </a:p>
        </p:txBody>
      </p:sp>
      <p:sp>
        <p:nvSpPr>
          <p:cNvPr id="19" name="Rounded Rectangle 18"/>
          <p:cNvSpPr/>
          <p:nvPr/>
        </p:nvSpPr>
        <p:spPr>
          <a:xfrm>
            <a:off x="6372200" y="2223592"/>
            <a:ext cx="684076" cy="682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u</a:t>
            </a:r>
            <a:r>
              <a:rPr lang="en-GB" sz="3200" baseline="-25000" dirty="0" smtClean="0"/>
              <a:t>s</a:t>
            </a:r>
            <a:endParaRPr lang="en-GB" sz="3200" baseline="-25000" dirty="0"/>
          </a:p>
        </p:txBody>
      </p:sp>
      <p:cxnSp>
        <p:nvCxnSpPr>
          <p:cNvPr id="20" name="Straight Connector 19"/>
          <p:cNvCxnSpPr/>
          <p:nvPr/>
        </p:nvCxnSpPr>
        <p:spPr>
          <a:xfrm>
            <a:off x="563126" y="2564904"/>
            <a:ext cx="5688632" cy="0"/>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827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Simplifying the performance index</a:t>
            </a:r>
            <a:endParaRPr lang="en-GB" dirty="0"/>
          </a:p>
        </p:txBody>
      </p:sp>
      <p:sp>
        <p:nvSpPr>
          <p:cNvPr id="3" name="Content Placeholder 2"/>
          <p:cNvSpPr>
            <a:spLocks noGrp="1"/>
          </p:cNvSpPr>
          <p:nvPr>
            <p:ph idx="1"/>
          </p:nvPr>
        </p:nvSpPr>
        <p:spPr>
          <a:xfrm>
            <a:off x="214282" y="928670"/>
            <a:ext cx="8715436" cy="2932378"/>
          </a:xfrm>
        </p:spPr>
        <p:txBody>
          <a:bodyPr>
            <a:normAutofit lnSpcReduction="10000"/>
          </a:bodyPr>
          <a:lstStyle/>
          <a:p>
            <a:r>
              <a:rPr lang="en-GB" dirty="0" smtClean="0"/>
              <a:t>The basic performance index includes summation terms which are rather messy to handle when one needs to do optimisation and the like.</a:t>
            </a:r>
          </a:p>
          <a:p>
            <a:r>
              <a:rPr lang="en-GB" dirty="0" smtClean="0"/>
              <a:t>However, there is a simple trick to turn a sum of squares into a single term which is easy to handle. Lets do the SISO case first.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772343767"/>
              </p:ext>
            </p:extLst>
          </p:nvPr>
        </p:nvGraphicFramePr>
        <p:xfrm>
          <a:off x="15911" y="3861048"/>
          <a:ext cx="8818563" cy="2792413"/>
        </p:xfrm>
        <a:graphic>
          <a:graphicData uri="http://schemas.openxmlformats.org/presentationml/2006/ole">
            <mc:AlternateContent xmlns:mc="http://schemas.openxmlformats.org/markup-compatibility/2006">
              <mc:Choice xmlns:v="urn:schemas-microsoft-com:vml" Requires="v">
                <p:oleObj spid="_x0000_s6153" name="Equation" r:id="rId3" imgW="2971800" imgH="939600" progId="Equation.3">
                  <p:embed/>
                </p:oleObj>
              </mc:Choice>
              <mc:Fallback>
                <p:oleObj name="Equation" r:id="rId3" imgW="2971800" imgH="939600" progId="Equation.3">
                  <p:embed/>
                  <p:pic>
                    <p:nvPicPr>
                      <p:cNvPr id="0" name="Object 6"/>
                      <p:cNvPicPr>
                        <a:picLocks noChangeAspect="1" noChangeArrowheads="1"/>
                      </p:cNvPicPr>
                      <p:nvPr/>
                    </p:nvPicPr>
                    <p:blipFill>
                      <a:blip r:embed="rId4"/>
                      <a:srcRect/>
                      <a:stretch>
                        <a:fillRect/>
                      </a:stretch>
                    </p:blipFill>
                    <p:spPr bwMode="auto">
                      <a:xfrm>
                        <a:off x="15911" y="3861048"/>
                        <a:ext cx="8818563" cy="2792413"/>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Rectangle 6"/>
          <p:cNvSpPr/>
          <p:nvPr/>
        </p:nvSpPr>
        <p:spPr>
          <a:xfrm>
            <a:off x="7308304" y="4509120"/>
            <a:ext cx="158417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597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7"/>
                                        </p:tgtEl>
                                        <p:attrNameLst>
                                          <p:attrName>ppt_x</p:attrName>
                                        </p:attrNameLst>
                                      </p:cBhvr>
                                      <p:tavLst>
                                        <p:tav tm="0">
                                          <p:val>
                                            <p:strVal val="ppt_x"/>
                                          </p:val>
                                        </p:tav>
                                        <p:tav tm="100000">
                                          <p:val>
                                            <p:strVal val="ppt_x"/>
                                          </p:val>
                                        </p:tav>
                                      </p:tavLst>
                                    </p:anim>
                                    <p:anim calcmode="lin" valueType="num">
                                      <p:cBhvr additive="base">
                                        <p:cTn id="12" dur="500"/>
                                        <p:tgtEl>
                                          <p:spTgt spid="7"/>
                                        </p:tgtEl>
                                        <p:attrNameLst>
                                          <p:attrName>ppt_y</p:attrName>
                                        </p:attrNameLst>
                                      </p:cBhvr>
                                      <p:tavLst>
                                        <p:tav tm="0">
                                          <p:val>
                                            <p:strVal val="ppt_y"/>
                                          </p:val>
                                        </p:tav>
                                        <p:tav tm="100000">
                                          <p:val>
                                            <p:strVal val="1+ppt_h/2"/>
                                          </p:val>
                                        </p:tav>
                                      </p:tavLst>
                                    </p:anim>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MIMO system performance index</a:t>
            </a:r>
            <a:endParaRPr lang="en-GB" dirty="0"/>
          </a:p>
        </p:txBody>
      </p:sp>
      <p:sp>
        <p:nvSpPr>
          <p:cNvPr id="3" name="Content Placeholder 2"/>
          <p:cNvSpPr>
            <a:spLocks noGrp="1"/>
          </p:cNvSpPr>
          <p:nvPr>
            <p:ph idx="1"/>
          </p:nvPr>
        </p:nvSpPr>
        <p:spPr>
          <a:xfrm>
            <a:off x="214282" y="928670"/>
            <a:ext cx="8715436" cy="2932378"/>
          </a:xfrm>
        </p:spPr>
        <p:txBody>
          <a:bodyPr>
            <a:normAutofit/>
          </a:bodyPr>
          <a:lstStyle/>
          <a:p>
            <a:pPr marL="0" indent="0">
              <a:buNone/>
            </a:pPr>
            <a:r>
              <a:rPr lang="en-GB" dirty="0" smtClean="0"/>
              <a:t>If each error term is a vector in itself, as would be the case for a MIMO system, a similar trick suffices.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940482920"/>
              </p:ext>
            </p:extLst>
          </p:nvPr>
        </p:nvGraphicFramePr>
        <p:xfrm>
          <a:off x="323528" y="1988840"/>
          <a:ext cx="7612062" cy="3622675"/>
        </p:xfrm>
        <a:graphic>
          <a:graphicData uri="http://schemas.openxmlformats.org/presentationml/2006/ole">
            <mc:AlternateContent xmlns:mc="http://schemas.openxmlformats.org/markup-compatibility/2006">
              <mc:Choice xmlns:v="urn:schemas-microsoft-com:vml" Requires="v">
                <p:oleObj spid="_x0000_s7175" name="Equation" r:id="rId3" imgW="2565360" imgH="1218960" progId="Equation.3">
                  <p:embed/>
                </p:oleObj>
              </mc:Choice>
              <mc:Fallback>
                <p:oleObj name="Equation" r:id="rId3" imgW="2565360" imgH="1218960" progId="Equation.3">
                  <p:embed/>
                  <p:pic>
                    <p:nvPicPr>
                      <p:cNvPr id="0" name=""/>
                      <p:cNvPicPr>
                        <a:picLocks noChangeAspect="1" noChangeArrowheads="1"/>
                      </p:cNvPicPr>
                      <p:nvPr/>
                    </p:nvPicPr>
                    <p:blipFill>
                      <a:blip r:embed="rId4"/>
                      <a:srcRect/>
                      <a:stretch>
                        <a:fillRect/>
                      </a:stretch>
                    </p:blipFill>
                    <p:spPr bwMode="auto">
                      <a:xfrm>
                        <a:off x="323528" y="1988840"/>
                        <a:ext cx="7612062" cy="362267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Rounded Rectangular Callout 6"/>
          <p:cNvSpPr/>
          <p:nvPr/>
        </p:nvSpPr>
        <p:spPr>
          <a:xfrm>
            <a:off x="3059832" y="5949280"/>
            <a:ext cx="4968552" cy="720080"/>
          </a:xfrm>
          <a:prstGeom prst="wedgeRoundRectCallout">
            <a:avLst>
              <a:gd name="adj1" fmla="val -63775"/>
              <a:gd name="adj2" fmla="val -10211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Same formulae as for SISO case!</a:t>
            </a:r>
            <a:endParaRPr lang="en-GB" sz="2800" dirty="0"/>
          </a:p>
        </p:txBody>
      </p:sp>
      <p:sp>
        <p:nvSpPr>
          <p:cNvPr id="8" name="Rectangle 7"/>
          <p:cNvSpPr/>
          <p:nvPr/>
        </p:nvSpPr>
        <p:spPr>
          <a:xfrm>
            <a:off x="1467556" y="4509120"/>
            <a:ext cx="158417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252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8"/>
                                        </p:tgtEl>
                                        <p:attrNameLst>
                                          <p:attrName>ppt_x</p:attrName>
                                        </p:attrNameLst>
                                      </p:cBhvr>
                                      <p:tavLst>
                                        <p:tav tm="0">
                                          <p:val>
                                            <p:strVal val="ppt_x"/>
                                          </p:val>
                                        </p:tav>
                                        <p:tav tm="100000">
                                          <p:val>
                                            <p:strVal val="ppt_x"/>
                                          </p:val>
                                        </p:tav>
                                      </p:tavLst>
                                    </p:anim>
                                    <p:anim calcmode="lin" valueType="num">
                                      <p:cBhvr additive="base">
                                        <p:cTn id="12" dur="500"/>
                                        <p:tgtEl>
                                          <p:spTgt spid="8"/>
                                        </p:tgtEl>
                                        <p:attrNameLst>
                                          <p:attrName>ppt_y</p:attrName>
                                        </p:attrNameLst>
                                      </p:cBhvr>
                                      <p:tavLst>
                                        <p:tav tm="0">
                                          <p:val>
                                            <p:strVal val="ppt_y"/>
                                          </p:val>
                                        </p:tav>
                                        <p:tav tm="100000">
                                          <p:val>
                                            <p:strVal val="1+ppt_h/2"/>
                                          </p:val>
                                        </p:tav>
                                      </p:tavLst>
                                    </p:anim>
                                    <p:set>
                                      <p:cBhvr>
                                        <p:cTn id="13" dur="1" fill="hold">
                                          <p:stCondLst>
                                            <p:cond delay="4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Key components summary</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This video has summarised the key components for a GPC law in a compact fashion.</a:t>
            </a:r>
          </a:p>
          <a:p>
            <a:pPr marL="514350" indent="-514350">
              <a:buFont typeface="+mj-lt"/>
              <a:buAutoNum type="arabicPeriod"/>
            </a:pPr>
            <a:r>
              <a:rPr lang="en-GB" dirty="0" smtClean="0"/>
              <a:t>Assume the input changes only over the 1</a:t>
            </a:r>
            <a:r>
              <a:rPr lang="en-GB" baseline="30000" dirty="0" smtClean="0"/>
              <a:t>st</a:t>
            </a:r>
            <a:r>
              <a:rPr lang="en-GB" dirty="0" smtClean="0"/>
              <a:t> n</a:t>
            </a:r>
            <a:r>
              <a:rPr lang="en-GB" baseline="-25000" dirty="0" smtClean="0"/>
              <a:t>u</a:t>
            </a:r>
            <a:r>
              <a:rPr lang="en-GB" dirty="0" smtClean="0"/>
              <a:t> steps which implies a specific structure for the vectors: </a:t>
            </a:r>
          </a:p>
          <a:p>
            <a:pPr marL="514350" indent="-514350">
              <a:buFont typeface="+mj-lt"/>
              <a:buAutoNum type="arabicPeriod"/>
            </a:pPr>
            <a:endParaRPr lang="en-GB" dirty="0"/>
          </a:p>
          <a:p>
            <a:pPr marL="514350" indent="-514350">
              <a:buFont typeface="+mj-lt"/>
              <a:buAutoNum type="arabicPeriod"/>
            </a:pPr>
            <a:r>
              <a:rPr lang="en-GB" dirty="0" smtClean="0"/>
              <a:t>Rewrite the performance index in terms of vectors to remove the summing notation and thus give a simple convenient expression, e.g.: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28984647"/>
              </p:ext>
            </p:extLst>
          </p:nvPr>
        </p:nvGraphicFramePr>
        <p:xfrm>
          <a:off x="3203848" y="3212976"/>
          <a:ext cx="2376264" cy="941578"/>
        </p:xfrm>
        <a:graphic>
          <a:graphicData uri="http://schemas.openxmlformats.org/presentationml/2006/ole">
            <mc:AlternateContent xmlns:mc="http://schemas.openxmlformats.org/markup-compatibility/2006">
              <mc:Choice xmlns:v="urn:schemas-microsoft-com:vml" Requires="v">
                <p:oleObj spid="_x0000_s8204" name="Equation" r:id="rId3" imgW="609480" imgH="241200" progId="Equation.3">
                  <p:embed/>
                </p:oleObj>
              </mc:Choice>
              <mc:Fallback>
                <p:oleObj name="Equation" r:id="rId3" imgW="609480" imgH="241200" progId="Equation.3">
                  <p:embed/>
                  <p:pic>
                    <p:nvPicPr>
                      <p:cNvPr id="0" name="Object 5"/>
                      <p:cNvPicPr>
                        <a:picLocks noChangeAspect="1" noChangeArrowheads="1"/>
                      </p:cNvPicPr>
                      <p:nvPr/>
                    </p:nvPicPr>
                    <p:blipFill>
                      <a:blip r:embed="rId4"/>
                      <a:srcRect/>
                      <a:stretch>
                        <a:fillRect/>
                      </a:stretch>
                    </p:blipFill>
                    <p:spPr bwMode="auto">
                      <a:xfrm>
                        <a:off x="3203848" y="3212976"/>
                        <a:ext cx="2376264" cy="941578"/>
                      </a:xfrm>
                      <a:prstGeom prst="rect">
                        <a:avLst/>
                      </a:prstGeom>
                      <a:solidFill>
                        <a:srgbClr val="FFFF00"/>
                      </a:solid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07158934"/>
              </p:ext>
            </p:extLst>
          </p:nvPr>
        </p:nvGraphicFramePr>
        <p:xfrm>
          <a:off x="1331640" y="5733255"/>
          <a:ext cx="4968552" cy="908171"/>
        </p:xfrm>
        <a:graphic>
          <a:graphicData uri="http://schemas.openxmlformats.org/presentationml/2006/ole">
            <mc:AlternateContent xmlns:mc="http://schemas.openxmlformats.org/markup-compatibility/2006">
              <mc:Choice xmlns:v="urn:schemas-microsoft-com:vml" Requires="v">
                <p:oleObj spid="_x0000_s8205" name="Equation" r:id="rId5" imgW="1460160" imgH="266400" progId="Equation.3">
                  <p:embed/>
                </p:oleObj>
              </mc:Choice>
              <mc:Fallback>
                <p:oleObj name="Equation" r:id="rId5" imgW="1460160" imgH="266400" progId="Equation.3">
                  <p:embed/>
                  <p:pic>
                    <p:nvPicPr>
                      <p:cNvPr id="0" name="Object 6"/>
                      <p:cNvPicPr>
                        <a:picLocks noChangeAspect="1" noChangeArrowheads="1"/>
                      </p:cNvPicPr>
                      <p:nvPr/>
                    </p:nvPicPr>
                    <p:blipFill>
                      <a:blip r:embed="rId6"/>
                      <a:srcRect/>
                      <a:stretch>
                        <a:fillRect/>
                      </a:stretch>
                    </p:blipFill>
                    <p:spPr bwMode="auto">
                      <a:xfrm>
                        <a:off x="1331640" y="5733255"/>
                        <a:ext cx="4968552" cy="908171"/>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4418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fontScale="90000"/>
          </a:bodyPr>
          <a:lstStyle/>
          <a:p>
            <a:r>
              <a:rPr lang="en-GB" dirty="0" smtClean="0"/>
              <a:t>What is Generalised Predictive Control (GPC)?</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514350" indent="-514350">
              <a:lnSpc>
                <a:spcPct val="90000"/>
              </a:lnSpc>
              <a:buFont typeface="+mj-lt"/>
              <a:buAutoNum type="arabicPeriod"/>
            </a:pPr>
            <a:r>
              <a:rPr lang="en-GB" altLang="en-US" dirty="0" smtClean="0"/>
              <a:t>GPC was first proposed by Clarke and co-workers in the 1980s.</a:t>
            </a:r>
          </a:p>
          <a:p>
            <a:pPr marL="514350" indent="-514350">
              <a:lnSpc>
                <a:spcPct val="90000"/>
              </a:lnSpc>
              <a:buFont typeface="+mj-lt"/>
              <a:buAutoNum type="arabicPeriod"/>
            </a:pPr>
            <a:r>
              <a:rPr lang="en-GB" altLang="en-US" dirty="0" smtClean="0"/>
              <a:t>It draws together lots of the existing the thinking and algorithms on predictive control at the time into a single algorithm.</a:t>
            </a:r>
          </a:p>
          <a:p>
            <a:pPr marL="514350" indent="-514350">
              <a:lnSpc>
                <a:spcPct val="90000"/>
              </a:lnSpc>
              <a:buFont typeface="+mj-lt"/>
              <a:buAutoNum type="arabicPeriod"/>
            </a:pPr>
            <a:r>
              <a:rPr lang="en-GB" altLang="en-US" dirty="0" smtClean="0"/>
              <a:t>Conceptually equivalent to Dynamic Matrix Control (DMC) which is very popular in industry.</a:t>
            </a:r>
          </a:p>
          <a:p>
            <a:pPr marL="514350" indent="-514350">
              <a:lnSpc>
                <a:spcPct val="90000"/>
              </a:lnSpc>
              <a:buFont typeface="+mj-lt"/>
              <a:buAutoNum type="arabicPeriod"/>
            </a:pPr>
            <a:r>
              <a:rPr lang="en-GB" altLang="en-US" dirty="0" smtClean="0"/>
              <a:t>GPC/DMC have many theoretical weaknesses, but for most cases avoiding these is straightforward and hence widely adopted and successful.</a:t>
            </a:r>
            <a:endParaRPr lang="en-GB" altLang="en-US"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chapter</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smtClean="0"/>
              <a:t>Main aim is to develop the core components within a GPC (DMC) algorithm and show how these are use to derive a control law.</a:t>
            </a:r>
          </a:p>
          <a:p>
            <a:pPr marL="514350" indent="-514350">
              <a:buFont typeface="+mj-lt"/>
              <a:buAutoNum type="arabicPeriod"/>
            </a:pPr>
            <a:r>
              <a:rPr lang="en-GB" dirty="0" smtClean="0"/>
              <a:t>Later </a:t>
            </a:r>
            <a:r>
              <a:rPr lang="en-GB" dirty="0" smtClean="0"/>
              <a:t>chapters look </a:t>
            </a:r>
            <a:r>
              <a:rPr lang="en-GB" dirty="0" smtClean="0"/>
              <a:t>at analysis, tuning and how to avoid poor performance.</a:t>
            </a:r>
          </a:p>
          <a:p>
            <a:pPr marL="514350" indent="-514350">
              <a:buFont typeface="+mj-lt"/>
              <a:buAutoNum type="arabicPeriod"/>
            </a:pPr>
            <a:r>
              <a:rPr lang="en-GB" dirty="0" smtClean="0"/>
              <a:t>Indications are given of problems/scenarios where GPC/DMC should be avoided.</a:t>
            </a:r>
          </a:p>
          <a:p>
            <a:pPr marL="514350" indent="-514350">
              <a:buFont typeface="+mj-lt"/>
              <a:buAutoNum type="arabicPeriod"/>
            </a:pPr>
            <a:r>
              <a:rPr lang="en-GB" dirty="0" smtClean="0"/>
              <a:t>Consideration is given to loop sensitivity, but in an introductory manner only.</a:t>
            </a:r>
          </a:p>
          <a:p>
            <a:pPr marL="514350" indent="-514350">
              <a:buFont typeface="+mj-lt"/>
              <a:buAutoNum type="arabicPeriod"/>
            </a:pPr>
            <a:r>
              <a:rPr lang="en-GB" dirty="0" smtClean="0"/>
              <a:t>MATLAB code for implementing GPC is provided for simple model types.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6" name="Rectangle 5"/>
          <p:cNvSpPr/>
          <p:nvPr/>
        </p:nvSpPr>
        <p:spPr>
          <a:xfrm>
            <a:off x="323528" y="6237312"/>
            <a:ext cx="8352928" cy="62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Discussion of constraints is left to a later chapter.</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Base line assumptions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 first set of videos in the MPC series set out the foundations of a typical algorithm.</a:t>
            </a:r>
          </a:p>
          <a:p>
            <a:r>
              <a:rPr lang="en-GB" dirty="0" smtClean="0"/>
              <a:t>The use of unbiased predictions (open-loop for now), for example:</a:t>
            </a:r>
          </a:p>
          <a:p>
            <a:r>
              <a:rPr lang="en-GB" dirty="0" smtClean="0"/>
              <a:t>The use of an unbiased cost.</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
        <p:nvSpPr>
          <p:cNvPr id="6" name="Rounded Rectangle 5"/>
          <p:cNvSpPr/>
          <p:nvPr/>
        </p:nvSpPr>
        <p:spPr>
          <a:xfrm>
            <a:off x="323528" y="5229200"/>
            <a:ext cx="8496944" cy="151216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3200" dirty="0" smtClean="0">
                <a:solidFill>
                  <a:srgbClr val="FFFF00"/>
                </a:solidFill>
                <a:latin typeface="TUOS Stephenson" pitchFamily="18" charset="0"/>
              </a:rPr>
              <a:t>This set of videos looks at the combination of these two components and analyses the resulting control law.</a:t>
            </a:r>
            <a:endParaRPr lang="en-GB" altLang="en-US" sz="3200" dirty="0">
              <a:solidFill>
                <a:srgbClr val="FFFF00"/>
              </a:solidFill>
              <a:latin typeface="TUOS Stephenso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062584883"/>
              </p:ext>
            </p:extLst>
          </p:nvPr>
        </p:nvGraphicFramePr>
        <p:xfrm>
          <a:off x="971600" y="3789040"/>
          <a:ext cx="6783387" cy="1282700"/>
        </p:xfrm>
        <a:graphic>
          <a:graphicData uri="http://schemas.openxmlformats.org/presentationml/2006/ole">
            <mc:AlternateContent xmlns:mc="http://schemas.openxmlformats.org/markup-compatibility/2006">
              <mc:Choice xmlns:v="urn:schemas-microsoft-com:vml" Requires="v">
                <p:oleObj spid="_x0000_s1055" name="Equation" r:id="rId3" imgW="2286000" imgH="431640" progId="Equation.3">
                  <p:embed/>
                </p:oleObj>
              </mc:Choice>
              <mc:Fallback>
                <p:oleObj name="Equation" r:id="rId3" imgW="2286000" imgH="431640" progId="Equation.3">
                  <p:embed/>
                  <p:pic>
                    <p:nvPicPr>
                      <p:cNvPr id="0" name="Object 10"/>
                      <p:cNvPicPr>
                        <a:picLocks noChangeAspect="1" noChangeArrowheads="1"/>
                      </p:cNvPicPr>
                      <p:nvPr/>
                    </p:nvPicPr>
                    <p:blipFill>
                      <a:blip r:embed="rId4"/>
                      <a:srcRect/>
                      <a:stretch>
                        <a:fillRect/>
                      </a:stretch>
                    </p:blipFill>
                    <p:spPr bwMode="auto">
                      <a:xfrm>
                        <a:off x="971600" y="3789040"/>
                        <a:ext cx="6783387" cy="12827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72402735"/>
              </p:ext>
            </p:extLst>
          </p:nvPr>
        </p:nvGraphicFramePr>
        <p:xfrm>
          <a:off x="5438899" y="2564904"/>
          <a:ext cx="3705101" cy="837023"/>
        </p:xfrm>
        <a:graphic>
          <a:graphicData uri="http://schemas.openxmlformats.org/presentationml/2006/ole">
            <mc:AlternateContent xmlns:mc="http://schemas.openxmlformats.org/markup-compatibility/2006">
              <mc:Choice xmlns:v="urn:schemas-microsoft-com:vml" Requires="v">
                <p:oleObj spid="_x0000_s1056" name="Equation" r:id="rId5" imgW="1180588" imgH="266584" progId="Equation.3">
                  <p:embed/>
                </p:oleObj>
              </mc:Choice>
              <mc:Fallback>
                <p:oleObj name="Equation" r:id="rId5" imgW="1180588" imgH="26658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8899" y="2564904"/>
                        <a:ext cx="3705101" cy="837023"/>
                      </a:xfrm>
                      <a:prstGeom prst="rect">
                        <a:avLst/>
                      </a:prstGeom>
                      <a:solidFill>
                        <a:srgbClr val="FFFF00"/>
                      </a:solidFill>
                      <a:ln w="19050">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heel(1)">
                                      <p:cBhvr>
                                        <p:cTn id="3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Notation</a:t>
            </a:r>
            <a:endParaRPr lang="en-GB" dirty="0"/>
          </a:p>
        </p:txBody>
      </p:sp>
      <p:sp>
        <p:nvSpPr>
          <p:cNvPr id="3" name="Content Placeholder 2"/>
          <p:cNvSpPr>
            <a:spLocks noGrp="1"/>
          </p:cNvSpPr>
          <p:nvPr>
            <p:ph idx="1"/>
          </p:nvPr>
        </p:nvSpPr>
        <p:spPr/>
        <p:txBody>
          <a:bodyPr/>
          <a:lstStyle/>
          <a:p>
            <a:pPr marL="0" indent="0">
              <a:buNone/>
            </a:pPr>
            <a:r>
              <a:rPr lang="en-GB" dirty="0" smtClean="0"/>
              <a:t>Viewers are reminded of  the arrow notation for capturing predictions, that is vectors of vectors.</a:t>
            </a:r>
          </a:p>
          <a:p>
            <a:r>
              <a:rPr lang="en-GB" dirty="0" smtClean="0"/>
              <a:t>Right arrow</a:t>
            </a:r>
            <a:r>
              <a:rPr lang="en-GB" dirty="0"/>
              <a:t> </a:t>
            </a:r>
            <a:r>
              <a:rPr lang="en-GB" dirty="0" smtClean="0"/>
              <a:t>implies prediction.</a:t>
            </a:r>
          </a:p>
          <a:p>
            <a:r>
              <a:rPr lang="en-GB" dirty="0" smtClean="0"/>
              <a:t>Left arrow implies past data.</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599570076"/>
              </p:ext>
            </p:extLst>
          </p:nvPr>
        </p:nvGraphicFramePr>
        <p:xfrm>
          <a:off x="122238" y="3530600"/>
          <a:ext cx="8545512" cy="3252788"/>
        </p:xfrm>
        <a:graphic>
          <a:graphicData uri="http://schemas.openxmlformats.org/presentationml/2006/ole">
            <mc:AlternateContent xmlns:mc="http://schemas.openxmlformats.org/markup-compatibility/2006">
              <mc:Choice xmlns:v="urn:schemas-microsoft-com:vml" Requires="v">
                <p:oleObj spid="_x0000_s3088" name="Equation" r:id="rId3" imgW="2933640" imgH="1117440" progId="Equation.3">
                  <p:embed/>
                </p:oleObj>
              </mc:Choice>
              <mc:Fallback>
                <p:oleObj name="Equation" r:id="rId3" imgW="2933640" imgH="1117440" progId="Equation.3">
                  <p:embed/>
                  <p:pic>
                    <p:nvPicPr>
                      <p:cNvPr id="0" name="Object 5"/>
                      <p:cNvPicPr>
                        <a:picLocks noChangeAspect="1" noChangeArrowheads="1"/>
                      </p:cNvPicPr>
                      <p:nvPr/>
                    </p:nvPicPr>
                    <p:blipFill>
                      <a:blip r:embed="rId4"/>
                      <a:srcRect/>
                      <a:stretch>
                        <a:fillRect/>
                      </a:stretch>
                    </p:blipFill>
                    <p:spPr bwMode="auto">
                      <a:xfrm>
                        <a:off x="122238" y="3530600"/>
                        <a:ext cx="8545512" cy="3252788"/>
                      </a:xfrm>
                      <a:prstGeom prst="rect">
                        <a:avLst/>
                      </a:prstGeom>
                      <a:solidFill>
                        <a:srgbClr val="FFFF00"/>
                      </a:solidFill>
                      <a:ln>
                        <a:noFill/>
                      </a:ln>
                    </p:spPr>
                  </p:pic>
                </p:oleObj>
              </mc:Fallback>
            </mc:AlternateContent>
          </a:graphicData>
        </a:graphic>
      </p:graphicFrame>
      <p:sp>
        <p:nvSpPr>
          <p:cNvPr id="7" name="Rectangle 6"/>
          <p:cNvSpPr/>
          <p:nvPr/>
        </p:nvSpPr>
        <p:spPr>
          <a:xfrm>
            <a:off x="6084168" y="2060848"/>
            <a:ext cx="280831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Horizons must be defined elsewhere as not explicit in the notation.</a:t>
            </a:r>
            <a:endParaRPr lang="en-GB" sz="2400" dirty="0"/>
          </a:p>
        </p:txBody>
      </p:sp>
    </p:spTree>
    <p:extLst>
      <p:ext uri="{BB962C8B-B14F-4D97-AF65-F5344CB8AC3E}">
        <p14:creationId xmlns:p14="http://schemas.microsoft.com/office/powerpoint/2010/main" val="299870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Outstanding issues</a:t>
            </a:r>
            <a:endParaRPr lang="en-GB" dirty="0"/>
          </a:p>
        </p:txBody>
      </p:sp>
      <p:sp>
        <p:nvSpPr>
          <p:cNvPr id="3" name="Content Placeholder 2"/>
          <p:cNvSpPr>
            <a:spLocks noGrp="1"/>
          </p:cNvSpPr>
          <p:nvPr>
            <p:ph idx="1"/>
          </p:nvPr>
        </p:nvSpPr>
        <p:spPr/>
        <p:txBody>
          <a:bodyPr/>
          <a:lstStyle/>
          <a:p>
            <a:r>
              <a:rPr lang="en-GB" dirty="0" smtClean="0"/>
              <a:t>What are the degrees of freedom within the predictions?</a:t>
            </a:r>
          </a:p>
          <a:p>
            <a:r>
              <a:rPr lang="en-GB" dirty="0" smtClean="0"/>
              <a:t>How does one put the predictions into the performance index in an algebraically neat and transparent fashion which makes  the role of the degrees of freedom obvious.</a:t>
            </a:r>
          </a:p>
          <a:p>
            <a:pPr marL="0" indent="0">
              <a:buNone/>
            </a:pPr>
            <a:r>
              <a:rPr lang="en-GB" dirty="0" smtClean="0"/>
              <a:t>This video looks at these two issues.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Tree>
    <p:extLst>
      <p:ext uri="{BB962C8B-B14F-4D97-AF65-F5344CB8AC3E}">
        <p14:creationId xmlns:p14="http://schemas.microsoft.com/office/powerpoint/2010/main" val="2595801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Degrees of freedom</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The predictions in the previous chapter were constructed assuming </a:t>
            </a:r>
            <a:r>
              <a:rPr lang="en-GB" sz="3600" b="1" dirty="0" smtClean="0">
                <a:solidFill>
                  <a:srgbClr val="0070C0"/>
                </a:solidFill>
              </a:rPr>
              <a:t>all</a:t>
            </a:r>
            <a:r>
              <a:rPr lang="en-GB" dirty="0" smtClean="0"/>
              <a:t> the future inputs could be selected.</a:t>
            </a:r>
          </a:p>
          <a:p>
            <a:pPr marL="0" indent="0">
              <a:buNone/>
            </a:pPr>
            <a:r>
              <a:rPr lang="en-GB" dirty="0" smtClean="0"/>
              <a:t>In practice such a numeric computation would be intractable (unless a simple algebraic solution existed).</a:t>
            </a:r>
          </a:p>
          <a:p>
            <a:pPr marL="514350" indent="-514350">
              <a:buFont typeface="+mj-lt"/>
              <a:buAutoNum type="arabicPeriod"/>
            </a:pPr>
            <a:r>
              <a:rPr lang="en-GB" b="1" dirty="0" smtClean="0">
                <a:solidFill>
                  <a:srgbClr val="0070C0"/>
                </a:solidFill>
              </a:rPr>
              <a:t>Consequently, it is necessary to select a subset of the future inputs and assume </a:t>
            </a:r>
            <a:r>
              <a:rPr lang="en-GB" b="1" dirty="0" smtClean="0">
                <a:solidFill>
                  <a:srgbClr val="C00000"/>
                </a:solidFill>
              </a:rPr>
              <a:t>the other values are known</a:t>
            </a:r>
            <a:r>
              <a:rPr lang="en-GB" b="1" dirty="0" smtClean="0">
                <a:solidFill>
                  <a:srgbClr val="0070C0"/>
                </a:solidFill>
              </a:rPr>
              <a:t>.</a:t>
            </a:r>
          </a:p>
          <a:p>
            <a:pPr marL="514350" indent="-514350">
              <a:buFont typeface="+mj-lt"/>
              <a:buAutoNum type="arabicPeriod"/>
            </a:pPr>
            <a:r>
              <a:rPr lang="en-GB" b="1" dirty="0" smtClean="0">
                <a:solidFill>
                  <a:srgbClr val="0070C0"/>
                </a:solidFill>
              </a:rPr>
              <a:t>In practice, this is done by assuming the input (within the predictions) becomes fixed after n</a:t>
            </a:r>
            <a:r>
              <a:rPr lang="en-GB" b="1" baseline="-25000" dirty="0" smtClean="0">
                <a:solidFill>
                  <a:srgbClr val="0070C0"/>
                </a:solidFill>
              </a:rPr>
              <a:t>u</a:t>
            </a:r>
            <a:r>
              <a:rPr lang="en-GB" b="1" dirty="0" smtClean="0">
                <a:solidFill>
                  <a:srgbClr val="0070C0"/>
                </a:solidFill>
              </a:rPr>
              <a:t> steps.</a:t>
            </a:r>
            <a:endParaRPr lang="en-GB" b="1" dirty="0">
              <a:solidFill>
                <a:srgbClr val="0070C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124620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Typical future inputs</a:t>
            </a:r>
            <a:endParaRPr lang="en-GB" dirty="0"/>
          </a:p>
        </p:txBody>
      </p:sp>
      <p:sp>
        <p:nvSpPr>
          <p:cNvPr id="3" name="Content Placeholder 2"/>
          <p:cNvSpPr>
            <a:spLocks noGrp="1"/>
          </p:cNvSpPr>
          <p:nvPr>
            <p:ph idx="1"/>
          </p:nvPr>
        </p:nvSpPr>
        <p:spPr/>
        <p:txBody>
          <a:bodyPr/>
          <a:lstStyle/>
          <a:p>
            <a:pPr marL="0" indent="0">
              <a:buNone/>
            </a:pPr>
            <a:r>
              <a:rPr lang="en-GB" dirty="0" smtClean="0"/>
              <a:t>If one is using CARIMA model and the associated predictions, then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67007829"/>
              </p:ext>
            </p:extLst>
          </p:nvPr>
        </p:nvGraphicFramePr>
        <p:xfrm>
          <a:off x="611560" y="1988840"/>
          <a:ext cx="7681913" cy="935037"/>
        </p:xfrm>
        <a:graphic>
          <a:graphicData uri="http://schemas.openxmlformats.org/presentationml/2006/ole">
            <mc:AlternateContent xmlns:mc="http://schemas.openxmlformats.org/markup-compatibility/2006">
              <mc:Choice xmlns:v="urn:schemas-microsoft-com:vml" Requires="v">
                <p:oleObj spid="_x0000_s4120" name="Equation" r:id="rId3" imgW="2184120" imgH="266400" progId="Equation.3">
                  <p:embed/>
                </p:oleObj>
              </mc:Choice>
              <mc:Fallback>
                <p:oleObj name="Equation" r:id="rId3" imgW="2184120" imgH="266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988840"/>
                        <a:ext cx="7681913" cy="935037"/>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77223281"/>
              </p:ext>
            </p:extLst>
          </p:nvPr>
        </p:nvGraphicFramePr>
        <p:xfrm>
          <a:off x="683568" y="3140968"/>
          <a:ext cx="2607705" cy="3327723"/>
        </p:xfrm>
        <a:graphic>
          <a:graphicData uri="http://schemas.openxmlformats.org/presentationml/2006/ole">
            <mc:AlternateContent xmlns:mc="http://schemas.openxmlformats.org/markup-compatibility/2006">
              <mc:Choice xmlns:v="urn:schemas-microsoft-com:vml" Requires="v">
                <p:oleObj spid="_x0000_s4121" name="Equation" r:id="rId5" imgW="1054080" imgH="1346040" progId="Equation.3">
                  <p:embed/>
                </p:oleObj>
              </mc:Choice>
              <mc:Fallback>
                <p:oleObj name="Equation" r:id="rId5" imgW="1054080" imgH="1346040" progId="Equation.3">
                  <p:embed/>
                  <p:pic>
                    <p:nvPicPr>
                      <p:cNvPr id="0" name="Object 5"/>
                      <p:cNvPicPr>
                        <a:picLocks noChangeAspect="1" noChangeArrowheads="1"/>
                      </p:cNvPicPr>
                      <p:nvPr/>
                    </p:nvPicPr>
                    <p:blipFill>
                      <a:blip r:embed="rId6"/>
                      <a:srcRect/>
                      <a:stretch>
                        <a:fillRect/>
                      </a:stretch>
                    </p:blipFill>
                    <p:spPr bwMode="auto">
                      <a:xfrm>
                        <a:off x="683568" y="3140968"/>
                        <a:ext cx="2607705" cy="3327723"/>
                      </a:xfrm>
                      <a:prstGeom prst="rect">
                        <a:avLst/>
                      </a:prstGeom>
                      <a:solidFill>
                        <a:srgbClr val="FFFF00"/>
                      </a:solidFill>
                      <a:ln>
                        <a:noFill/>
                      </a:ln>
                    </p:spPr>
                  </p:pic>
                </p:oleObj>
              </mc:Fallback>
            </mc:AlternateContent>
          </a:graphicData>
        </a:graphic>
      </p:graphicFrame>
      <p:sp>
        <p:nvSpPr>
          <p:cNvPr id="8" name="Rounded Rectangular Callout 7"/>
          <p:cNvSpPr/>
          <p:nvPr/>
        </p:nvSpPr>
        <p:spPr>
          <a:xfrm>
            <a:off x="4067944" y="3284984"/>
            <a:ext cx="4536504" cy="1368152"/>
          </a:xfrm>
          <a:prstGeom prst="wedgeRoundRectCallout">
            <a:avLst>
              <a:gd name="adj1" fmla="val -68114"/>
              <a:gd name="adj2" fmla="val -1859"/>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n</a:t>
            </a:r>
            <a:r>
              <a:rPr lang="en-GB" sz="2800" baseline="-25000" dirty="0" smtClean="0"/>
              <a:t>u</a:t>
            </a:r>
            <a:r>
              <a:rPr lang="en-GB" sz="2800" dirty="0" smtClean="0"/>
              <a:t> values can be selected to change the predictions</a:t>
            </a:r>
            <a:endParaRPr lang="en-GB" sz="2800" dirty="0"/>
          </a:p>
        </p:txBody>
      </p:sp>
      <p:sp>
        <p:nvSpPr>
          <p:cNvPr id="9" name="Rounded Rectangular Callout 8"/>
          <p:cNvSpPr/>
          <p:nvPr/>
        </p:nvSpPr>
        <p:spPr>
          <a:xfrm>
            <a:off x="4096993" y="4941168"/>
            <a:ext cx="4536504" cy="1368152"/>
          </a:xfrm>
          <a:prstGeom prst="wedgeRoundRectCallout">
            <a:avLst>
              <a:gd name="adj1" fmla="val -77819"/>
              <a:gd name="adj2" fmla="val -11760"/>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After n</a:t>
            </a:r>
            <a:r>
              <a:rPr lang="en-GB" sz="2800" baseline="-25000" dirty="0" smtClean="0"/>
              <a:t>u</a:t>
            </a:r>
            <a:r>
              <a:rPr lang="en-GB" sz="2800" dirty="0" smtClean="0"/>
              <a:t> steps, the input increments are assumed to be zero. </a:t>
            </a:r>
            <a:endParaRPr lang="en-GB" sz="2800" dirty="0"/>
          </a:p>
        </p:txBody>
      </p:sp>
    </p:spTree>
    <p:extLst>
      <p:ext uri="{BB962C8B-B14F-4D97-AF65-F5344CB8AC3E}">
        <p14:creationId xmlns:p14="http://schemas.microsoft.com/office/powerpoint/2010/main" val="170214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Illustration of prediction structure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cxnSp>
        <p:nvCxnSpPr>
          <p:cNvPr id="7" name="Straight Connector 6"/>
          <p:cNvCxnSpPr/>
          <p:nvPr/>
        </p:nvCxnSpPr>
        <p:spPr>
          <a:xfrm>
            <a:off x="827584" y="1268760"/>
            <a:ext cx="0" cy="20162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27584" y="3645024"/>
            <a:ext cx="0" cy="20162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27584" y="2564904"/>
            <a:ext cx="554461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827584" y="5301208"/>
            <a:ext cx="554461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547664" y="985132"/>
            <a:ext cx="3816424" cy="5760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Input increments</a:t>
            </a:r>
            <a:endParaRPr lang="en-GB" sz="2400" dirty="0"/>
          </a:p>
        </p:txBody>
      </p:sp>
      <p:sp>
        <p:nvSpPr>
          <p:cNvPr id="14" name="Oval 13"/>
          <p:cNvSpPr/>
          <p:nvPr/>
        </p:nvSpPr>
        <p:spPr>
          <a:xfrm>
            <a:off x="1043608" y="3394448"/>
            <a:ext cx="3816424" cy="5760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Inputs</a:t>
            </a:r>
            <a:endParaRPr lang="en-GB" sz="2400" dirty="0"/>
          </a:p>
        </p:txBody>
      </p:sp>
      <p:cxnSp>
        <p:nvCxnSpPr>
          <p:cNvPr id="16" name="Straight Connector 15"/>
          <p:cNvCxnSpPr/>
          <p:nvPr/>
        </p:nvCxnSpPr>
        <p:spPr>
          <a:xfrm>
            <a:off x="3599892" y="2132856"/>
            <a:ext cx="0" cy="3816424"/>
          </a:xfrm>
          <a:prstGeom prst="line">
            <a:avLst/>
          </a:pr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123728" y="6165304"/>
            <a:ext cx="2952328" cy="514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a:t>
            </a:r>
            <a:r>
              <a:rPr lang="en-GB" sz="2800" baseline="-25000" dirty="0" smtClean="0"/>
              <a:t>u</a:t>
            </a:r>
            <a:r>
              <a:rPr lang="en-GB" sz="2800" dirty="0" smtClean="0"/>
              <a:t> samples</a:t>
            </a:r>
            <a:endParaRPr lang="en-GB" sz="2800" dirty="0"/>
          </a:p>
        </p:txBody>
      </p:sp>
    </p:spTree>
    <p:extLst>
      <p:ext uri="{BB962C8B-B14F-4D97-AF65-F5344CB8AC3E}">
        <p14:creationId xmlns:p14="http://schemas.microsoft.com/office/powerpoint/2010/main" val="2269318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801</Words>
  <Application>Microsoft Office PowerPoint</Application>
  <PresentationFormat>On-screen Show (4:3)</PresentationFormat>
  <Paragraphs>108</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Office Theme</vt:lpstr>
      <vt:lpstr>Equation</vt:lpstr>
      <vt:lpstr>Microsoft Equation 3.0</vt:lpstr>
      <vt:lpstr>CHAPTER 2 Generalised Predictive Control 1 Introduction</vt:lpstr>
      <vt:lpstr>What is Generalised Predictive Control (GPC)?</vt:lpstr>
      <vt:lpstr>This chapter</vt:lpstr>
      <vt:lpstr>Base line assumptions</vt:lpstr>
      <vt:lpstr>Notation</vt:lpstr>
      <vt:lpstr>Outstanding issues</vt:lpstr>
      <vt:lpstr>Degrees of freedom</vt:lpstr>
      <vt:lpstr>Typical future inputs</vt:lpstr>
      <vt:lpstr>Illustration of prediction structure</vt:lpstr>
      <vt:lpstr>Typical future inputs</vt:lpstr>
      <vt:lpstr>Illustration of prediction structure</vt:lpstr>
      <vt:lpstr>Simplifying the performance index</vt:lpstr>
      <vt:lpstr>MIMO system performance index</vt:lpstr>
      <vt:lpstr>Key components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40</cp:revision>
  <dcterms:created xsi:type="dcterms:W3CDTF">2012-03-07T15:25:29Z</dcterms:created>
  <dcterms:modified xsi:type="dcterms:W3CDTF">2014-01-31T09:47:37Z</dcterms:modified>
</cp:coreProperties>
</file>