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3" r:id="rId4"/>
    <p:sldId id="265" r:id="rId5"/>
    <p:sldId id="264" r:id="rId6"/>
    <p:sldId id="266" r:id="rId7"/>
    <p:sldId id="267" r:id="rId8"/>
    <p:sldId id="268" r:id="rId9"/>
    <p:sldId id="269"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10</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jpeg"/><Relationship Id="rId5" Type="http://schemas.openxmlformats.org/officeDocument/2006/relationships/hyperlink" Target="http://engsc.ac.uk/" TargetMode="External"/><Relationship Id="rId10" Type="http://schemas.openxmlformats.org/officeDocument/2006/relationships/image" Target="../media/image19.jpeg"/><Relationship Id="rId4" Type="http://schemas.openxmlformats.org/officeDocument/2006/relationships/image" Target="../media/image16.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10</a:t>
            </a:r>
            <a:br>
              <a:rPr lang="en-GB" dirty="0" smtClean="0"/>
            </a:br>
            <a:r>
              <a:rPr lang="en-GB" dirty="0" smtClean="0"/>
              <a:t>Using state space models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fontScale="92500" lnSpcReduction="10000"/>
          </a:bodyPr>
          <a:lstStyle/>
          <a:p>
            <a:pPr marL="514350" indent="-514350">
              <a:lnSpc>
                <a:spcPct val="90000"/>
              </a:lnSpc>
              <a:buFont typeface="+mj-lt"/>
              <a:buAutoNum type="arabicPeriod"/>
            </a:pPr>
            <a:r>
              <a:rPr lang="en-GB" altLang="en-US" dirty="0" smtClean="0"/>
              <a:t>So far this chapter has looked solely at CARIMA models as was common in the early literature.</a:t>
            </a:r>
          </a:p>
          <a:p>
            <a:pPr marL="514350" indent="-514350">
              <a:lnSpc>
                <a:spcPct val="90000"/>
              </a:lnSpc>
              <a:buFont typeface="+mj-lt"/>
              <a:buAutoNum type="arabicPeriod"/>
            </a:pPr>
            <a:r>
              <a:rPr lang="en-GB" altLang="en-US" dirty="0" smtClean="0"/>
              <a:t>However, it is clear that CARIMA models do not extend well to the MIMO case, so one may wish to consider using state space models.</a:t>
            </a:r>
          </a:p>
          <a:p>
            <a:pPr marL="514350" indent="-514350">
              <a:lnSpc>
                <a:spcPct val="90000"/>
              </a:lnSpc>
              <a:buFont typeface="+mj-lt"/>
              <a:buAutoNum type="arabicPeriod"/>
            </a:pPr>
            <a:r>
              <a:rPr lang="en-GB" altLang="en-US" dirty="0" smtClean="0"/>
              <a:t>Unfortunately, one cannot simply replace one model with another as there are some subtleties linked to the need for unbiased predictions.</a:t>
            </a:r>
          </a:p>
          <a:p>
            <a:pPr marL="514350" indent="-514350">
              <a:lnSpc>
                <a:spcPct val="90000"/>
              </a:lnSpc>
              <a:buFont typeface="+mj-lt"/>
              <a:buAutoNum type="arabicPeriod"/>
            </a:pPr>
            <a:r>
              <a:rPr lang="en-GB" altLang="en-US" dirty="0" smtClean="0"/>
              <a:t>This video proposes one alternative, but remember MPC is a way of thinking – there is not a single algorithm so you are free to modify this to fit your own requirements.</a:t>
            </a:r>
            <a:endParaRPr lang="en-GB" alt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Base line assumptions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first set of videos in the MPC series set out the foundations of a typical algorithm.</a:t>
            </a:r>
          </a:p>
          <a:p>
            <a:r>
              <a:rPr lang="en-GB" dirty="0" smtClean="0"/>
              <a:t>The use of unbiased predictions (open-loop for now), for example:</a:t>
            </a:r>
          </a:p>
          <a:p>
            <a:r>
              <a:rPr lang="en-GB" dirty="0" smtClean="0"/>
              <a:t>The use of an unbiased cost.</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ounded Rectangle 5"/>
          <p:cNvSpPr/>
          <p:nvPr/>
        </p:nvSpPr>
        <p:spPr>
          <a:xfrm>
            <a:off x="179512" y="4869160"/>
            <a:ext cx="8640960" cy="187220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3200" dirty="0" smtClean="0">
                <a:solidFill>
                  <a:srgbClr val="FFFF00"/>
                </a:solidFill>
                <a:latin typeface="TUOS Stephenson" pitchFamily="18" charset="0"/>
              </a:rPr>
              <a:t>With CARIMA models, the cost was typically based on control increments. </a:t>
            </a:r>
          </a:p>
          <a:p>
            <a:pPr algn="ctr"/>
            <a:r>
              <a:rPr lang="en-GB" altLang="en-US" sz="3200" dirty="0" smtClean="0">
                <a:solidFill>
                  <a:srgbClr val="FFFF00"/>
                </a:solidFill>
                <a:latin typeface="TUOS Stephenson" pitchFamily="18" charset="0"/>
              </a:rPr>
              <a:t>With state space models, deviation variables are more common.</a:t>
            </a:r>
            <a:endParaRPr lang="en-GB" altLang="en-US" sz="3200" dirty="0">
              <a:solidFill>
                <a:srgbClr val="FFFF00"/>
              </a:solidFill>
              <a:latin typeface="TUOS Stephenso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92134635"/>
              </p:ext>
            </p:extLst>
          </p:nvPr>
        </p:nvGraphicFramePr>
        <p:xfrm>
          <a:off x="827585" y="3645024"/>
          <a:ext cx="6264696" cy="1184618"/>
        </p:xfrm>
        <a:graphic>
          <a:graphicData uri="http://schemas.openxmlformats.org/presentationml/2006/ole">
            <mc:AlternateContent xmlns:mc="http://schemas.openxmlformats.org/markup-compatibility/2006">
              <mc:Choice xmlns:v="urn:schemas-microsoft-com:vml" Requires="v">
                <p:oleObj spid="_x0000_s1080" name="Equation" r:id="rId3" imgW="2286000" imgH="431640" progId="Equation.3">
                  <p:embed/>
                </p:oleObj>
              </mc:Choice>
              <mc:Fallback>
                <p:oleObj name="Equation" r:id="rId3" imgW="2286000" imgH="431640" progId="Equation.3">
                  <p:embed/>
                  <p:pic>
                    <p:nvPicPr>
                      <p:cNvPr id="0" name="Object 10"/>
                      <p:cNvPicPr>
                        <a:picLocks noChangeAspect="1" noChangeArrowheads="1"/>
                      </p:cNvPicPr>
                      <p:nvPr/>
                    </p:nvPicPr>
                    <p:blipFill>
                      <a:blip r:embed="rId4"/>
                      <a:srcRect/>
                      <a:stretch>
                        <a:fillRect/>
                      </a:stretch>
                    </p:blipFill>
                    <p:spPr bwMode="auto">
                      <a:xfrm>
                        <a:off x="827585" y="3645024"/>
                        <a:ext cx="6264696" cy="118461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72402735"/>
              </p:ext>
            </p:extLst>
          </p:nvPr>
        </p:nvGraphicFramePr>
        <p:xfrm>
          <a:off x="5438899" y="2564904"/>
          <a:ext cx="3705101" cy="837023"/>
        </p:xfrm>
        <a:graphic>
          <a:graphicData uri="http://schemas.openxmlformats.org/presentationml/2006/ole">
            <mc:AlternateContent xmlns:mc="http://schemas.openxmlformats.org/markup-compatibility/2006">
              <mc:Choice xmlns:v="urn:schemas-microsoft-com:vml" Requires="v">
                <p:oleObj spid="_x0000_s1081" name="Equation" r:id="rId5" imgW="1180588" imgH="266584" progId="Equation.3">
                  <p:embed/>
                </p:oleObj>
              </mc:Choice>
              <mc:Fallback>
                <p:oleObj name="Equation" r:id="rId5" imgW="1180588" imgH="26658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8899" y="2564904"/>
                        <a:ext cx="3705101" cy="837023"/>
                      </a:xfrm>
                      <a:prstGeom prst="rect">
                        <a:avLst/>
                      </a:prstGeom>
                      <a:solidFill>
                        <a:srgbClr val="FFFF00"/>
                      </a:solidFill>
                      <a:ln w="19050">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Deviation variables</a:t>
            </a:r>
            <a:endParaRPr lang="en-GB" dirty="0"/>
          </a:p>
        </p:txBody>
      </p:sp>
      <p:sp>
        <p:nvSpPr>
          <p:cNvPr id="3" name="Content Placeholder 2"/>
          <p:cNvSpPr>
            <a:spLocks noGrp="1"/>
          </p:cNvSpPr>
          <p:nvPr>
            <p:ph idx="1"/>
          </p:nvPr>
        </p:nvSpPr>
        <p:spPr>
          <a:xfrm>
            <a:off x="214282" y="928670"/>
            <a:ext cx="8715436" cy="2716354"/>
          </a:xfrm>
        </p:spPr>
        <p:txBody>
          <a:bodyPr/>
          <a:lstStyle/>
          <a:p>
            <a:r>
              <a:rPr lang="en-GB" dirty="0" smtClean="0"/>
              <a:t>The reader is reminded that these are defined relative to an expected steady-state.</a:t>
            </a:r>
          </a:p>
          <a:p>
            <a:r>
              <a:rPr lang="en-GB" dirty="0" smtClean="0"/>
              <a:t>Implicitly, their values assume a best estimate of the system disturbance, and of course knowledge of the desired target.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317483417"/>
              </p:ext>
            </p:extLst>
          </p:nvPr>
        </p:nvGraphicFramePr>
        <p:xfrm>
          <a:off x="1115616" y="4509120"/>
          <a:ext cx="6007100" cy="1960563"/>
        </p:xfrm>
        <a:graphic>
          <a:graphicData uri="http://schemas.openxmlformats.org/presentationml/2006/ole">
            <mc:AlternateContent xmlns:mc="http://schemas.openxmlformats.org/markup-compatibility/2006">
              <mc:Choice xmlns:v="urn:schemas-microsoft-com:vml" Requires="v">
                <p:oleObj spid="_x0000_s10264" name="Equation" r:id="rId3" imgW="2184120" imgH="711000" progId="Equation.3">
                  <p:embed/>
                </p:oleObj>
              </mc:Choice>
              <mc:Fallback>
                <p:oleObj name="Equation" r:id="rId3" imgW="2184120" imgH="711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509120"/>
                        <a:ext cx="6007100" cy="196056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81111870"/>
              </p:ext>
            </p:extLst>
          </p:nvPr>
        </p:nvGraphicFramePr>
        <p:xfrm>
          <a:off x="1043608" y="3717032"/>
          <a:ext cx="6426201" cy="630237"/>
        </p:xfrm>
        <a:graphic>
          <a:graphicData uri="http://schemas.openxmlformats.org/presentationml/2006/ole">
            <mc:AlternateContent xmlns:mc="http://schemas.openxmlformats.org/markup-compatibility/2006">
              <mc:Choice xmlns:v="urn:schemas-microsoft-com:vml" Requires="v">
                <p:oleObj spid="_x0000_s10265" name="Equation" r:id="rId5" imgW="2336760" imgH="228600" progId="Equation.3">
                  <p:embed/>
                </p:oleObj>
              </mc:Choice>
              <mc:Fallback>
                <p:oleObj name="Equation" r:id="rId5" imgW="2336760" imgH="228600" progId="Equation.3">
                  <p:embed/>
                  <p:pic>
                    <p:nvPicPr>
                      <p:cNvPr id="0" name="Object 5"/>
                      <p:cNvPicPr>
                        <a:picLocks noChangeAspect="1" noChangeArrowheads="1"/>
                      </p:cNvPicPr>
                      <p:nvPr/>
                    </p:nvPicPr>
                    <p:blipFill>
                      <a:blip r:embed="rId6"/>
                      <a:srcRect/>
                      <a:stretch>
                        <a:fillRect/>
                      </a:stretch>
                    </p:blipFill>
                    <p:spPr bwMode="auto">
                      <a:xfrm>
                        <a:off x="1043608" y="3717032"/>
                        <a:ext cx="6426201" cy="63023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34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 – deviation prediction model</a:t>
            </a:r>
            <a:endParaRPr lang="en-GB" dirty="0"/>
          </a:p>
        </p:txBody>
      </p:sp>
      <p:sp>
        <p:nvSpPr>
          <p:cNvPr id="3" name="Content Placeholder 2"/>
          <p:cNvSpPr>
            <a:spLocks noGrp="1"/>
          </p:cNvSpPr>
          <p:nvPr>
            <p:ph idx="1"/>
          </p:nvPr>
        </p:nvSpPr>
        <p:spPr>
          <a:xfrm>
            <a:off x="214282" y="928670"/>
            <a:ext cx="5005790" cy="5643602"/>
          </a:xfrm>
        </p:spPr>
        <p:txBody>
          <a:bodyPr/>
          <a:lstStyle/>
          <a:p>
            <a:pPr marL="0" indent="0">
              <a:buNone/>
            </a:pPr>
            <a:r>
              <a:rPr lang="en-GB" dirty="0" smtClean="0"/>
              <a:t>The predictions are given as:</a:t>
            </a:r>
          </a:p>
          <a:p>
            <a:pPr marL="0" indent="0">
              <a:buNone/>
            </a:pPr>
            <a:endParaRPr lang="en-GB" dirty="0" smtClean="0"/>
          </a:p>
          <a:p>
            <a:pPr marL="0" indent="0">
              <a:buNone/>
            </a:pPr>
            <a:endParaRPr lang="en-GB" dirty="0"/>
          </a:p>
          <a:p>
            <a:pPr marL="0" indent="0">
              <a:buNone/>
            </a:pPr>
            <a:r>
              <a:rPr lang="en-GB" dirty="0" smtClean="0"/>
              <a:t>The performance index is: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57149918"/>
              </p:ext>
            </p:extLst>
          </p:nvPr>
        </p:nvGraphicFramePr>
        <p:xfrm>
          <a:off x="323528" y="3717032"/>
          <a:ext cx="8240712" cy="792163"/>
        </p:xfrm>
        <a:graphic>
          <a:graphicData uri="http://schemas.openxmlformats.org/presentationml/2006/ole">
            <mc:AlternateContent xmlns:mc="http://schemas.openxmlformats.org/markup-compatibility/2006">
              <mc:Choice xmlns:v="urn:schemas-microsoft-com:vml" Requires="v">
                <p:oleObj spid="_x0000_s9257" name="Equation" r:id="rId3" imgW="2781000" imgH="266400" progId="Equation.3">
                  <p:embed/>
                </p:oleObj>
              </mc:Choice>
              <mc:Fallback>
                <p:oleObj name="Equation" r:id="rId3" imgW="2781000" imgH="266400" progId="Equation.3">
                  <p:embed/>
                  <p:pic>
                    <p:nvPicPr>
                      <p:cNvPr id="0" name=""/>
                      <p:cNvPicPr>
                        <a:picLocks noChangeAspect="1" noChangeArrowheads="1"/>
                      </p:cNvPicPr>
                      <p:nvPr/>
                    </p:nvPicPr>
                    <p:blipFill>
                      <a:blip r:embed="rId4"/>
                      <a:srcRect/>
                      <a:stretch>
                        <a:fillRect/>
                      </a:stretch>
                    </p:blipFill>
                    <p:spPr bwMode="auto">
                      <a:xfrm>
                        <a:off x="323528" y="3717032"/>
                        <a:ext cx="8240712" cy="79216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62763438"/>
              </p:ext>
            </p:extLst>
          </p:nvPr>
        </p:nvGraphicFramePr>
        <p:xfrm>
          <a:off x="683568" y="1700808"/>
          <a:ext cx="4383088" cy="836612"/>
        </p:xfrm>
        <a:graphic>
          <a:graphicData uri="http://schemas.openxmlformats.org/presentationml/2006/ole">
            <mc:AlternateContent xmlns:mc="http://schemas.openxmlformats.org/markup-compatibility/2006">
              <mc:Choice xmlns:v="urn:schemas-microsoft-com:vml" Requires="v">
                <p:oleObj spid="_x0000_s9258" name="Equation" r:id="rId5" imgW="1396800" imgH="266400" progId="Equation.3">
                  <p:embed/>
                </p:oleObj>
              </mc:Choice>
              <mc:Fallback>
                <p:oleObj name="Equation" r:id="rId5" imgW="1396800" imgH="266400" progId="Equation.3">
                  <p:embed/>
                  <p:pic>
                    <p:nvPicPr>
                      <p:cNvPr id="0" name="Object 7"/>
                      <p:cNvPicPr>
                        <a:picLocks noChangeAspect="1" noChangeArrowheads="1"/>
                      </p:cNvPicPr>
                      <p:nvPr/>
                    </p:nvPicPr>
                    <p:blipFill>
                      <a:blip r:embed="rId6"/>
                      <a:srcRect/>
                      <a:stretch>
                        <a:fillRect/>
                      </a:stretch>
                    </p:blipFill>
                    <p:spPr bwMode="auto">
                      <a:xfrm>
                        <a:off x="683568" y="1700808"/>
                        <a:ext cx="4383088" cy="836612"/>
                      </a:xfrm>
                      <a:prstGeom prst="rect">
                        <a:avLst/>
                      </a:prstGeom>
                      <a:solidFill>
                        <a:srgbClr val="FFFF00"/>
                      </a:solidFill>
                      <a:ln w="19050">
                        <a:solidFill>
                          <a:schemeClr val="accent1"/>
                        </a:solidFill>
                        <a:miter lim="800000"/>
                        <a:headEnd/>
                        <a:tailEnd/>
                      </a:ln>
                    </p:spPr>
                  </p:pic>
                </p:oleObj>
              </mc:Fallback>
            </mc:AlternateContent>
          </a:graphicData>
        </a:graphic>
      </p:graphicFrame>
      <p:sp>
        <p:nvSpPr>
          <p:cNvPr id="10" name="Rounded Rectangle 9"/>
          <p:cNvSpPr/>
          <p:nvPr/>
        </p:nvSpPr>
        <p:spPr>
          <a:xfrm>
            <a:off x="5220072" y="836712"/>
            <a:ext cx="3923928" cy="2520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With deviation variables, a fixed future target is appropriate. We will not discuss changes to this assumption as it simply gives awkward algebra.</a:t>
            </a:r>
            <a:endParaRPr lang="en-GB"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470483913"/>
              </p:ext>
            </p:extLst>
          </p:nvPr>
        </p:nvGraphicFramePr>
        <p:xfrm>
          <a:off x="107504" y="4869160"/>
          <a:ext cx="8842376" cy="755650"/>
        </p:xfrm>
        <a:graphic>
          <a:graphicData uri="http://schemas.openxmlformats.org/presentationml/2006/ole">
            <mc:AlternateContent xmlns:mc="http://schemas.openxmlformats.org/markup-compatibility/2006">
              <mc:Choice xmlns:v="urn:schemas-microsoft-com:vml" Requires="v">
                <p:oleObj spid="_x0000_s9259" name="Equation" r:id="rId7" imgW="2984400" imgH="253800" progId="Equation.3">
                  <p:embed/>
                </p:oleObj>
              </mc:Choice>
              <mc:Fallback>
                <p:oleObj name="Equation" r:id="rId7" imgW="2984400" imgH="253800" progId="Equation.3">
                  <p:embed/>
                  <p:pic>
                    <p:nvPicPr>
                      <p:cNvPr id="0" name="Object 6"/>
                      <p:cNvPicPr>
                        <a:picLocks noChangeAspect="1" noChangeArrowheads="1"/>
                      </p:cNvPicPr>
                      <p:nvPr/>
                    </p:nvPicPr>
                    <p:blipFill>
                      <a:blip r:embed="rId8"/>
                      <a:srcRect/>
                      <a:stretch>
                        <a:fillRect/>
                      </a:stretch>
                    </p:blipFill>
                    <p:spPr bwMode="auto">
                      <a:xfrm>
                        <a:off x="107504" y="4869160"/>
                        <a:ext cx="8842376" cy="75565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83878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Control law</a:t>
            </a:r>
            <a:endParaRPr lang="en-GB" dirty="0"/>
          </a:p>
        </p:txBody>
      </p:sp>
      <p:sp>
        <p:nvSpPr>
          <p:cNvPr id="3" name="Content Placeholder 2"/>
          <p:cNvSpPr>
            <a:spLocks noGrp="1"/>
          </p:cNvSpPr>
          <p:nvPr>
            <p:ph idx="1"/>
          </p:nvPr>
        </p:nvSpPr>
        <p:spPr>
          <a:xfrm>
            <a:off x="214282" y="928670"/>
            <a:ext cx="8606190" cy="5643602"/>
          </a:xfrm>
        </p:spPr>
        <p:txBody>
          <a:bodyPr/>
          <a:lstStyle/>
          <a:p>
            <a:pPr marL="0" indent="0">
              <a:buNone/>
            </a:pPr>
            <a:r>
              <a:rPr lang="en-GB" dirty="0" smtClean="0"/>
              <a:t>Minimising with respect to the </a:t>
            </a:r>
            <a:r>
              <a:rPr lang="en-GB" dirty="0"/>
              <a:t>f</a:t>
            </a:r>
            <a:r>
              <a:rPr lang="en-GB" dirty="0" smtClean="0"/>
              <a:t>uture control deviations gives:</a:t>
            </a:r>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Hence the proposed control trajectory is given 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1627959929"/>
              </p:ext>
            </p:extLst>
          </p:nvPr>
        </p:nvGraphicFramePr>
        <p:xfrm>
          <a:off x="1043608" y="2060848"/>
          <a:ext cx="6510337" cy="1436688"/>
        </p:xfrm>
        <a:graphic>
          <a:graphicData uri="http://schemas.openxmlformats.org/presentationml/2006/ole">
            <mc:AlternateContent xmlns:mc="http://schemas.openxmlformats.org/markup-compatibility/2006">
              <mc:Choice xmlns:v="urn:schemas-microsoft-com:vml" Requires="v">
                <p:oleObj spid="_x0000_s11300" name="Equation" r:id="rId3" imgW="2197080" imgH="482400" progId="Equation.3">
                  <p:embed/>
                </p:oleObj>
              </mc:Choice>
              <mc:Fallback>
                <p:oleObj name="Equation" r:id="rId3" imgW="2197080" imgH="482400" progId="Equation.3">
                  <p:embed/>
                  <p:pic>
                    <p:nvPicPr>
                      <p:cNvPr id="0" name=""/>
                      <p:cNvPicPr>
                        <a:picLocks noChangeAspect="1" noChangeArrowheads="1"/>
                      </p:cNvPicPr>
                      <p:nvPr/>
                    </p:nvPicPr>
                    <p:blipFill>
                      <a:blip r:embed="rId4"/>
                      <a:srcRect/>
                      <a:stretch>
                        <a:fillRect/>
                      </a:stretch>
                    </p:blipFill>
                    <p:spPr bwMode="auto">
                      <a:xfrm>
                        <a:off x="1043608" y="2060848"/>
                        <a:ext cx="6510337" cy="14366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1264677"/>
              </p:ext>
            </p:extLst>
          </p:nvPr>
        </p:nvGraphicFramePr>
        <p:xfrm>
          <a:off x="1259632" y="4365104"/>
          <a:ext cx="5983287" cy="793750"/>
        </p:xfrm>
        <a:graphic>
          <a:graphicData uri="http://schemas.openxmlformats.org/presentationml/2006/ole">
            <mc:AlternateContent xmlns:mc="http://schemas.openxmlformats.org/markup-compatibility/2006">
              <mc:Choice xmlns:v="urn:schemas-microsoft-com:vml" Requires="v">
                <p:oleObj spid="_x0000_s11301" name="Equation" r:id="rId5" imgW="2019240" imgH="266400" progId="Equation.3">
                  <p:embed/>
                </p:oleObj>
              </mc:Choice>
              <mc:Fallback>
                <p:oleObj name="Equation" r:id="rId5" imgW="2019240" imgH="266400" progId="Equation.3">
                  <p:embed/>
                  <p:pic>
                    <p:nvPicPr>
                      <p:cNvPr id="0" name="Object 10"/>
                      <p:cNvPicPr>
                        <a:picLocks noChangeAspect="1" noChangeArrowheads="1"/>
                      </p:cNvPicPr>
                      <p:nvPr/>
                    </p:nvPicPr>
                    <p:blipFill>
                      <a:blip r:embed="rId6"/>
                      <a:srcRect/>
                      <a:stretch>
                        <a:fillRect/>
                      </a:stretch>
                    </p:blipFill>
                    <p:spPr bwMode="auto">
                      <a:xfrm>
                        <a:off x="1259632" y="4365104"/>
                        <a:ext cx="5983287" cy="7937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64102002"/>
              </p:ext>
            </p:extLst>
          </p:nvPr>
        </p:nvGraphicFramePr>
        <p:xfrm>
          <a:off x="2409825" y="5445125"/>
          <a:ext cx="6510338" cy="755650"/>
        </p:xfrm>
        <a:graphic>
          <a:graphicData uri="http://schemas.openxmlformats.org/presentationml/2006/ole">
            <mc:AlternateContent xmlns:mc="http://schemas.openxmlformats.org/markup-compatibility/2006">
              <mc:Choice xmlns:v="urn:schemas-microsoft-com:vml" Requires="v">
                <p:oleObj spid="_x0000_s11302" name="Equation" r:id="rId7" imgW="2197080" imgH="253800" progId="Equation.3">
                  <p:embed/>
                </p:oleObj>
              </mc:Choice>
              <mc:Fallback>
                <p:oleObj name="Equation" r:id="rId7" imgW="2197080" imgH="253800" progId="Equation.3">
                  <p:embed/>
                  <p:pic>
                    <p:nvPicPr>
                      <p:cNvPr id="0" name="Object 5"/>
                      <p:cNvPicPr>
                        <a:picLocks noChangeAspect="1" noChangeArrowheads="1"/>
                      </p:cNvPicPr>
                      <p:nvPr/>
                    </p:nvPicPr>
                    <p:blipFill>
                      <a:blip r:embed="rId8"/>
                      <a:srcRect/>
                      <a:stretch>
                        <a:fillRect/>
                      </a:stretch>
                    </p:blipFill>
                    <p:spPr bwMode="auto">
                      <a:xfrm>
                        <a:off x="2409825" y="5445125"/>
                        <a:ext cx="6510338" cy="75565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2" name="Rounded Rectangle 11"/>
          <p:cNvSpPr/>
          <p:nvPr/>
        </p:nvSpPr>
        <p:spPr>
          <a:xfrm>
            <a:off x="107504" y="5229200"/>
            <a:ext cx="2232248"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Taking just the first value.</a:t>
            </a:r>
            <a:endParaRPr lang="en-GB" sz="2400" dirty="0"/>
          </a:p>
        </p:txBody>
      </p:sp>
    </p:spTree>
    <p:extLst>
      <p:ext uri="{BB962C8B-B14F-4D97-AF65-F5344CB8AC3E}">
        <p14:creationId xmlns:p14="http://schemas.microsoft.com/office/powerpoint/2010/main" val="13948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Control law</a:t>
            </a:r>
            <a:endParaRPr lang="en-GB" dirty="0"/>
          </a:p>
        </p:txBody>
      </p:sp>
      <p:sp>
        <p:nvSpPr>
          <p:cNvPr id="3" name="Content Placeholder 2"/>
          <p:cNvSpPr>
            <a:spLocks noGrp="1"/>
          </p:cNvSpPr>
          <p:nvPr>
            <p:ph idx="1"/>
          </p:nvPr>
        </p:nvSpPr>
        <p:spPr>
          <a:xfrm>
            <a:off x="214282" y="928670"/>
            <a:ext cx="8606190" cy="5643602"/>
          </a:xfrm>
        </p:spPr>
        <p:txBody>
          <a:bodyPr/>
          <a:lstStyle/>
          <a:p>
            <a:pPr marL="0" indent="0">
              <a:buNone/>
            </a:pPr>
            <a:r>
              <a:rPr lang="en-GB" dirty="0" smtClean="0"/>
              <a:t>Finally, rewriting in terms of the actual state and input, one gets: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054613060"/>
              </p:ext>
            </p:extLst>
          </p:nvPr>
        </p:nvGraphicFramePr>
        <p:xfrm>
          <a:off x="268288" y="1978025"/>
          <a:ext cx="8616950" cy="1209675"/>
        </p:xfrm>
        <a:graphic>
          <a:graphicData uri="http://schemas.openxmlformats.org/presentationml/2006/ole">
            <mc:AlternateContent xmlns:mc="http://schemas.openxmlformats.org/markup-compatibility/2006">
              <mc:Choice xmlns:v="urn:schemas-microsoft-com:vml" Requires="v">
                <p:oleObj spid="_x0000_s12309" name="Equation" r:id="rId3" imgW="2908080" imgH="406080" progId="Equation.3">
                  <p:embed/>
                </p:oleObj>
              </mc:Choice>
              <mc:Fallback>
                <p:oleObj name="Equation" r:id="rId3" imgW="2908080" imgH="406080" progId="Equation.3">
                  <p:embed/>
                  <p:pic>
                    <p:nvPicPr>
                      <p:cNvPr id="0" name=""/>
                      <p:cNvPicPr>
                        <a:picLocks noChangeAspect="1" noChangeArrowheads="1"/>
                      </p:cNvPicPr>
                      <p:nvPr/>
                    </p:nvPicPr>
                    <p:blipFill>
                      <a:blip r:embed="rId4"/>
                      <a:srcRect/>
                      <a:stretch>
                        <a:fillRect/>
                      </a:stretch>
                    </p:blipFill>
                    <p:spPr bwMode="auto">
                      <a:xfrm>
                        <a:off x="268288" y="1978025"/>
                        <a:ext cx="8616950" cy="120967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9833233"/>
              </p:ext>
            </p:extLst>
          </p:nvPr>
        </p:nvGraphicFramePr>
        <p:xfrm>
          <a:off x="1403648" y="3429000"/>
          <a:ext cx="6029557" cy="1944216"/>
        </p:xfrm>
        <a:graphic>
          <a:graphicData uri="http://schemas.openxmlformats.org/presentationml/2006/ole">
            <mc:AlternateContent xmlns:mc="http://schemas.openxmlformats.org/markup-compatibility/2006">
              <mc:Choice xmlns:v="urn:schemas-microsoft-com:vml" Requires="v">
                <p:oleObj spid="_x0000_s12310" name="Equation" r:id="rId5" imgW="2209680" imgH="711000" progId="Equation.3">
                  <p:embed/>
                </p:oleObj>
              </mc:Choice>
              <mc:Fallback>
                <p:oleObj name="Equation" r:id="rId5" imgW="2209680" imgH="711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429000"/>
                        <a:ext cx="6029557" cy="1944216"/>
                      </a:xfrm>
                      <a:prstGeom prst="rect">
                        <a:avLst/>
                      </a:prstGeom>
                      <a:solidFill>
                        <a:schemeClr val="accent1">
                          <a:lumMod val="20000"/>
                          <a:lumOff val="80000"/>
                        </a:schemeClr>
                      </a:solidFill>
                      <a:ln>
                        <a:noFill/>
                      </a:ln>
                    </p:spPr>
                  </p:pic>
                </p:oleObj>
              </mc:Fallback>
            </mc:AlternateContent>
          </a:graphicData>
        </a:graphic>
      </p:graphicFrame>
      <p:sp>
        <p:nvSpPr>
          <p:cNvPr id="13" name="Rounded Rectangle 12"/>
          <p:cNvSpPr/>
          <p:nvPr/>
        </p:nvSpPr>
        <p:spPr>
          <a:xfrm>
            <a:off x="107504" y="5589240"/>
            <a:ext cx="8496944" cy="10801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Equivalent to state feedback, but includes integral action due to the use of steady-state estimates.</a:t>
            </a:r>
            <a:endParaRPr lang="en-GB" sz="2800" dirty="0"/>
          </a:p>
        </p:txBody>
      </p:sp>
    </p:spTree>
    <p:extLst>
      <p:ext uri="{BB962C8B-B14F-4D97-AF65-F5344CB8AC3E}">
        <p14:creationId xmlns:p14="http://schemas.microsoft.com/office/powerpoint/2010/main" val="259780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Closed-loop poles</a:t>
            </a:r>
            <a:endParaRPr lang="en-GB" dirty="0"/>
          </a:p>
        </p:txBody>
      </p:sp>
      <p:sp>
        <p:nvSpPr>
          <p:cNvPr id="3" name="Content Placeholder 2"/>
          <p:cNvSpPr>
            <a:spLocks noGrp="1"/>
          </p:cNvSpPr>
          <p:nvPr>
            <p:ph idx="1"/>
          </p:nvPr>
        </p:nvSpPr>
        <p:spPr>
          <a:xfrm>
            <a:off x="214282" y="928670"/>
            <a:ext cx="8715436" cy="1348202"/>
          </a:xfrm>
        </p:spPr>
        <p:txBody>
          <a:bodyPr/>
          <a:lstStyle/>
          <a:p>
            <a:pPr marL="0" indent="0">
              <a:buNone/>
            </a:pPr>
            <a:r>
              <a:rPr lang="en-GB" dirty="0" smtClean="0"/>
              <a:t>As this takes  the form of a simple state feedback, the closed-loop poles can be determined using: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2054684"/>
              </p:ext>
            </p:extLst>
          </p:nvPr>
        </p:nvGraphicFramePr>
        <p:xfrm>
          <a:off x="885825" y="2133600"/>
          <a:ext cx="6786563" cy="2162175"/>
        </p:xfrm>
        <a:graphic>
          <a:graphicData uri="http://schemas.openxmlformats.org/presentationml/2006/ole">
            <mc:AlternateContent xmlns:mc="http://schemas.openxmlformats.org/markup-compatibility/2006">
              <mc:Choice xmlns:v="urn:schemas-microsoft-com:vml" Requires="v">
                <p:oleObj spid="_x0000_s13333" name="Equation" r:id="rId3" imgW="2158920" imgH="685800" progId="Equation.3">
                  <p:embed/>
                </p:oleObj>
              </mc:Choice>
              <mc:Fallback>
                <p:oleObj name="Equation" r:id="rId3" imgW="2158920" imgH="685800" progId="Equation.3">
                  <p:embed/>
                  <p:pic>
                    <p:nvPicPr>
                      <p:cNvPr id="0" name="Object 9"/>
                      <p:cNvPicPr>
                        <a:picLocks noChangeAspect="1" noChangeArrowheads="1"/>
                      </p:cNvPicPr>
                      <p:nvPr/>
                    </p:nvPicPr>
                    <p:blipFill>
                      <a:blip r:embed="rId4"/>
                      <a:srcRect/>
                      <a:stretch>
                        <a:fillRect/>
                      </a:stretch>
                    </p:blipFill>
                    <p:spPr bwMode="auto">
                      <a:xfrm>
                        <a:off x="885825" y="2133600"/>
                        <a:ext cx="6786563" cy="2162175"/>
                      </a:xfrm>
                      <a:prstGeom prst="rect">
                        <a:avLst/>
                      </a:prstGeom>
                      <a:solidFill>
                        <a:schemeClr val="accent1">
                          <a:lumMod val="20000"/>
                          <a:lumOff val="80000"/>
                        </a:schemeClr>
                      </a:solidFill>
                      <a:ln w="25400">
                        <a:solidFill>
                          <a:schemeClr val="accent2"/>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73125917"/>
              </p:ext>
            </p:extLst>
          </p:nvPr>
        </p:nvGraphicFramePr>
        <p:xfrm>
          <a:off x="1176338" y="4508500"/>
          <a:ext cx="5746750" cy="1441450"/>
        </p:xfrm>
        <a:graphic>
          <a:graphicData uri="http://schemas.openxmlformats.org/presentationml/2006/ole">
            <mc:AlternateContent xmlns:mc="http://schemas.openxmlformats.org/markup-compatibility/2006">
              <mc:Choice xmlns:v="urn:schemas-microsoft-com:vml" Requires="v">
                <p:oleObj spid="_x0000_s13334" name="Equation" r:id="rId5" imgW="1828800" imgH="457200" progId="Equation.3">
                  <p:embed/>
                </p:oleObj>
              </mc:Choice>
              <mc:Fallback>
                <p:oleObj name="Equation" r:id="rId5" imgW="1828800" imgH="457200" progId="Equation.3">
                  <p:embed/>
                  <p:pic>
                    <p:nvPicPr>
                      <p:cNvPr id="0" name="Object 5"/>
                      <p:cNvPicPr>
                        <a:picLocks noChangeAspect="1" noChangeArrowheads="1"/>
                      </p:cNvPicPr>
                      <p:nvPr/>
                    </p:nvPicPr>
                    <p:blipFill>
                      <a:blip r:embed="rId6"/>
                      <a:srcRect/>
                      <a:stretch>
                        <a:fillRect/>
                      </a:stretch>
                    </p:blipFill>
                    <p:spPr bwMode="auto">
                      <a:xfrm>
                        <a:off x="1176338" y="4508500"/>
                        <a:ext cx="5746750" cy="1441450"/>
                      </a:xfrm>
                      <a:prstGeom prst="rect">
                        <a:avLst/>
                      </a:prstGeom>
                      <a:solidFill>
                        <a:srgbClr val="DCE6F2"/>
                      </a:solidFill>
                      <a:ln w="25400">
                        <a:solidFill>
                          <a:schemeClr val="accent2"/>
                        </a:solidFill>
                        <a:miter lim="800000"/>
                        <a:headEnd/>
                        <a:tailEnd/>
                      </a:ln>
                    </p:spPr>
                  </p:pic>
                </p:oleObj>
              </mc:Fallback>
            </mc:AlternateContent>
          </a:graphicData>
        </a:graphic>
      </p:graphicFrame>
    </p:spTree>
    <p:extLst>
      <p:ext uri="{BB962C8B-B14F-4D97-AF65-F5344CB8AC3E}">
        <p14:creationId xmlns:p14="http://schemas.microsoft.com/office/powerpoint/2010/main" val="18790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algebra and pole computation are much simpler with state space models, especially </a:t>
            </a:r>
            <a:r>
              <a:rPr lang="en-GB" smtClean="0"/>
              <a:t>for </a:t>
            </a:r>
            <a:r>
              <a:rPr lang="en-GB" smtClean="0"/>
              <a:t>the </a:t>
            </a:r>
            <a:r>
              <a:rPr lang="en-GB" dirty="0" smtClean="0"/>
              <a:t>MIMO case.</a:t>
            </a:r>
          </a:p>
          <a:p>
            <a:pPr marL="0" indent="0">
              <a:buNone/>
            </a:pPr>
            <a:r>
              <a:rPr lang="en-GB" b="1" dirty="0" smtClean="0">
                <a:solidFill>
                  <a:srgbClr val="C00000"/>
                </a:solidFill>
              </a:rPr>
              <a:t>HOWEVER:</a:t>
            </a:r>
          </a:p>
          <a:p>
            <a:pPr marL="514350" indent="-514350">
              <a:buFont typeface="+mj-lt"/>
              <a:buAutoNum type="arabicPeriod"/>
            </a:pPr>
            <a:r>
              <a:rPr lang="en-GB" dirty="0" smtClean="0"/>
              <a:t>Assumes that one has a state estimate. The inclusion of an observer adds additional complexity and dynamics which are usually overlooked in introductory courses.</a:t>
            </a:r>
          </a:p>
          <a:p>
            <a:pPr marL="514350" indent="-514350">
              <a:buFont typeface="+mj-lt"/>
              <a:buAutoNum type="arabicPeriod"/>
            </a:pPr>
            <a:r>
              <a:rPr lang="en-GB" dirty="0" smtClean="0"/>
              <a:t>A poor state estimate could imply the predictions are misleading, hence the control law may be very poor during transients.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18438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523</Words>
  <Application>Microsoft Office PowerPoint</Application>
  <PresentationFormat>On-screen Show (4:3)</PresentationFormat>
  <Paragraphs>75</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Equation</vt:lpstr>
      <vt:lpstr>CHAPTER 2 Generalised Predictive Control 10 Using state space models</vt:lpstr>
      <vt:lpstr>Background </vt:lpstr>
      <vt:lpstr>Base line assumptions</vt:lpstr>
      <vt:lpstr>Deviation variables</vt:lpstr>
      <vt:lpstr>GPC – deviation prediction model</vt:lpstr>
      <vt:lpstr>Control law</vt:lpstr>
      <vt:lpstr>Control law</vt:lpstr>
      <vt:lpstr>Closed-loop poles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49</cp:revision>
  <dcterms:created xsi:type="dcterms:W3CDTF">2012-03-07T15:25:29Z</dcterms:created>
  <dcterms:modified xsi:type="dcterms:W3CDTF">2014-02-05T09:36:55Z</dcterms:modified>
</cp:coreProperties>
</file>