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0" r:id="rId3"/>
    <p:sldId id="263" r:id="rId4"/>
    <p:sldId id="270" r:id="rId5"/>
    <p:sldId id="264" r:id="rId6"/>
    <p:sldId id="271" r:id="rId7"/>
    <p:sldId id="273" r:id="rId8"/>
    <p:sldId id="274" r:id="rId9"/>
    <p:sldId id="275" r:id="rId10"/>
    <p:sldId id="276" r:id="rId11"/>
    <p:sldId id="269"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61" d="100"/>
          <a:sy n="61" d="100"/>
        </p:scale>
        <p:origin x="-7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2/5/2014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12</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0.jpeg"/><Relationship Id="rId5" Type="http://schemas.openxmlformats.org/officeDocument/2006/relationships/hyperlink" Target="http://engsc.ac.uk/" TargetMode="External"/><Relationship Id="rId10" Type="http://schemas.openxmlformats.org/officeDocument/2006/relationships/image" Target="../media/image19.jpeg"/><Relationship Id="rId4" Type="http://schemas.openxmlformats.org/officeDocument/2006/relationships/image" Target="../media/image16.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2</a:t>
            </a:r>
            <a:br>
              <a:rPr lang="en-GB" dirty="0" smtClean="0"/>
            </a:br>
            <a:r>
              <a:rPr lang="en-GB" dirty="0" smtClean="0"/>
              <a:t>Generalised Predictive Control 11</a:t>
            </a:r>
            <a:br>
              <a:rPr lang="en-GB" dirty="0" smtClean="0"/>
            </a:br>
            <a:r>
              <a:rPr lang="en-GB" dirty="0" smtClean="0"/>
              <a:t>Dynamic matrix control (DMC)</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Significance of differences</a:t>
            </a:r>
            <a:endParaRPr lang="en-GB" dirty="0"/>
          </a:p>
        </p:txBody>
      </p:sp>
      <p:sp>
        <p:nvSpPr>
          <p:cNvPr id="3" name="Content Placeholder 2"/>
          <p:cNvSpPr>
            <a:spLocks noGrp="1"/>
          </p:cNvSpPr>
          <p:nvPr>
            <p:ph idx="1"/>
          </p:nvPr>
        </p:nvSpPr>
        <p:spPr/>
        <p:txBody>
          <a:bodyPr>
            <a:normAutofit fontScale="92500"/>
          </a:bodyPr>
          <a:lstStyle/>
          <a:p>
            <a:r>
              <a:rPr lang="en-GB" dirty="0" smtClean="0"/>
              <a:t>It was noted that GPC is quite sensitive to noise, and this is largely because of the Q matrix having a relatively large norm.</a:t>
            </a:r>
          </a:p>
          <a:p>
            <a:r>
              <a:rPr lang="en-GB" dirty="0" smtClean="0"/>
              <a:t>By comparison, L is relatively small and thus DMC is less sensitive to noise.</a:t>
            </a:r>
          </a:p>
          <a:p>
            <a:r>
              <a:rPr lang="en-GB" dirty="0" smtClean="0"/>
              <a:t>This will be demonstrated after the videos on independent model GPC which have equivalent noise sensitivity.</a:t>
            </a:r>
          </a:p>
          <a:p>
            <a:pPr marL="0" indent="0">
              <a:buNone/>
            </a:pPr>
            <a:r>
              <a:rPr lang="en-GB" b="1" i="1" dirty="0" smtClean="0">
                <a:solidFill>
                  <a:srgbClr val="00B050"/>
                </a:solidFill>
              </a:rPr>
              <a:t>The downside of DMC is that the P matrix has many more columns/parameters than the equivalent in GPC, and requires arbitrary truncation.</a:t>
            </a:r>
            <a:endParaRPr lang="en-GB" b="1" i="1" dirty="0">
              <a:solidFill>
                <a:srgbClr val="00B05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spTree>
    <p:extLst>
      <p:ext uri="{BB962C8B-B14F-4D97-AF65-F5344CB8AC3E}">
        <p14:creationId xmlns:p14="http://schemas.microsoft.com/office/powerpoint/2010/main" val="180491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a:t>DMC arose because step response models were more readily available/understandable.</a:t>
            </a:r>
          </a:p>
          <a:p>
            <a:pPr marL="0" indent="0">
              <a:buNone/>
            </a:pPr>
            <a:r>
              <a:rPr lang="en-GB" dirty="0" smtClean="0"/>
              <a:t>DMC </a:t>
            </a:r>
            <a:r>
              <a:rPr lang="en-GB" dirty="0" smtClean="0"/>
              <a:t>has a similar prediction structure to GPC based on CARIMA models</a:t>
            </a:r>
            <a:r>
              <a:rPr lang="en-GB" dirty="0" smtClean="0"/>
              <a:t>. Consequently </a:t>
            </a:r>
            <a:r>
              <a:rPr lang="en-GB" dirty="0" smtClean="0"/>
              <a:t>the control law derivation steps are equivalent.</a:t>
            </a:r>
          </a:p>
          <a:p>
            <a:pPr marL="0" indent="0">
              <a:buNone/>
            </a:pPr>
            <a:r>
              <a:rPr lang="en-GB" b="1" dirty="0" smtClean="0">
                <a:solidFill>
                  <a:srgbClr val="C00000"/>
                </a:solidFill>
              </a:rPr>
              <a:t>HOWEVER:</a:t>
            </a:r>
          </a:p>
          <a:p>
            <a:pPr marL="514350" indent="-514350">
              <a:buFont typeface="+mj-lt"/>
              <a:buAutoNum type="arabicPeriod"/>
            </a:pPr>
            <a:r>
              <a:rPr lang="en-GB" dirty="0" smtClean="0"/>
              <a:t>As the prediction matrices are different, the control law parameters are different – DMC puts far more emphasis on the information in past inputs.</a:t>
            </a:r>
          </a:p>
          <a:p>
            <a:pPr marL="514350" indent="-514350">
              <a:buFont typeface="+mj-lt"/>
              <a:buAutoNum type="arabicPeriod"/>
            </a:pPr>
            <a:r>
              <a:rPr lang="en-GB" dirty="0" smtClean="0"/>
              <a:t>These differences cause a change in computational load (now trivial) and sensitivity, but not nominal performance.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spTree>
    <p:extLst>
      <p:ext uri="{BB962C8B-B14F-4D97-AF65-F5344CB8AC3E}">
        <p14:creationId xmlns:p14="http://schemas.microsoft.com/office/powerpoint/2010/main" val="184383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Background </a:t>
            </a:r>
            <a:endParaRPr lang="en-GB" dirty="0"/>
          </a:p>
        </p:txBody>
      </p:sp>
      <p:sp>
        <p:nvSpPr>
          <p:cNvPr id="3" name="Content Placeholder 2"/>
          <p:cNvSpPr>
            <a:spLocks noGrp="1"/>
          </p:cNvSpPr>
          <p:nvPr>
            <p:ph idx="1"/>
          </p:nvPr>
        </p:nvSpPr>
        <p:spPr>
          <a:xfrm>
            <a:off x="214282" y="1268760"/>
            <a:ext cx="8715436" cy="5303512"/>
          </a:xfrm>
        </p:spPr>
        <p:txBody>
          <a:bodyPr>
            <a:normAutofit/>
          </a:bodyPr>
          <a:lstStyle/>
          <a:p>
            <a:pPr marL="514350" indent="-514350">
              <a:lnSpc>
                <a:spcPct val="90000"/>
              </a:lnSpc>
              <a:buFont typeface="+mj-lt"/>
              <a:buAutoNum type="arabicPeriod"/>
            </a:pPr>
            <a:r>
              <a:rPr lang="en-GB" altLang="en-US" dirty="0" smtClean="0"/>
              <a:t>So far this chapter has focussed on GPC, however in the early days the DMC algorithm was far more popular in industry.</a:t>
            </a:r>
          </a:p>
          <a:p>
            <a:pPr marL="514350" indent="-514350">
              <a:lnSpc>
                <a:spcPct val="90000"/>
              </a:lnSpc>
              <a:buFont typeface="+mj-lt"/>
              <a:buAutoNum type="arabicPeriod"/>
            </a:pPr>
            <a:r>
              <a:rPr lang="en-GB" altLang="en-US" dirty="0" smtClean="0"/>
              <a:t>Viewers may wonder what are the differences between DMC and GPC.</a:t>
            </a:r>
          </a:p>
          <a:p>
            <a:pPr marL="514350" indent="-514350">
              <a:lnSpc>
                <a:spcPct val="90000"/>
              </a:lnSpc>
              <a:buFont typeface="+mj-lt"/>
              <a:buAutoNum type="arabicPeriod"/>
            </a:pPr>
            <a:r>
              <a:rPr lang="en-GB" altLang="en-US" dirty="0" smtClean="0"/>
              <a:t>This video gives a quick overview of DMC leading to a discussion of why further study will be omitted.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Base line assumptions</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The first set of videos in the MPC series set out the foundations of a typical algorithm.</a:t>
            </a:r>
          </a:p>
          <a:p>
            <a:r>
              <a:rPr lang="en-GB" dirty="0" smtClean="0"/>
              <a:t>The use of unbiased predictions (open-loop for now).</a:t>
            </a:r>
          </a:p>
          <a:p>
            <a:r>
              <a:rPr lang="en-GB" dirty="0" smtClean="0"/>
              <a:t>The use of an unbiased cost.</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sp>
        <p:nvSpPr>
          <p:cNvPr id="6" name="Rounded Rectangle 5"/>
          <p:cNvSpPr/>
          <p:nvPr/>
        </p:nvSpPr>
        <p:spPr>
          <a:xfrm>
            <a:off x="179512" y="4869160"/>
            <a:ext cx="8640960" cy="1872208"/>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en-US" sz="3200" dirty="0" smtClean="0">
                <a:solidFill>
                  <a:srgbClr val="FFFF00"/>
                </a:solidFill>
                <a:latin typeface="TUOS Stephenson" pitchFamily="18" charset="0"/>
              </a:rPr>
              <a:t>DMC tends to use an equivalent performance index to GPC which is based on control increments. </a:t>
            </a:r>
          </a:p>
        </p:txBody>
      </p:sp>
      <p:graphicFrame>
        <p:nvGraphicFramePr>
          <p:cNvPr id="7" name="Object 6"/>
          <p:cNvGraphicFramePr>
            <a:graphicFrameLocks noChangeAspect="1"/>
          </p:cNvGraphicFramePr>
          <p:nvPr>
            <p:extLst>
              <p:ext uri="{D42A27DB-BD31-4B8C-83A1-F6EECF244321}">
                <p14:modId xmlns:p14="http://schemas.microsoft.com/office/powerpoint/2010/main" val="2392134635"/>
              </p:ext>
            </p:extLst>
          </p:nvPr>
        </p:nvGraphicFramePr>
        <p:xfrm>
          <a:off x="827585" y="3645024"/>
          <a:ext cx="6264696" cy="1184618"/>
        </p:xfrm>
        <a:graphic>
          <a:graphicData uri="http://schemas.openxmlformats.org/presentationml/2006/ole">
            <mc:AlternateContent xmlns:mc="http://schemas.openxmlformats.org/markup-compatibility/2006">
              <mc:Choice xmlns:v="urn:schemas-microsoft-com:vml" Requires="v">
                <p:oleObj spid="_x0000_s1090" name="Equation" r:id="rId3" imgW="2286000" imgH="431640" progId="Equation.3">
                  <p:embed/>
                </p:oleObj>
              </mc:Choice>
              <mc:Fallback>
                <p:oleObj name="Equation" r:id="rId3" imgW="2286000" imgH="431640" progId="Equation.3">
                  <p:embed/>
                  <p:pic>
                    <p:nvPicPr>
                      <p:cNvPr id="0" name="Object 10"/>
                      <p:cNvPicPr>
                        <a:picLocks noChangeAspect="1" noChangeArrowheads="1"/>
                      </p:cNvPicPr>
                      <p:nvPr/>
                    </p:nvPicPr>
                    <p:blipFill>
                      <a:blip r:embed="rId4"/>
                      <a:srcRect/>
                      <a:stretch>
                        <a:fillRect/>
                      </a:stretch>
                    </p:blipFill>
                    <p:spPr bwMode="auto">
                      <a:xfrm>
                        <a:off x="827585" y="3645024"/>
                        <a:ext cx="6264696" cy="1184618"/>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217412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heel(1)">
                                      <p:cBhvr>
                                        <p:cTn id="2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Remark</a:t>
            </a:r>
            <a:endParaRPr lang="en-GB" dirty="0"/>
          </a:p>
        </p:txBody>
      </p:sp>
      <p:sp>
        <p:nvSpPr>
          <p:cNvPr id="3" name="Content Placeholder 2"/>
          <p:cNvSpPr>
            <a:spLocks noGrp="1"/>
          </p:cNvSpPr>
          <p:nvPr>
            <p:ph idx="1"/>
          </p:nvPr>
        </p:nvSpPr>
        <p:spPr/>
        <p:txBody>
          <a:bodyPr/>
          <a:lstStyle/>
          <a:p>
            <a:r>
              <a:rPr lang="en-GB" dirty="0" smtClean="0"/>
              <a:t>GPC and DMC are in effect the same algorithm wearing slightly different clothes. Same J!</a:t>
            </a:r>
          </a:p>
          <a:p>
            <a:endParaRPr lang="en-GB" dirty="0"/>
          </a:p>
          <a:p>
            <a:endParaRPr lang="en-GB" dirty="0" smtClean="0"/>
          </a:p>
          <a:p>
            <a:r>
              <a:rPr lang="en-GB" dirty="0" smtClean="0"/>
              <a:t>The differences are quite subtle.</a:t>
            </a:r>
          </a:p>
          <a:p>
            <a:pPr lvl="1"/>
            <a:r>
              <a:rPr lang="en-GB" dirty="0" smtClean="0"/>
              <a:t>Historically, DMC used step response models for </a:t>
            </a:r>
            <a:r>
              <a:rPr lang="en-GB" dirty="0" smtClean="0"/>
              <a:t>prediction as easily found and understood.</a:t>
            </a:r>
            <a:endParaRPr lang="en-GB" dirty="0" smtClean="0"/>
          </a:p>
          <a:p>
            <a:pPr lvl="1"/>
            <a:r>
              <a:rPr lang="en-GB" dirty="0" smtClean="0"/>
              <a:t>GPC included  more explicit options such as  the T-filter and a filter on tracking errors.</a:t>
            </a:r>
          </a:p>
          <a:p>
            <a:pPr lvl="1"/>
            <a:r>
              <a:rPr lang="en-GB" dirty="0" smtClean="0"/>
              <a:t>One could argue these differences are not real as equally applicable to both.</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427599463"/>
              </p:ext>
            </p:extLst>
          </p:nvPr>
        </p:nvGraphicFramePr>
        <p:xfrm>
          <a:off x="2267744" y="1988840"/>
          <a:ext cx="3968750" cy="1184275"/>
        </p:xfrm>
        <a:graphic>
          <a:graphicData uri="http://schemas.openxmlformats.org/presentationml/2006/ole">
            <mc:AlternateContent xmlns:mc="http://schemas.openxmlformats.org/markup-compatibility/2006">
              <mc:Choice xmlns:v="urn:schemas-microsoft-com:vml" Requires="v">
                <p:oleObj spid="_x0000_s14351" name="Equation" r:id="rId3" imgW="1447560" imgH="431640" progId="Equation.3">
                  <p:embed/>
                </p:oleObj>
              </mc:Choice>
              <mc:Fallback>
                <p:oleObj name="Equation" r:id="rId3" imgW="1447560" imgH="431640" progId="Equation.3">
                  <p:embed/>
                  <p:pic>
                    <p:nvPicPr>
                      <p:cNvPr id="0" name="Object 6"/>
                      <p:cNvPicPr>
                        <a:picLocks noChangeAspect="1" noChangeArrowheads="1"/>
                      </p:cNvPicPr>
                      <p:nvPr/>
                    </p:nvPicPr>
                    <p:blipFill>
                      <a:blip r:embed="rId4"/>
                      <a:srcRect/>
                      <a:stretch>
                        <a:fillRect/>
                      </a:stretch>
                    </p:blipFill>
                    <p:spPr bwMode="auto">
                      <a:xfrm>
                        <a:off x="2267744" y="1988840"/>
                        <a:ext cx="3968750" cy="1184275"/>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268557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anim calcmode="lin" valueType="num">
                                      <p:cBhvr>
                                        <p:cTn id="2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1000"/>
                                        <p:tgtEl>
                                          <p:spTgt spid="3">
                                            <p:txEl>
                                              <p:pRg st="6" end="6"/>
                                            </p:txEl>
                                          </p:spTgt>
                                        </p:tgtEl>
                                      </p:cBhvr>
                                    </p:animEffect>
                                    <p:anim calcmode="lin" valueType="num">
                                      <p:cBhvr>
                                        <p:cTn id="2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DMC </a:t>
            </a:r>
            <a:endParaRPr lang="en-GB" dirty="0"/>
          </a:p>
        </p:txBody>
      </p:sp>
      <p:sp>
        <p:nvSpPr>
          <p:cNvPr id="3" name="Content Placeholder 2"/>
          <p:cNvSpPr>
            <a:spLocks noGrp="1"/>
          </p:cNvSpPr>
          <p:nvPr>
            <p:ph idx="1"/>
          </p:nvPr>
        </p:nvSpPr>
        <p:spPr>
          <a:xfrm>
            <a:off x="214282" y="928670"/>
            <a:ext cx="8534182" cy="5643602"/>
          </a:xfrm>
        </p:spPr>
        <p:txBody>
          <a:bodyPr/>
          <a:lstStyle/>
          <a:p>
            <a:pPr marL="0" indent="0">
              <a:buNone/>
            </a:pPr>
            <a:r>
              <a:rPr lang="en-GB" dirty="0" smtClean="0"/>
              <a:t>The predictions are given as (see videos in chapter 1 for derivation):</a:t>
            </a:r>
          </a:p>
          <a:p>
            <a:pPr marL="0" indent="0">
              <a:buNone/>
            </a:pPr>
            <a:endParaRPr lang="en-GB" dirty="0" smtClean="0"/>
          </a:p>
          <a:p>
            <a:pPr marL="0" indent="0">
              <a:buNone/>
            </a:pPr>
            <a:endParaRPr lang="en-GB" dirty="0"/>
          </a:p>
          <a:p>
            <a:pPr marL="0" indent="0">
              <a:buNone/>
            </a:pPr>
            <a:r>
              <a:rPr lang="en-GB" dirty="0" smtClean="0"/>
              <a:t>The performance index is: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sp>
        <p:nvSpPr>
          <p:cNvPr id="10" name="Rounded Rectangle 9"/>
          <p:cNvSpPr/>
          <p:nvPr/>
        </p:nvSpPr>
        <p:spPr>
          <a:xfrm>
            <a:off x="6300192" y="1556792"/>
            <a:ext cx="2555776" cy="18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smtClean="0"/>
              <a:t>Note: same derivation as for GPC.</a:t>
            </a:r>
            <a:endParaRPr lang="en-GB" sz="2400" dirty="0"/>
          </a:p>
        </p:txBody>
      </p:sp>
      <p:graphicFrame>
        <p:nvGraphicFramePr>
          <p:cNvPr id="6" name="Object 5"/>
          <p:cNvGraphicFramePr>
            <a:graphicFrameLocks noChangeAspect="1"/>
          </p:cNvGraphicFramePr>
          <p:nvPr>
            <p:extLst>
              <p:ext uri="{D42A27DB-BD31-4B8C-83A1-F6EECF244321}">
                <p14:modId xmlns:p14="http://schemas.microsoft.com/office/powerpoint/2010/main" val="2289579232"/>
              </p:ext>
            </p:extLst>
          </p:nvPr>
        </p:nvGraphicFramePr>
        <p:xfrm>
          <a:off x="395536" y="2057893"/>
          <a:ext cx="5170487" cy="776288"/>
        </p:xfrm>
        <a:graphic>
          <a:graphicData uri="http://schemas.openxmlformats.org/presentationml/2006/ole">
            <mc:AlternateContent xmlns:mc="http://schemas.openxmlformats.org/markup-compatibility/2006">
              <mc:Choice xmlns:v="urn:schemas-microsoft-com:vml" Requires="v">
                <p:oleObj spid="_x0000_s9290" name="Equation" r:id="rId3" imgW="1777680" imgH="266400" progId="Equation.3">
                  <p:embed/>
                </p:oleObj>
              </mc:Choice>
              <mc:Fallback>
                <p:oleObj name="Equation" r:id="rId3" imgW="1777680" imgH="2664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2057893"/>
                        <a:ext cx="5170487" cy="776288"/>
                      </a:xfrm>
                      <a:prstGeom prst="rect">
                        <a:avLst/>
                      </a:prstGeom>
                      <a:solidFill>
                        <a:srgbClr val="FFFFCC"/>
                      </a:solidFill>
                      <a:ln w="9525">
                        <a:solidFill>
                          <a:schemeClr val="accent1"/>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868879719"/>
              </p:ext>
            </p:extLst>
          </p:nvPr>
        </p:nvGraphicFramePr>
        <p:xfrm>
          <a:off x="2123728" y="3789040"/>
          <a:ext cx="4176712" cy="1254125"/>
        </p:xfrm>
        <a:graphic>
          <a:graphicData uri="http://schemas.openxmlformats.org/presentationml/2006/ole">
            <mc:AlternateContent xmlns:mc="http://schemas.openxmlformats.org/markup-compatibility/2006">
              <mc:Choice xmlns:v="urn:schemas-microsoft-com:vml" Requires="v">
                <p:oleObj spid="_x0000_s9291" name="Equation" r:id="rId5" imgW="1523880" imgH="457200" progId="Equation.3">
                  <p:embed/>
                </p:oleObj>
              </mc:Choice>
              <mc:Fallback>
                <p:oleObj name="Equation" r:id="rId5" imgW="1523880" imgH="457200" progId="Equation.3">
                  <p:embed/>
                  <p:pic>
                    <p:nvPicPr>
                      <p:cNvPr id="0" name="Object 5"/>
                      <p:cNvPicPr>
                        <a:picLocks noChangeAspect="1" noChangeArrowheads="1"/>
                      </p:cNvPicPr>
                      <p:nvPr/>
                    </p:nvPicPr>
                    <p:blipFill>
                      <a:blip r:embed="rId6"/>
                      <a:srcRect/>
                      <a:stretch>
                        <a:fillRect/>
                      </a:stretch>
                    </p:blipFill>
                    <p:spPr bwMode="auto">
                      <a:xfrm>
                        <a:off x="2123728" y="3789040"/>
                        <a:ext cx="4176712" cy="1254125"/>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562753967"/>
              </p:ext>
            </p:extLst>
          </p:nvPr>
        </p:nvGraphicFramePr>
        <p:xfrm>
          <a:off x="150813" y="5157788"/>
          <a:ext cx="8613775" cy="1360487"/>
        </p:xfrm>
        <a:graphic>
          <a:graphicData uri="http://schemas.openxmlformats.org/presentationml/2006/ole">
            <mc:AlternateContent xmlns:mc="http://schemas.openxmlformats.org/markup-compatibility/2006">
              <mc:Choice xmlns:v="urn:schemas-microsoft-com:vml" Requires="v">
                <p:oleObj spid="_x0000_s9292" name="Equation" r:id="rId7" imgW="3708360" imgH="583920" progId="Equation.3">
                  <p:embed/>
                </p:oleObj>
              </mc:Choice>
              <mc:Fallback>
                <p:oleObj name="Equation" r:id="rId7" imgW="3708360" imgH="583920" progId="Equation.3">
                  <p:embed/>
                  <p:pic>
                    <p:nvPicPr>
                      <p:cNvPr id="0" name="Object 8"/>
                      <p:cNvPicPr>
                        <a:picLocks noChangeAspect="1" noChangeArrowheads="1"/>
                      </p:cNvPicPr>
                      <p:nvPr/>
                    </p:nvPicPr>
                    <p:blipFill>
                      <a:blip r:embed="rId8"/>
                      <a:srcRect/>
                      <a:stretch>
                        <a:fillRect/>
                      </a:stretch>
                    </p:blipFill>
                    <p:spPr bwMode="auto">
                      <a:xfrm>
                        <a:off x="150813" y="5157788"/>
                        <a:ext cx="8613775" cy="1360487"/>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283878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arn(inVertical)">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Simplifying  the performance index </a:t>
            </a:r>
            <a:endParaRPr lang="en-GB" dirty="0"/>
          </a:p>
        </p:txBody>
      </p:sp>
      <p:sp>
        <p:nvSpPr>
          <p:cNvPr id="3" name="Content Placeholder 2"/>
          <p:cNvSpPr>
            <a:spLocks noGrp="1"/>
          </p:cNvSpPr>
          <p:nvPr>
            <p:ph idx="1"/>
          </p:nvPr>
        </p:nvSpPr>
        <p:spPr>
          <a:xfrm>
            <a:off x="214282" y="928670"/>
            <a:ext cx="8715436" cy="700130"/>
          </a:xfrm>
        </p:spPr>
        <p:txBody>
          <a:bodyPr/>
          <a:lstStyle/>
          <a:p>
            <a:pPr marL="0" indent="0">
              <a:buNone/>
            </a:pPr>
            <a:r>
              <a:rPr lang="en-GB" dirty="0" smtClean="0"/>
              <a:t>Substituting predictions into J gives  the following:</a:t>
            </a:r>
          </a:p>
          <a:p>
            <a:pPr marL="0" indent="0">
              <a:buNone/>
            </a:pPr>
            <a:endParaRPr lang="en-GB" dirty="0"/>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10" name="Object 9"/>
          <p:cNvGraphicFramePr>
            <a:graphicFrameLocks noChangeAspect="1"/>
          </p:cNvGraphicFramePr>
          <p:nvPr>
            <p:extLst>
              <p:ext uri="{D42A27DB-BD31-4B8C-83A1-F6EECF244321}">
                <p14:modId xmlns:p14="http://schemas.microsoft.com/office/powerpoint/2010/main" val="3709768264"/>
              </p:ext>
            </p:extLst>
          </p:nvPr>
        </p:nvGraphicFramePr>
        <p:xfrm>
          <a:off x="855663" y="1484313"/>
          <a:ext cx="6726237" cy="2011362"/>
        </p:xfrm>
        <a:graphic>
          <a:graphicData uri="http://schemas.openxmlformats.org/presentationml/2006/ole">
            <mc:AlternateContent xmlns:mc="http://schemas.openxmlformats.org/markup-compatibility/2006">
              <mc:Choice xmlns:v="urn:schemas-microsoft-com:vml" Requires="v">
                <p:oleObj spid="_x0000_s15389" name="Equation" r:id="rId3" imgW="2895480" imgH="863280" progId="Equation.3">
                  <p:embed/>
                </p:oleObj>
              </mc:Choice>
              <mc:Fallback>
                <p:oleObj name="Equation" r:id="rId3" imgW="2895480" imgH="863280" progId="Equation.3">
                  <p:embed/>
                  <p:pic>
                    <p:nvPicPr>
                      <p:cNvPr id="0" name=""/>
                      <p:cNvPicPr>
                        <a:picLocks noChangeAspect="1" noChangeArrowheads="1"/>
                      </p:cNvPicPr>
                      <p:nvPr/>
                    </p:nvPicPr>
                    <p:blipFill>
                      <a:blip r:embed="rId4"/>
                      <a:srcRect/>
                      <a:stretch>
                        <a:fillRect/>
                      </a:stretch>
                    </p:blipFill>
                    <p:spPr bwMode="auto">
                      <a:xfrm>
                        <a:off x="855663" y="1484313"/>
                        <a:ext cx="6726237" cy="2011362"/>
                      </a:xfrm>
                      <a:prstGeom prst="rect">
                        <a:avLst/>
                      </a:prstGeom>
                      <a:solidFill>
                        <a:srgbClr val="FFFF00">
                          <a:alpha val="44000"/>
                        </a:srgbClr>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007957497"/>
              </p:ext>
            </p:extLst>
          </p:nvPr>
        </p:nvGraphicFramePr>
        <p:xfrm>
          <a:off x="482600" y="3644900"/>
          <a:ext cx="7907338" cy="1597025"/>
        </p:xfrm>
        <a:graphic>
          <a:graphicData uri="http://schemas.openxmlformats.org/presentationml/2006/ole">
            <mc:AlternateContent xmlns:mc="http://schemas.openxmlformats.org/markup-compatibility/2006">
              <mc:Choice xmlns:v="urn:schemas-microsoft-com:vml" Requires="v">
                <p:oleObj spid="_x0000_s15390" name="Equation" r:id="rId5" imgW="3403440" imgH="685800" progId="Equation.3">
                  <p:embed/>
                </p:oleObj>
              </mc:Choice>
              <mc:Fallback>
                <p:oleObj name="Equation" r:id="rId5" imgW="3403440" imgH="685800" progId="Equation.3">
                  <p:embed/>
                  <p:pic>
                    <p:nvPicPr>
                      <p:cNvPr id="0" name=""/>
                      <p:cNvPicPr>
                        <a:picLocks noChangeAspect="1" noChangeArrowheads="1"/>
                      </p:cNvPicPr>
                      <p:nvPr/>
                    </p:nvPicPr>
                    <p:blipFill>
                      <a:blip r:embed="rId6"/>
                      <a:srcRect/>
                      <a:stretch>
                        <a:fillRect/>
                      </a:stretch>
                    </p:blipFill>
                    <p:spPr bwMode="auto">
                      <a:xfrm>
                        <a:off x="482600" y="3644900"/>
                        <a:ext cx="7907338" cy="1597025"/>
                      </a:xfrm>
                      <a:prstGeom prst="rect">
                        <a:avLst/>
                      </a:prstGeom>
                      <a:solidFill>
                        <a:srgbClr val="FFFF00">
                          <a:alpha val="43921"/>
                        </a:srgbClr>
                      </a:solidFill>
                      <a:ln w="38100">
                        <a:solidFill>
                          <a:schemeClr val="folHlink"/>
                        </a:solidFill>
                        <a:miter lim="800000"/>
                        <a:headEnd/>
                        <a:tailEnd/>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216235200"/>
              </p:ext>
            </p:extLst>
          </p:nvPr>
        </p:nvGraphicFramePr>
        <p:xfrm>
          <a:off x="4763" y="5445125"/>
          <a:ext cx="9002712" cy="887413"/>
        </p:xfrm>
        <a:graphic>
          <a:graphicData uri="http://schemas.openxmlformats.org/presentationml/2006/ole">
            <mc:AlternateContent xmlns:mc="http://schemas.openxmlformats.org/markup-compatibility/2006">
              <mc:Choice xmlns:v="urn:schemas-microsoft-com:vml" Requires="v">
                <p:oleObj spid="_x0000_s15391" name="Equation" r:id="rId7" imgW="3873240" imgH="380880" progId="Equation.3">
                  <p:embed/>
                </p:oleObj>
              </mc:Choice>
              <mc:Fallback>
                <p:oleObj name="Equation" r:id="rId7" imgW="3873240" imgH="380880" progId="Equation.3">
                  <p:embed/>
                  <p:pic>
                    <p:nvPicPr>
                      <p:cNvPr id="0" name=""/>
                      <p:cNvPicPr>
                        <a:picLocks noChangeAspect="1" noChangeArrowheads="1"/>
                      </p:cNvPicPr>
                      <p:nvPr/>
                    </p:nvPicPr>
                    <p:blipFill>
                      <a:blip r:embed="rId8"/>
                      <a:srcRect/>
                      <a:stretch>
                        <a:fillRect/>
                      </a:stretch>
                    </p:blipFill>
                    <p:spPr bwMode="auto">
                      <a:xfrm>
                        <a:off x="4763" y="5445125"/>
                        <a:ext cx="9002712" cy="887413"/>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679576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Combining observations</a:t>
            </a:r>
            <a:endParaRPr lang="en-GB" dirty="0"/>
          </a:p>
        </p:txBody>
      </p:sp>
      <p:sp>
        <p:nvSpPr>
          <p:cNvPr id="3" name="Content Placeholder 2"/>
          <p:cNvSpPr>
            <a:spLocks noGrp="1"/>
          </p:cNvSpPr>
          <p:nvPr>
            <p:ph idx="1"/>
          </p:nvPr>
        </p:nvSpPr>
        <p:spPr>
          <a:xfrm>
            <a:off x="214282" y="928670"/>
            <a:ext cx="8715436" cy="628122"/>
          </a:xfrm>
        </p:spPr>
        <p:txBody>
          <a:bodyPr/>
          <a:lstStyle/>
          <a:p>
            <a:pPr marL="0" indent="0">
              <a:buNone/>
            </a:pPr>
            <a:r>
              <a:rPr lang="en-GB" dirty="0" smtClean="0"/>
              <a:t>Let us draw together everything we know so far:</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306185013"/>
              </p:ext>
            </p:extLst>
          </p:nvPr>
        </p:nvGraphicFramePr>
        <p:xfrm>
          <a:off x="34925" y="836613"/>
          <a:ext cx="8912225" cy="2130425"/>
        </p:xfrm>
        <a:graphic>
          <a:graphicData uri="http://schemas.openxmlformats.org/presentationml/2006/ole">
            <mc:AlternateContent xmlns:mc="http://schemas.openxmlformats.org/markup-compatibility/2006">
              <mc:Choice xmlns:v="urn:schemas-microsoft-com:vml" Requires="v">
                <p:oleObj spid="_x0000_s18450" name="Equation" r:id="rId3" imgW="3835080" imgH="914400" progId="Equation.3">
                  <p:embed/>
                </p:oleObj>
              </mc:Choice>
              <mc:Fallback>
                <p:oleObj name="Equation" r:id="rId3" imgW="3835080" imgH="914400" progId="Equation.3">
                  <p:embed/>
                  <p:pic>
                    <p:nvPicPr>
                      <p:cNvPr id="0" name=""/>
                      <p:cNvPicPr>
                        <a:picLocks noChangeAspect="1" noChangeArrowheads="1"/>
                      </p:cNvPicPr>
                      <p:nvPr/>
                    </p:nvPicPr>
                    <p:blipFill>
                      <a:blip r:embed="rId4"/>
                      <a:srcRect/>
                      <a:stretch>
                        <a:fillRect/>
                      </a:stretch>
                    </p:blipFill>
                    <p:spPr bwMode="auto">
                      <a:xfrm>
                        <a:off x="34925" y="836613"/>
                        <a:ext cx="8912225" cy="2130425"/>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10" name="Rectangle 9"/>
          <p:cNvSpPr/>
          <p:nvPr/>
        </p:nvSpPr>
        <p:spPr>
          <a:xfrm>
            <a:off x="251520" y="5373216"/>
            <a:ext cx="8352928" cy="142103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The optimum trajectory of future control increments depends linearly on the future target and past inputs/outputs.</a:t>
            </a:r>
            <a:endParaRPr lang="en-GB" sz="2800" dirty="0"/>
          </a:p>
        </p:txBody>
      </p:sp>
      <p:graphicFrame>
        <p:nvGraphicFramePr>
          <p:cNvPr id="11" name="Object 10"/>
          <p:cNvGraphicFramePr>
            <a:graphicFrameLocks noChangeAspect="1"/>
          </p:cNvGraphicFramePr>
          <p:nvPr>
            <p:extLst>
              <p:ext uri="{D42A27DB-BD31-4B8C-83A1-F6EECF244321}">
                <p14:modId xmlns:p14="http://schemas.microsoft.com/office/powerpoint/2010/main" val="2805006075"/>
              </p:ext>
            </p:extLst>
          </p:nvPr>
        </p:nvGraphicFramePr>
        <p:xfrm>
          <a:off x="1273175" y="3213100"/>
          <a:ext cx="6434138" cy="1893888"/>
        </p:xfrm>
        <a:graphic>
          <a:graphicData uri="http://schemas.openxmlformats.org/presentationml/2006/ole">
            <mc:AlternateContent xmlns:mc="http://schemas.openxmlformats.org/markup-compatibility/2006">
              <mc:Choice xmlns:v="urn:schemas-microsoft-com:vml" Requires="v">
                <p:oleObj spid="_x0000_s18451" name="Equation" r:id="rId5" imgW="2768400" imgH="812520" progId="Equation.3">
                  <p:embed/>
                </p:oleObj>
              </mc:Choice>
              <mc:Fallback>
                <p:oleObj name="Equation" r:id="rId5" imgW="2768400" imgH="812520" progId="Equation.3">
                  <p:embed/>
                  <p:pic>
                    <p:nvPicPr>
                      <p:cNvPr id="0" name=""/>
                      <p:cNvPicPr>
                        <a:picLocks noChangeAspect="1" noChangeArrowheads="1"/>
                      </p:cNvPicPr>
                      <p:nvPr/>
                    </p:nvPicPr>
                    <p:blipFill>
                      <a:blip r:embed="rId6"/>
                      <a:srcRect/>
                      <a:stretch>
                        <a:fillRect/>
                      </a:stretch>
                    </p:blipFill>
                    <p:spPr bwMode="auto">
                      <a:xfrm>
                        <a:off x="1273175" y="3213100"/>
                        <a:ext cx="6434138" cy="1893888"/>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30627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Extracting the 1</a:t>
            </a:r>
            <a:r>
              <a:rPr lang="en-GB" baseline="30000" dirty="0" smtClean="0"/>
              <a:t>st</a:t>
            </a:r>
            <a:r>
              <a:rPr lang="en-GB" dirty="0" smtClean="0"/>
              <a:t> value</a:t>
            </a:r>
            <a:endParaRPr lang="en-GB" dirty="0"/>
          </a:p>
        </p:txBody>
      </p:sp>
      <p:sp>
        <p:nvSpPr>
          <p:cNvPr id="3" name="Content Placeholder 2"/>
          <p:cNvSpPr>
            <a:spLocks noGrp="1"/>
          </p:cNvSpPr>
          <p:nvPr>
            <p:ph idx="1"/>
          </p:nvPr>
        </p:nvSpPr>
        <p:spPr>
          <a:xfrm>
            <a:off x="214282" y="928670"/>
            <a:ext cx="8715436" cy="2932378"/>
          </a:xfrm>
        </p:spPr>
        <p:txBody>
          <a:bodyPr>
            <a:normAutofit/>
          </a:bodyPr>
          <a:lstStyle/>
          <a:p>
            <a:pPr marL="0" indent="0">
              <a:buNone/>
            </a:pPr>
            <a:r>
              <a:rPr lang="en-GB" dirty="0" smtClean="0"/>
              <a:t>Assume that the vector of future input increments is organised by sample, then the 1</a:t>
            </a:r>
            <a:r>
              <a:rPr lang="en-GB" baseline="30000" dirty="0" smtClean="0"/>
              <a:t>st</a:t>
            </a:r>
            <a:r>
              <a:rPr lang="en-GB" dirty="0" smtClean="0"/>
              <a:t> block can be extracted as follows.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sp>
        <p:nvSpPr>
          <p:cNvPr id="7" name="Rounded Rectangular Callout 6"/>
          <p:cNvSpPr/>
          <p:nvPr/>
        </p:nvSpPr>
        <p:spPr>
          <a:xfrm>
            <a:off x="3491880" y="6021288"/>
            <a:ext cx="4968552" cy="720080"/>
          </a:xfrm>
          <a:prstGeom prst="wedgeRoundRectCallout">
            <a:avLst>
              <a:gd name="adj1" fmla="val -37192"/>
              <a:gd name="adj2" fmla="val -113086"/>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DMC control law!</a:t>
            </a:r>
            <a:endParaRPr lang="en-GB" sz="2800" dirty="0"/>
          </a:p>
        </p:txBody>
      </p:sp>
      <p:graphicFrame>
        <p:nvGraphicFramePr>
          <p:cNvPr id="9" name="Object 8"/>
          <p:cNvGraphicFramePr>
            <a:graphicFrameLocks noChangeAspect="1"/>
          </p:cNvGraphicFramePr>
          <p:nvPr>
            <p:extLst>
              <p:ext uri="{D42A27DB-BD31-4B8C-83A1-F6EECF244321}">
                <p14:modId xmlns:p14="http://schemas.microsoft.com/office/powerpoint/2010/main" val="1339215104"/>
              </p:ext>
            </p:extLst>
          </p:nvPr>
        </p:nvGraphicFramePr>
        <p:xfrm>
          <a:off x="683568" y="2599019"/>
          <a:ext cx="7370554" cy="2016224"/>
        </p:xfrm>
        <a:graphic>
          <a:graphicData uri="http://schemas.openxmlformats.org/presentationml/2006/ole">
            <mc:AlternateContent xmlns:mc="http://schemas.openxmlformats.org/markup-compatibility/2006">
              <mc:Choice xmlns:v="urn:schemas-microsoft-com:vml" Requires="v">
                <p:oleObj spid="_x0000_s16403" name="Equation" r:id="rId3" imgW="2692080" imgH="736560" progId="Equation.3">
                  <p:embed/>
                </p:oleObj>
              </mc:Choice>
              <mc:Fallback>
                <p:oleObj name="Equation" r:id="rId3" imgW="2692080" imgH="736560" progId="Equation.3">
                  <p:embed/>
                  <p:pic>
                    <p:nvPicPr>
                      <p:cNvPr id="0" name=""/>
                      <p:cNvPicPr>
                        <a:picLocks noChangeAspect="1" noChangeArrowheads="1"/>
                      </p:cNvPicPr>
                      <p:nvPr/>
                    </p:nvPicPr>
                    <p:blipFill>
                      <a:blip r:embed="rId4"/>
                      <a:srcRect/>
                      <a:stretch>
                        <a:fillRect/>
                      </a:stretch>
                    </p:blipFill>
                    <p:spPr bwMode="auto">
                      <a:xfrm>
                        <a:off x="683568" y="2599019"/>
                        <a:ext cx="7370554" cy="2016224"/>
                      </a:xfrm>
                      <a:prstGeom prst="rect">
                        <a:avLst/>
                      </a:prstGeom>
                      <a:solidFill>
                        <a:srgbClr val="DCE6F2"/>
                      </a:solidFill>
                      <a:ln>
                        <a:noFill/>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465408756"/>
              </p:ext>
            </p:extLst>
          </p:nvPr>
        </p:nvGraphicFramePr>
        <p:xfrm>
          <a:off x="508000" y="4724400"/>
          <a:ext cx="7526338" cy="762000"/>
        </p:xfrm>
        <a:graphic>
          <a:graphicData uri="http://schemas.openxmlformats.org/presentationml/2006/ole">
            <mc:AlternateContent xmlns:mc="http://schemas.openxmlformats.org/markup-compatibility/2006">
              <mc:Choice xmlns:v="urn:schemas-microsoft-com:vml" Requires="v">
                <p:oleObj spid="_x0000_s16404" name="Equation" r:id="rId5" imgW="2895480" imgH="291960" progId="Equation.3">
                  <p:embed/>
                </p:oleObj>
              </mc:Choice>
              <mc:Fallback>
                <p:oleObj name="Equation" r:id="rId5" imgW="2895480" imgH="291960" progId="Equation.3">
                  <p:embed/>
                  <p:pic>
                    <p:nvPicPr>
                      <p:cNvPr id="0" name=""/>
                      <p:cNvPicPr>
                        <a:picLocks noChangeAspect="1" noChangeArrowheads="1"/>
                      </p:cNvPicPr>
                      <p:nvPr/>
                    </p:nvPicPr>
                    <p:blipFill>
                      <a:blip r:embed="rId6"/>
                      <a:srcRect/>
                      <a:stretch>
                        <a:fillRect/>
                      </a:stretch>
                    </p:blipFill>
                    <p:spPr bwMode="auto">
                      <a:xfrm>
                        <a:off x="508000" y="4724400"/>
                        <a:ext cx="7526338" cy="762000"/>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342052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Compare DMC and GPC</a:t>
            </a:r>
            <a:endParaRPr lang="en-GB" dirty="0"/>
          </a:p>
        </p:txBody>
      </p:sp>
      <p:sp>
        <p:nvSpPr>
          <p:cNvPr id="3" name="Content Placeholder 2"/>
          <p:cNvSpPr>
            <a:spLocks noGrp="1"/>
          </p:cNvSpPr>
          <p:nvPr>
            <p:ph idx="1"/>
          </p:nvPr>
        </p:nvSpPr>
        <p:spPr/>
        <p:txBody>
          <a:bodyPr>
            <a:normAutofit lnSpcReduction="10000"/>
          </a:bodyPr>
          <a:lstStyle/>
          <a:p>
            <a:r>
              <a:rPr lang="en-GB" dirty="0" smtClean="0"/>
              <a:t>DMC</a:t>
            </a:r>
          </a:p>
          <a:p>
            <a:endParaRPr lang="en-GB" dirty="0"/>
          </a:p>
          <a:p>
            <a:endParaRPr lang="en-GB" dirty="0" smtClean="0"/>
          </a:p>
          <a:p>
            <a:r>
              <a:rPr lang="en-GB" dirty="0" smtClean="0"/>
              <a:t>GPC</a:t>
            </a:r>
          </a:p>
          <a:p>
            <a:endParaRPr lang="en-GB" dirty="0"/>
          </a:p>
          <a:p>
            <a:endParaRPr lang="en-GB" dirty="0" smtClean="0"/>
          </a:p>
          <a:p>
            <a:pPr marL="514350" indent="-514350">
              <a:buFont typeface="+mj-lt"/>
              <a:buAutoNum type="arabicPeriod"/>
            </a:pPr>
            <a:r>
              <a:rPr lang="en-GB" dirty="0" smtClean="0"/>
              <a:t>They use a different P matrix and DMC uses L whereas GPC uses Q.</a:t>
            </a:r>
          </a:p>
          <a:p>
            <a:pPr marL="514350" indent="-514350">
              <a:buFont typeface="+mj-lt"/>
              <a:buAutoNum type="arabicPeriod"/>
            </a:pPr>
            <a:r>
              <a:rPr lang="en-GB" dirty="0" smtClean="0"/>
              <a:t>DMC puts more emphasis on past inputs to determine predictions and minimal emphasis on past outputs.</a:t>
            </a:r>
          </a:p>
          <a:p>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919145853"/>
              </p:ext>
            </p:extLst>
          </p:nvPr>
        </p:nvGraphicFramePr>
        <p:xfrm>
          <a:off x="611560" y="1484784"/>
          <a:ext cx="7526338" cy="762000"/>
        </p:xfrm>
        <a:graphic>
          <a:graphicData uri="http://schemas.openxmlformats.org/presentationml/2006/ole">
            <mc:AlternateContent xmlns:mc="http://schemas.openxmlformats.org/markup-compatibility/2006">
              <mc:Choice xmlns:v="urn:schemas-microsoft-com:vml" Requires="v">
                <p:oleObj spid="_x0000_s17428" name="Equation" r:id="rId3" imgW="2895480" imgH="291960" progId="Equation.3">
                  <p:embed/>
                </p:oleObj>
              </mc:Choice>
              <mc:Fallback>
                <p:oleObj name="Equation" r:id="rId3" imgW="2895480" imgH="291960" progId="Equation.3">
                  <p:embed/>
                  <p:pic>
                    <p:nvPicPr>
                      <p:cNvPr id="0" name="Object 9"/>
                      <p:cNvPicPr>
                        <a:picLocks noChangeAspect="1" noChangeArrowheads="1"/>
                      </p:cNvPicPr>
                      <p:nvPr/>
                    </p:nvPicPr>
                    <p:blipFill>
                      <a:blip r:embed="rId4"/>
                      <a:srcRect/>
                      <a:stretch>
                        <a:fillRect/>
                      </a:stretch>
                    </p:blipFill>
                    <p:spPr bwMode="auto">
                      <a:xfrm>
                        <a:off x="611560" y="1484784"/>
                        <a:ext cx="7526338" cy="76200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9870715"/>
              </p:ext>
            </p:extLst>
          </p:nvPr>
        </p:nvGraphicFramePr>
        <p:xfrm>
          <a:off x="611560" y="3140968"/>
          <a:ext cx="7591425" cy="762000"/>
        </p:xfrm>
        <a:graphic>
          <a:graphicData uri="http://schemas.openxmlformats.org/presentationml/2006/ole">
            <mc:AlternateContent xmlns:mc="http://schemas.openxmlformats.org/markup-compatibility/2006">
              <mc:Choice xmlns:v="urn:schemas-microsoft-com:vml" Requires="v">
                <p:oleObj spid="_x0000_s17429" name="Equation" r:id="rId5" imgW="2920680" imgH="291960" progId="Equation.3">
                  <p:embed/>
                </p:oleObj>
              </mc:Choice>
              <mc:Fallback>
                <p:oleObj name="Equation" r:id="rId5" imgW="2920680" imgH="291960" progId="Equation.3">
                  <p:embed/>
                  <p:pic>
                    <p:nvPicPr>
                      <p:cNvPr id="0" name="Object 9"/>
                      <p:cNvPicPr>
                        <a:picLocks noChangeAspect="1" noChangeArrowheads="1"/>
                      </p:cNvPicPr>
                      <p:nvPr/>
                    </p:nvPicPr>
                    <p:blipFill>
                      <a:blip r:embed="rId6"/>
                      <a:srcRect/>
                      <a:stretch>
                        <a:fillRect/>
                      </a:stretch>
                    </p:blipFill>
                    <p:spPr bwMode="auto">
                      <a:xfrm>
                        <a:off x="611560" y="3140968"/>
                        <a:ext cx="7591425" cy="762000"/>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426509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972</TotalTime>
  <Words>619</Words>
  <Application>Microsoft Office PowerPoint</Application>
  <PresentationFormat>On-screen Show (4:3)</PresentationFormat>
  <Paragraphs>93</Paragraphs>
  <Slides>12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Office Theme</vt:lpstr>
      <vt:lpstr>Equation</vt:lpstr>
      <vt:lpstr>CHAPTER 2 Generalised Predictive Control 11 Dynamic matrix control (DMC)</vt:lpstr>
      <vt:lpstr>Background </vt:lpstr>
      <vt:lpstr>Base line assumptions</vt:lpstr>
      <vt:lpstr>Remark</vt:lpstr>
      <vt:lpstr>DMC </vt:lpstr>
      <vt:lpstr>Simplifying  the performance index </vt:lpstr>
      <vt:lpstr>Combining observations</vt:lpstr>
      <vt:lpstr>Extracting the 1st value</vt:lpstr>
      <vt:lpstr>Compare DMC and GPC</vt:lpstr>
      <vt:lpstr>Significance of differences</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55</cp:revision>
  <dcterms:created xsi:type="dcterms:W3CDTF">2012-03-07T15:25:29Z</dcterms:created>
  <dcterms:modified xsi:type="dcterms:W3CDTF">2014-02-05T09:39:32Z</dcterms:modified>
</cp:coreProperties>
</file>