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77" r:id="rId4"/>
    <p:sldId id="278" r:id="rId5"/>
    <p:sldId id="279" r:id="rId6"/>
    <p:sldId id="280" r:id="rId7"/>
    <p:sldId id="281" r:id="rId8"/>
    <p:sldId id="282" r:id="rId9"/>
    <p:sldId id="283" r:id="rId10"/>
    <p:sldId id="284" r:id="rId11"/>
    <p:sldId id="286" r:id="rId12"/>
    <p:sldId id="288" r:id="rId13"/>
    <p:sldId id="285" r:id="rId14"/>
    <p:sldId id="289" r:id="rId15"/>
    <p:sldId id="290" r:id="rId16"/>
    <p:sldId id="269" r:id="rId17"/>
    <p:sldId id="291"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18</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9.jpeg"/><Relationship Id="rId5" Type="http://schemas.openxmlformats.org/officeDocument/2006/relationships/hyperlink" Target="http://engsc.ac.uk/" TargetMode="External"/><Relationship Id="rId10" Type="http://schemas.openxmlformats.org/officeDocument/2006/relationships/image" Target="../media/image38.jpeg"/><Relationship Id="rId4" Type="http://schemas.openxmlformats.org/officeDocument/2006/relationships/image" Target="../media/image3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12</a:t>
            </a:r>
            <a:br>
              <a:rPr lang="en-GB" dirty="0" smtClean="0"/>
            </a:br>
            <a:r>
              <a:rPr lang="en-GB" dirty="0" smtClean="0"/>
              <a:t>Independent model GPC</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5225234" cy="714380"/>
          </a:xfrm>
        </p:spPr>
        <p:txBody>
          <a:bodyPr>
            <a:normAutofit fontScale="90000"/>
          </a:bodyPr>
          <a:lstStyle/>
          <a:p>
            <a:r>
              <a:rPr lang="en-GB" dirty="0" smtClean="0"/>
              <a:t>Disturbance rejection</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10</a:t>
            </a:fld>
            <a:endParaRPr lang="en-GB"/>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5" y="908720"/>
            <a:ext cx="5664629"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883" y="2636912"/>
            <a:ext cx="5628117" cy="42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1259632" y="3140968"/>
            <a:ext cx="208823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IMGPC</a:t>
            </a:r>
            <a:endParaRPr lang="en-GB" sz="3200" dirty="0"/>
          </a:p>
        </p:txBody>
      </p:sp>
      <p:sp>
        <p:nvSpPr>
          <p:cNvPr id="9" name="Oval 8"/>
          <p:cNvSpPr/>
          <p:nvPr/>
        </p:nvSpPr>
        <p:spPr>
          <a:xfrm>
            <a:off x="5285825" y="4941168"/>
            <a:ext cx="208823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GPC</a:t>
            </a:r>
            <a:endParaRPr lang="en-GB" sz="3200" dirty="0"/>
          </a:p>
        </p:txBody>
      </p:sp>
      <p:sp>
        <p:nvSpPr>
          <p:cNvPr id="10" name="Oval 9"/>
          <p:cNvSpPr/>
          <p:nvPr/>
        </p:nvSpPr>
        <p:spPr>
          <a:xfrm>
            <a:off x="5285825" y="332656"/>
            <a:ext cx="3858175" cy="230425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For this example, IMGPC is worse</a:t>
            </a:r>
            <a:endParaRPr lang="en-GB" sz="3200" dirty="0"/>
          </a:p>
        </p:txBody>
      </p:sp>
    </p:spTree>
    <p:extLst>
      <p:ext uri="{BB962C8B-B14F-4D97-AF65-F5344CB8AC3E}">
        <p14:creationId xmlns:p14="http://schemas.microsoft.com/office/powerpoint/2010/main" val="2953485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IMGPC with SS predictions</a:t>
            </a:r>
            <a:endParaRPr lang="en-GB" dirty="0"/>
          </a:p>
        </p:txBody>
      </p:sp>
      <p:sp>
        <p:nvSpPr>
          <p:cNvPr id="3" name="Content Placeholder 2"/>
          <p:cNvSpPr>
            <a:spLocks noGrp="1"/>
          </p:cNvSpPr>
          <p:nvPr>
            <p:ph idx="1"/>
          </p:nvPr>
        </p:nvSpPr>
        <p:spPr/>
        <p:txBody>
          <a:bodyPr/>
          <a:lstStyle/>
          <a:p>
            <a:pPr marL="0" indent="0">
              <a:buNone/>
            </a:pPr>
            <a:r>
              <a:rPr lang="en-GB" dirty="0" smtClean="0"/>
              <a:t>The nominal state space predictions can be written as:</a:t>
            </a:r>
          </a:p>
          <a:p>
            <a:pPr marL="0" indent="0">
              <a:buNone/>
            </a:pPr>
            <a:endParaRPr lang="en-GB" dirty="0"/>
          </a:p>
          <a:p>
            <a:pPr marL="0" indent="0">
              <a:buNone/>
            </a:pPr>
            <a:r>
              <a:rPr lang="en-GB" dirty="0" smtClean="0"/>
              <a:t>A possible unbiased cost (the literature does contain variants which use input increments):</a:t>
            </a:r>
          </a:p>
          <a:p>
            <a:pPr marL="0" indent="0">
              <a:buNone/>
            </a:pPr>
            <a:endParaRPr lang="en-GB" dirty="0"/>
          </a:p>
          <a:p>
            <a:pPr marL="0" indent="0">
              <a:buNone/>
            </a:pPr>
            <a:endParaRPr lang="en-GB" dirty="0" smtClean="0"/>
          </a:p>
          <a:p>
            <a:pPr marL="0" indent="0">
              <a:buNone/>
            </a:pPr>
            <a:r>
              <a:rPr lang="en-GB" dirty="0" smtClean="0"/>
              <a:t>The steady-state input needs to be estimated: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06495898"/>
              </p:ext>
            </p:extLst>
          </p:nvPr>
        </p:nvGraphicFramePr>
        <p:xfrm>
          <a:off x="1914525" y="1700213"/>
          <a:ext cx="4702175" cy="836612"/>
        </p:xfrm>
        <a:graphic>
          <a:graphicData uri="http://schemas.openxmlformats.org/presentationml/2006/ole">
            <mc:AlternateContent xmlns:mc="http://schemas.openxmlformats.org/markup-compatibility/2006">
              <mc:Choice xmlns:v="urn:schemas-microsoft-com:vml" Requires="v">
                <p:oleObj spid="_x0000_s28735" name="Equation" r:id="rId3" imgW="1498320" imgH="266400" progId="Equation.3">
                  <p:embed/>
                </p:oleObj>
              </mc:Choice>
              <mc:Fallback>
                <p:oleObj name="Equation" r:id="rId3" imgW="1498320" imgH="266400" progId="Equation.3">
                  <p:embed/>
                  <p:pic>
                    <p:nvPicPr>
                      <p:cNvPr id="0" name="Object 6"/>
                      <p:cNvPicPr>
                        <a:picLocks noChangeAspect="1" noChangeArrowheads="1"/>
                      </p:cNvPicPr>
                      <p:nvPr/>
                    </p:nvPicPr>
                    <p:blipFill>
                      <a:blip r:embed="rId4"/>
                      <a:srcRect/>
                      <a:stretch>
                        <a:fillRect/>
                      </a:stretch>
                    </p:blipFill>
                    <p:spPr bwMode="auto">
                      <a:xfrm>
                        <a:off x="1914525" y="1700213"/>
                        <a:ext cx="4702175" cy="836612"/>
                      </a:xfrm>
                      <a:prstGeom prst="rect">
                        <a:avLst/>
                      </a:prstGeom>
                      <a:solidFill>
                        <a:srgbClr val="FFFF00"/>
                      </a:solidFill>
                      <a:ln w="19050">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23342115"/>
              </p:ext>
            </p:extLst>
          </p:nvPr>
        </p:nvGraphicFramePr>
        <p:xfrm>
          <a:off x="1979712" y="3645024"/>
          <a:ext cx="4491038" cy="1184275"/>
        </p:xfrm>
        <a:graphic>
          <a:graphicData uri="http://schemas.openxmlformats.org/presentationml/2006/ole">
            <mc:AlternateContent xmlns:mc="http://schemas.openxmlformats.org/markup-compatibility/2006">
              <mc:Choice xmlns:v="urn:schemas-microsoft-com:vml" Requires="v">
                <p:oleObj spid="_x0000_s28736" name="Equation" r:id="rId5" imgW="1638000" imgH="431640" progId="Equation.3">
                  <p:embed/>
                </p:oleObj>
              </mc:Choice>
              <mc:Fallback>
                <p:oleObj name="Equation" r:id="rId5" imgW="1638000" imgH="431640" progId="Equation.3">
                  <p:embed/>
                  <p:pic>
                    <p:nvPicPr>
                      <p:cNvPr id="0" name="Object 6"/>
                      <p:cNvPicPr>
                        <a:picLocks noChangeAspect="1" noChangeArrowheads="1"/>
                      </p:cNvPicPr>
                      <p:nvPr/>
                    </p:nvPicPr>
                    <p:blipFill>
                      <a:blip r:embed="rId6"/>
                      <a:srcRect/>
                      <a:stretch>
                        <a:fillRect/>
                      </a:stretch>
                    </p:blipFill>
                    <p:spPr bwMode="auto">
                      <a:xfrm>
                        <a:off x="1979712" y="3645024"/>
                        <a:ext cx="4491038" cy="118427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09766484"/>
              </p:ext>
            </p:extLst>
          </p:nvPr>
        </p:nvGraphicFramePr>
        <p:xfrm>
          <a:off x="1475656" y="5445224"/>
          <a:ext cx="5406678" cy="1217068"/>
        </p:xfrm>
        <a:graphic>
          <a:graphicData uri="http://schemas.openxmlformats.org/presentationml/2006/ole">
            <mc:AlternateContent xmlns:mc="http://schemas.openxmlformats.org/markup-compatibility/2006">
              <mc:Choice xmlns:v="urn:schemas-microsoft-com:vml" Requires="v">
                <p:oleObj spid="_x0000_s28737" name="Equation" r:id="rId7" imgW="1917360" imgH="431640" progId="Equation.3">
                  <p:embed/>
                </p:oleObj>
              </mc:Choice>
              <mc:Fallback>
                <p:oleObj name="Equation" r:id="rId7" imgW="1917360" imgH="431640" progId="Equation.3">
                  <p:embed/>
                  <p:pic>
                    <p:nvPicPr>
                      <p:cNvPr id="0" name="Object 6"/>
                      <p:cNvPicPr>
                        <a:picLocks noChangeAspect="1" noChangeArrowheads="1"/>
                      </p:cNvPicPr>
                      <p:nvPr/>
                    </p:nvPicPr>
                    <p:blipFill>
                      <a:blip r:embed="rId8"/>
                      <a:srcRect/>
                      <a:stretch>
                        <a:fillRect/>
                      </a:stretch>
                    </p:blipFill>
                    <p:spPr bwMode="auto">
                      <a:xfrm>
                        <a:off x="1475656" y="5445224"/>
                        <a:ext cx="5406678" cy="121706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97317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 on H</a:t>
            </a:r>
            <a:endParaRPr lang="en-GB" dirty="0"/>
          </a:p>
        </p:txBody>
      </p:sp>
      <p:sp>
        <p:nvSpPr>
          <p:cNvPr id="3" name="Content Placeholder 2"/>
          <p:cNvSpPr>
            <a:spLocks noGrp="1"/>
          </p:cNvSpPr>
          <p:nvPr>
            <p:ph idx="1"/>
          </p:nvPr>
        </p:nvSpPr>
        <p:spPr/>
        <p:txBody>
          <a:bodyPr/>
          <a:lstStyle/>
          <a:p>
            <a:pPr marL="0" indent="0">
              <a:buNone/>
            </a:pPr>
            <a:r>
              <a:rPr lang="en-GB" dirty="0"/>
              <a:t>Implicit that input predictions are at steady-state, and remain so, after n</a:t>
            </a:r>
            <a:r>
              <a:rPr lang="en-GB" baseline="-25000" dirty="0"/>
              <a:t>u</a:t>
            </a:r>
            <a:r>
              <a:rPr lang="en-GB" dirty="0"/>
              <a:t> samples</a:t>
            </a:r>
            <a:r>
              <a:rPr lang="en-GB" dirty="0" smtClean="0"/>
              <a:t>.</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NOTE: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2089342329"/>
              </p:ext>
            </p:extLst>
          </p:nvPr>
        </p:nvGraphicFramePr>
        <p:xfrm>
          <a:off x="985838" y="2065338"/>
          <a:ext cx="6235700" cy="3089275"/>
        </p:xfrm>
        <a:graphic>
          <a:graphicData uri="http://schemas.openxmlformats.org/presentationml/2006/ole">
            <mc:AlternateContent xmlns:mc="http://schemas.openxmlformats.org/markup-compatibility/2006">
              <mc:Choice xmlns:v="urn:schemas-microsoft-com:vml" Requires="v">
                <p:oleObj spid="_x0000_s30757" name="Equation" r:id="rId3" imgW="2768400" imgH="1371600" progId="Equation.3">
                  <p:embed/>
                </p:oleObj>
              </mc:Choice>
              <mc:Fallback>
                <p:oleObj name="Equation" r:id="rId3" imgW="2768400" imgH="1371600" progId="Equation.3">
                  <p:embed/>
                  <p:pic>
                    <p:nvPicPr>
                      <p:cNvPr id="0" name=""/>
                      <p:cNvPicPr>
                        <a:picLocks noChangeAspect="1" noChangeArrowheads="1"/>
                      </p:cNvPicPr>
                      <p:nvPr/>
                    </p:nvPicPr>
                    <p:blipFill>
                      <a:blip r:embed="rId4"/>
                      <a:srcRect/>
                      <a:stretch>
                        <a:fillRect/>
                      </a:stretch>
                    </p:blipFill>
                    <p:spPr bwMode="auto">
                      <a:xfrm>
                        <a:off x="985838" y="2065338"/>
                        <a:ext cx="6235700" cy="3089275"/>
                      </a:xfrm>
                      <a:prstGeom prst="rect">
                        <a:avLst/>
                      </a:prstGeom>
                      <a:solidFill>
                        <a:schemeClr val="accent1">
                          <a:lumMod val="20000"/>
                          <a:lumOff val="80000"/>
                        </a:schemeClr>
                      </a:solid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42105799"/>
              </p:ext>
            </p:extLst>
          </p:nvPr>
        </p:nvGraphicFramePr>
        <p:xfrm>
          <a:off x="1475656" y="5373216"/>
          <a:ext cx="2419443" cy="1146200"/>
        </p:xfrm>
        <a:graphic>
          <a:graphicData uri="http://schemas.openxmlformats.org/presentationml/2006/ole">
            <mc:AlternateContent xmlns:mc="http://schemas.openxmlformats.org/markup-compatibility/2006">
              <mc:Choice xmlns:v="urn:schemas-microsoft-com:vml" Requires="v">
                <p:oleObj spid="_x0000_s30758" name="Equation" r:id="rId5" imgW="482400" imgH="228600" progId="Equation.3">
                  <p:embed/>
                </p:oleObj>
              </mc:Choice>
              <mc:Fallback>
                <p:oleObj name="Equation" r:id="rId5" imgW="482400" imgH="228600" progId="Equation.3">
                  <p:embed/>
                  <p:pic>
                    <p:nvPicPr>
                      <p:cNvPr id="0" name="Object 7"/>
                      <p:cNvPicPr>
                        <a:picLocks noChangeAspect="1" noChangeArrowheads="1"/>
                      </p:cNvPicPr>
                      <p:nvPr/>
                    </p:nvPicPr>
                    <p:blipFill>
                      <a:blip r:embed="rId6"/>
                      <a:srcRect/>
                      <a:stretch>
                        <a:fillRect/>
                      </a:stretch>
                    </p:blipFill>
                    <p:spPr bwMode="auto">
                      <a:xfrm>
                        <a:off x="1475656" y="5373216"/>
                        <a:ext cx="2419443" cy="114620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8" name="Rounded Rectangular Callout 7"/>
          <p:cNvSpPr/>
          <p:nvPr/>
        </p:nvSpPr>
        <p:spPr>
          <a:xfrm>
            <a:off x="6300192" y="5157192"/>
            <a:ext cx="2448272" cy="1224136"/>
          </a:xfrm>
          <a:prstGeom prst="wedgeRoundRectCallout">
            <a:avLst>
              <a:gd name="adj1" fmla="val -143280"/>
              <a:gd name="adj2" fmla="val 19005"/>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is a </a:t>
            </a:r>
            <a:r>
              <a:rPr lang="en-GB" sz="2800" dirty="0" err="1" smtClean="0"/>
              <a:t>d.o.f</a:t>
            </a:r>
            <a:r>
              <a:rPr lang="en-GB" sz="2800" dirty="0" smtClean="0"/>
              <a:t>. each sample.</a:t>
            </a:r>
            <a:endParaRPr lang="en-GB" sz="2800" dirty="0"/>
          </a:p>
        </p:txBody>
      </p:sp>
    </p:spTree>
    <p:extLst>
      <p:ext uri="{BB962C8B-B14F-4D97-AF65-F5344CB8AC3E}">
        <p14:creationId xmlns:p14="http://schemas.microsoft.com/office/powerpoint/2010/main" val="12831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 GPC with SS predictions  </a:t>
            </a:r>
            <a:endParaRPr lang="en-GB" dirty="0"/>
          </a:p>
        </p:txBody>
      </p:sp>
      <p:sp>
        <p:nvSpPr>
          <p:cNvPr id="3" name="Content Placeholder 2"/>
          <p:cNvSpPr>
            <a:spLocks noGrp="1"/>
          </p:cNvSpPr>
          <p:nvPr>
            <p:ph idx="1"/>
          </p:nvPr>
        </p:nvSpPr>
        <p:spPr>
          <a:xfrm>
            <a:off x="214282" y="928670"/>
            <a:ext cx="8715436" cy="700130"/>
          </a:xfrm>
        </p:spPr>
        <p:txBody>
          <a:bodyPr/>
          <a:lstStyle/>
          <a:p>
            <a:pPr marL="0" indent="0">
              <a:buNone/>
            </a:pPr>
            <a:r>
              <a:rPr lang="en-GB" dirty="0" smtClean="0"/>
              <a:t>Substituting predictions into J gives  the following:</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1914584030"/>
              </p:ext>
            </p:extLst>
          </p:nvPr>
        </p:nvGraphicFramePr>
        <p:xfrm>
          <a:off x="374650" y="2492375"/>
          <a:ext cx="7905750" cy="714375"/>
        </p:xfrm>
        <a:graphic>
          <a:graphicData uri="http://schemas.openxmlformats.org/presentationml/2006/ole">
            <mc:AlternateContent xmlns:mc="http://schemas.openxmlformats.org/markup-compatibility/2006">
              <mc:Choice xmlns:v="urn:schemas-microsoft-com:vml" Requires="v">
                <p:oleObj spid="_x0000_s29799" name="Equation" r:id="rId3" imgW="3238200" imgH="291960" progId="Equation.3">
                  <p:embed/>
                </p:oleObj>
              </mc:Choice>
              <mc:Fallback>
                <p:oleObj name="Equation" r:id="rId3" imgW="3238200" imgH="291960" progId="Equation.3">
                  <p:embed/>
                  <p:pic>
                    <p:nvPicPr>
                      <p:cNvPr id="0" name=""/>
                      <p:cNvPicPr>
                        <a:picLocks noChangeAspect="1" noChangeArrowheads="1"/>
                      </p:cNvPicPr>
                      <p:nvPr/>
                    </p:nvPicPr>
                    <p:blipFill>
                      <a:blip r:embed="rId4"/>
                      <a:srcRect/>
                      <a:stretch>
                        <a:fillRect/>
                      </a:stretch>
                    </p:blipFill>
                    <p:spPr bwMode="auto">
                      <a:xfrm>
                        <a:off x="374650" y="2492375"/>
                        <a:ext cx="7905750" cy="714375"/>
                      </a:xfrm>
                      <a:prstGeom prst="rect">
                        <a:avLst/>
                      </a:prstGeom>
                      <a:solidFill>
                        <a:schemeClr val="accent1">
                          <a:lumMod val="20000"/>
                          <a:lumOff val="80000"/>
                        </a:schemeClr>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17711263"/>
              </p:ext>
            </p:extLst>
          </p:nvPr>
        </p:nvGraphicFramePr>
        <p:xfrm>
          <a:off x="1500188" y="3505200"/>
          <a:ext cx="6224587" cy="1027113"/>
        </p:xfrm>
        <a:graphic>
          <a:graphicData uri="http://schemas.openxmlformats.org/presentationml/2006/ole">
            <mc:AlternateContent xmlns:mc="http://schemas.openxmlformats.org/markup-compatibility/2006">
              <mc:Choice xmlns:v="urn:schemas-microsoft-com:vml" Requires="v">
                <p:oleObj spid="_x0000_s29800" name="Equation" r:id="rId5" imgW="3085920" imgH="507960" progId="Equation.3">
                  <p:embed/>
                </p:oleObj>
              </mc:Choice>
              <mc:Fallback>
                <p:oleObj name="Equation" r:id="rId5" imgW="3085920" imgH="507960" progId="Equation.3">
                  <p:embed/>
                  <p:pic>
                    <p:nvPicPr>
                      <p:cNvPr id="0" name=""/>
                      <p:cNvPicPr>
                        <a:picLocks noChangeAspect="1" noChangeArrowheads="1"/>
                      </p:cNvPicPr>
                      <p:nvPr/>
                    </p:nvPicPr>
                    <p:blipFill>
                      <a:blip r:embed="rId6"/>
                      <a:srcRect/>
                      <a:stretch>
                        <a:fillRect/>
                      </a:stretch>
                    </p:blipFill>
                    <p:spPr bwMode="auto">
                      <a:xfrm>
                        <a:off x="1500188" y="3505200"/>
                        <a:ext cx="6224587" cy="102711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69842882"/>
              </p:ext>
            </p:extLst>
          </p:nvPr>
        </p:nvGraphicFramePr>
        <p:xfrm>
          <a:off x="528638" y="4724400"/>
          <a:ext cx="8010525" cy="792163"/>
        </p:xfrm>
        <a:graphic>
          <a:graphicData uri="http://schemas.openxmlformats.org/presentationml/2006/ole">
            <mc:AlternateContent xmlns:mc="http://schemas.openxmlformats.org/markup-compatibility/2006">
              <mc:Choice xmlns:v="urn:schemas-microsoft-com:vml" Requires="v">
                <p:oleObj spid="_x0000_s29801" name="Equation" r:id="rId7" imgW="3860640" imgH="380880" progId="Equation.3">
                  <p:embed/>
                </p:oleObj>
              </mc:Choice>
              <mc:Fallback>
                <p:oleObj name="Equation" r:id="rId7" imgW="3860640" imgH="380880" progId="Equation.3">
                  <p:embed/>
                  <p:pic>
                    <p:nvPicPr>
                      <p:cNvPr id="0" name=""/>
                      <p:cNvPicPr>
                        <a:picLocks noChangeAspect="1" noChangeArrowheads="1"/>
                      </p:cNvPicPr>
                      <p:nvPr/>
                    </p:nvPicPr>
                    <p:blipFill>
                      <a:blip r:embed="rId8"/>
                      <a:srcRect/>
                      <a:stretch>
                        <a:fillRect/>
                      </a:stretch>
                    </p:blipFill>
                    <p:spPr bwMode="auto">
                      <a:xfrm>
                        <a:off x="528638" y="4724400"/>
                        <a:ext cx="8010525" cy="79216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8502423"/>
              </p:ext>
            </p:extLst>
          </p:nvPr>
        </p:nvGraphicFramePr>
        <p:xfrm>
          <a:off x="683568" y="5733256"/>
          <a:ext cx="7489825" cy="658813"/>
        </p:xfrm>
        <a:graphic>
          <a:graphicData uri="http://schemas.openxmlformats.org/presentationml/2006/ole">
            <mc:AlternateContent xmlns:mc="http://schemas.openxmlformats.org/markup-compatibility/2006">
              <mc:Choice xmlns:v="urn:schemas-microsoft-com:vml" Requires="v">
                <p:oleObj spid="_x0000_s29802" name="Equation" r:id="rId9" imgW="3047760" imgH="266400" progId="Equation.3">
                  <p:embed/>
                </p:oleObj>
              </mc:Choice>
              <mc:Fallback>
                <p:oleObj name="Equation" r:id="rId9" imgW="3047760" imgH="266400" progId="Equation.3">
                  <p:embed/>
                  <p:pic>
                    <p:nvPicPr>
                      <p:cNvPr id="0" name=""/>
                      <p:cNvPicPr>
                        <a:picLocks noChangeAspect="1" noChangeArrowheads="1"/>
                      </p:cNvPicPr>
                      <p:nvPr/>
                    </p:nvPicPr>
                    <p:blipFill>
                      <a:blip r:embed="rId10"/>
                      <a:srcRect/>
                      <a:stretch>
                        <a:fillRect/>
                      </a:stretch>
                    </p:blipFill>
                    <p:spPr bwMode="auto">
                      <a:xfrm>
                        <a:off x="683568" y="5733256"/>
                        <a:ext cx="7489825" cy="658813"/>
                      </a:xfrm>
                      <a:prstGeom prst="rect">
                        <a:avLst/>
                      </a:prstGeom>
                      <a:solidFill>
                        <a:schemeClr val="accent6">
                          <a:lumMod val="40000"/>
                          <a:lumOff val="60000"/>
                        </a:schemeClr>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232911748"/>
              </p:ext>
            </p:extLst>
          </p:nvPr>
        </p:nvGraphicFramePr>
        <p:xfrm>
          <a:off x="1843088" y="1484313"/>
          <a:ext cx="4700587" cy="836612"/>
        </p:xfrm>
        <a:graphic>
          <a:graphicData uri="http://schemas.openxmlformats.org/presentationml/2006/ole">
            <mc:AlternateContent xmlns:mc="http://schemas.openxmlformats.org/markup-compatibility/2006">
              <mc:Choice xmlns:v="urn:schemas-microsoft-com:vml" Requires="v">
                <p:oleObj spid="_x0000_s29803" name="Equation" r:id="rId11" imgW="1498320" imgH="266400" progId="Equation.3">
                  <p:embed/>
                </p:oleObj>
              </mc:Choice>
              <mc:Fallback>
                <p:oleObj name="Equation" r:id="rId11" imgW="1498320" imgH="266400" progId="Equation.3">
                  <p:embed/>
                  <p:pic>
                    <p:nvPicPr>
                      <p:cNvPr id="0" name="Object 5"/>
                      <p:cNvPicPr>
                        <a:picLocks noChangeAspect="1" noChangeArrowheads="1"/>
                      </p:cNvPicPr>
                      <p:nvPr/>
                    </p:nvPicPr>
                    <p:blipFill>
                      <a:blip r:embed="rId12"/>
                      <a:srcRect/>
                      <a:stretch>
                        <a:fillRect/>
                      </a:stretch>
                    </p:blipFill>
                    <p:spPr bwMode="auto">
                      <a:xfrm>
                        <a:off x="1843088" y="1484313"/>
                        <a:ext cx="4700587" cy="836612"/>
                      </a:xfrm>
                      <a:prstGeom prst="rect">
                        <a:avLst/>
                      </a:prstGeom>
                      <a:solidFill>
                        <a:srgbClr val="FFFF00"/>
                      </a:solidFill>
                      <a:ln w="19050">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95334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 GPC with SS predictions  </a:t>
            </a:r>
            <a:endParaRPr lang="en-GB" dirty="0"/>
          </a:p>
        </p:txBody>
      </p:sp>
      <p:sp>
        <p:nvSpPr>
          <p:cNvPr id="3" name="Content Placeholder 2"/>
          <p:cNvSpPr>
            <a:spLocks noGrp="1"/>
          </p:cNvSpPr>
          <p:nvPr>
            <p:ph idx="1"/>
          </p:nvPr>
        </p:nvSpPr>
        <p:spPr>
          <a:xfrm>
            <a:off x="214282" y="836712"/>
            <a:ext cx="8715436" cy="1944216"/>
          </a:xfrm>
        </p:spPr>
        <p:txBody>
          <a:bodyPr>
            <a:normAutofit/>
          </a:bodyPr>
          <a:lstStyle/>
          <a:p>
            <a:pPr marL="0" indent="0">
              <a:buNone/>
            </a:pPr>
            <a:r>
              <a:rPr lang="en-GB" dirty="0" smtClean="0"/>
              <a:t>The control law reduces to (no advance target):</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209270916"/>
              </p:ext>
            </p:extLst>
          </p:nvPr>
        </p:nvGraphicFramePr>
        <p:xfrm>
          <a:off x="309563" y="1412875"/>
          <a:ext cx="7956550" cy="1317625"/>
        </p:xfrm>
        <a:graphic>
          <a:graphicData uri="http://schemas.openxmlformats.org/presentationml/2006/ole">
            <mc:AlternateContent xmlns:mc="http://schemas.openxmlformats.org/markup-compatibility/2006">
              <mc:Choice xmlns:v="urn:schemas-microsoft-com:vml" Requires="v">
                <p:oleObj spid="_x0000_s31825" name="Equation" r:id="rId3" imgW="3238200" imgH="533160" progId="Equation.3">
                  <p:embed/>
                </p:oleObj>
              </mc:Choice>
              <mc:Fallback>
                <p:oleObj name="Equation" r:id="rId3" imgW="3238200" imgH="533160" progId="Equation.3">
                  <p:embed/>
                  <p:pic>
                    <p:nvPicPr>
                      <p:cNvPr id="0" name=""/>
                      <p:cNvPicPr>
                        <a:picLocks noChangeAspect="1" noChangeArrowheads="1"/>
                      </p:cNvPicPr>
                      <p:nvPr/>
                    </p:nvPicPr>
                    <p:blipFill>
                      <a:blip r:embed="rId4"/>
                      <a:srcRect/>
                      <a:stretch>
                        <a:fillRect/>
                      </a:stretch>
                    </p:blipFill>
                    <p:spPr bwMode="auto">
                      <a:xfrm>
                        <a:off x="309563" y="1412875"/>
                        <a:ext cx="7956550" cy="1317625"/>
                      </a:xfrm>
                      <a:prstGeom prst="rect">
                        <a:avLst/>
                      </a:prstGeom>
                      <a:solidFill>
                        <a:schemeClr val="accent6">
                          <a:lumMod val="40000"/>
                          <a:lumOff val="60000"/>
                        </a:schemeClr>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7343829"/>
              </p:ext>
            </p:extLst>
          </p:nvPr>
        </p:nvGraphicFramePr>
        <p:xfrm>
          <a:off x="6948264" y="2420888"/>
          <a:ext cx="1931988" cy="1217613"/>
        </p:xfrm>
        <a:graphic>
          <a:graphicData uri="http://schemas.openxmlformats.org/presentationml/2006/ole">
            <mc:AlternateContent xmlns:mc="http://schemas.openxmlformats.org/markup-compatibility/2006">
              <mc:Choice xmlns:v="urn:schemas-microsoft-com:vml" Requires="v">
                <p:oleObj spid="_x0000_s31826" name="Equation" r:id="rId5" imgW="685800" imgH="431640" progId="Equation.3">
                  <p:embed/>
                </p:oleObj>
              </mc:Choice>
              <mc:Fallback>
                <p:oleObj name="Equation" r:id="rId5" imgW="685800" imgH="431640" progId="Equation.3">
                  <p:embed/>
                  <p:pic>
                    <p:nvPicPr>
                      <p:cNvPr id="0" name="Object 7"/>
                      <p:cNvPicPr>
                        <a:picLocks noChangeAspect="1" noChangeArrowheads="1"/>
                      </p:cNvPicPr>
                      <p:nvPr/>
                    </p:nvPicPr>
                    <p:blipFill>
                      <a:blip r:embed="rId6"/>
                      <a:srcRect/>
                      <a:stretch>
                        <a:fillRect/>
                      </a:stretch>
                    </p:blipFill>
                    <p:spPr bwMode="auto">
                      <a:xfrm>
                        <a:off x="6948264" y="2420888"/>
                        <a:ext cx="1931988" cy="121761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933036284"/>
              </p:ext>
            </p:extLst>
          </p:nvPr>
        </p:nvGraphicFramePr>
        <p:xfrm>
          <a:off x="323528" y="2852936"/>
          <a:ext cx="4338637" cy="1755775"/>
        </p:xfrm>
        <a:graphic>
          <a:graphicData uri="http://schemas.openxmlformats.org/presentationml/2006/ole">
            <mc:AlternateContent xmlns:mc="http://schemas.openxmlformats.org/markup-compatibility/2006">
              <mc:Choice xmlns:v="urn:schemas-microsoft-com:vml" Requires="v">
                <p:oleObj spid="_x0000_s31827" name="Equation" r:id="rId7" imgW="1765080" imgH="711000" progId="Equation.3">
                  <p:embed/>
                </p:oleObj>
              </mc:Choice>
              <mc:Fallback>
                <p:oleObj name="Equation" r:id="rId7" imgW="1765080" imgH="711000" progId="Equation.3">
                  <p:embed/>
                  <p:pic>
                    <p:nvPicPr>
                      <p:cNvPr id="0" name="Object 9"/>
                      <p:cNvPicPr>
                        <a:picLocks noChangeAspect="1" noChangeArrowheads="1"/>
                      </p:cNvPicPr>
                      <p:nvPr/>
                    </p:nvPicPr>
                    <p:blipFill>
                      <a:blip r:embed="rId8"/>
                      <a:srcRect/>
                      <a:stretch>
                        <a:fillRect/>
                      </a:stretch>
                    </p:blipFill>
                    <p:spPr bwMode="auto">
                      <a:xfrm>
                        <a:off x="323528" y="2852936"/>
                        <a:ext cx="4338637" cy="1755775"/>
                      </a:xfrm>
                      <a:prstGeom prst="rect">
                        <a:avLst/>
                      </a:prstGeom>
                      <a:solidFill>
                        <a:srgbClr val="FCD5B5"/>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15823960"/>
              </p:ext>
            </p:extLst>
          </p:nvPr>
        </p:nvGraphicFramePr>
        <p:xfrm>
          <a:off x="354013" y="4724400"/>
          <a:ext cx="6116637" cy="1757363"/>
        </p:xfrm>
        <a:graphic>
          <a:graphicData uri="http://schemas.openxmlformats.org/presentationml/2006/ole">
            <mc:AlternateContent xmlns:mc="http://schemas.openxmlformats.org/markup-compatibility/2006">
              <mc:Choice xmlns:v="urn:schemas-microsoft-com:vml" Requires="v">
                <p:oleObj spid="_x0000_s31828" name="Equation" r:id="rId9" imgW="2489040" imgH="711000" progId="Equation.3">
                  <p:embed/>
                </p:oleObj>
              </mc:Choice>
              <mc:Fallback>
                <p:oleObj name="Equation" r:id="rId9" imgW="2489040" imgH="711000" progId="Equation.3">
                  <p:embed/>
                  <p:pic>
                    <p:nvPicPr>
                      <p:cNvPr id="0" name="Object 9"/>
                      <p:cNvPicPr>
                        <a:picLocks noChangeAspect="1" noChangeArrowheads="1"/>
                      </p:cNvPicPr>
                      <p:nvPr/>
                    </p:nvPicPr>
                    <p:blipFill>
                      <a:blip r:embed="rId10"/>
                      <a:srcRect/>
                      <a:stretch>
                        <a:fillRect/>
                      </a:stretch>
                    </p:blipFill>
                    <p:spPr bwMode="auto">
                      <a:xfrm>
                        <a:off x="354013" y="4724400"/>
                        <a:ext cx="6116637" cy="1757363"/>
                      </a:xfrm>
                      <a:prstGeom prst="rect">
                        <a:avLst/>
                      </a:prstGeom>
                      <a:solidFill>
                        <a:srgbClr val="FCD5B5"/>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41082875"/>
              </p:ext>
            </p:extLst>
          </p:nvPr>
        </p:nvGraphicFramePr>
        <p:xfrm>
          <a:off x="4788024" y="3501008"/>
          <a:ext cx="2068013" cy="792088"/>
        </p:xfrm>
        <a:graphic>
          <a:graphicData uri="http://schemas.openxmlformats.org/presentationml/2006/ole">
            <mc:AlternateContent xmlns:mc="http://schemas.openxmlformats.org/markup-compatibility/2006">
              <mc:Choice xmlns:v="urn:schemas-microsoft-com:vml" Requires="v">
                <p:oleObj spid="_x0000_s31829" name="Equation" r:id="rId11" imgW="596880" imgH="228600" progId="Equation.3">
                  <p:embed/>
                </p:oleObj>
              </mc:Choice>
              <mc:Fallback>
                <p:oleObj name="Equation" r:id="rId11" imgW="596880" imgH="228600" progId="Equation.3">
                  <p:embed/>
                  <p:pic>
                    <p:nvPicPr>
                      <p:cNvPr id="0" name="Object 5"/>
                      <p:cNvPicPr>
                        <a:picLocks noChangeAspect="1" noChangeArrowheads="1"/>
                      </p:cNvPicPr>
                      <p:nvPr/>
                    </p:nvPicPr>
                    <p:blipFill>
                      <a:blip r:embed="rId12"/>
                      <a:srcRect/>
                      <a:stretch>
                        <a:fillRect/>
                      </a:stretch>
                    </p:blipFill>
                    <p:spPr bwMode="auto">
                      <a:xfrm>
                        <a:off x="4788024" y="3501008"/>
                        <a:ext cx="2068013" cy="79208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14830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Code is provided to simulate independent model based GPC using a state space model.</a:t>
            </a:r>
          </a:p>
          <a:p>
            <a:pPr marL="514350" indent="-514350">
              <a:buFont typeface="+mj-lt"/>
              <a:buAutoNum type="arabicPeriod"/>
            </a:pPr>
            <a:r>
              <a:rPr lang="en-GB" dirty="0" smtClean="0"/>
              <a:t>WARNING: We have made a different choice of performance index and thus this will not give the same responses as TF based GPC.</a:t>
            </a:r>
          </a:p>
          <a:p>
            <a:pPr marL="514350" indent="-514350">
              <a:buFont typeface="+mj-lt"/>
              <a:buAutoNum type="arabicPeriod"/>
            </a:pPr>
            <a:r>
              <a:rPr lang="en-GB" dirty="0" smtClean="0"/>
              <a:t>Write your own code to use an equivalent J! This means expressing predictions in terms of control increments.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
        <p:nvSpPr>
          <p:cNvPr id="6" name="Rounded Rectangle 5"/>
          <p:cNvSpPr/>
          <p:nvPr/>
        </p:nvSpPr>
        <p:spPr>
          <a:xfrm>
            <a:off x="323528" y="5149421"/>
            <a:ext cx="4536504" cy="11521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video2_12_example2.m</a:t>
            </a:r>
            <a:endParaRPr lang="en-GB" sz="3200" dirty="0"/>
          </a:p>
        </p:txBody>
      </p:sp>
      <p:sp>
        <p:nvSpPr>
          <p:cNvPr id="7" name="Rounded Rectangle 6"/>
          <p:cNvSpPr/>
          <p:nvPr/>
        </p:nvSpPr>
        <p:spPr>
          <a:xfrm>
            <a:off x="5436096" y="4941168"/>
            <a:ext cx="3096344"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To edit for a MIMO example, remember to update reference signals as well</a:t>
            </a:r>
            <a:endParaRPr lang="en-GB" sz="2400" dirty="0"/>
          </a:p>
        </p:txBody>
      </p:sp>
    </p:spTree>
    <p:extLst>
      <p:ext uri="{BB962C8B-B14F-4D97-AF65-F5344CB8AC3E}">
        <p14:creationId xmlns:p14="http://schemas.microsoft.com/office/powerpoint/2010/main" val="357087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anim calcmode="lin" valueType="num">
                                      <p:cBhvr>
                                        <p:cTn id="28" dur="1000" fill="hold"/>
                                        <p:tgtEl>
                                          <p:spTgt spid="7"/>
                                        </p:tgtEl>
                                        <p:attrNameLst>
                                          <p:attrName>style.rotation</p:attrName>
                                        </p:attrNameLst>
                                      </p:cBhvr>
                                      <p:tavLst>
                                        <p:tav tm="0">
                                          <p:val>
                                            <p:fltVal val="90"/>
                                          </p:val>
                                        </p:tav>
                                        <p:tav tm="100000">
                                          <p:val>
                                            <p:fltVal val="0"/>
                                          </p:val>
                                        </p:tav>
                                      </p:tavLst>
                                    </p:anim>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IMGPC uses predictions based solely on model inputs/outputs and corrects with an offset term.</a:t>
            </a:r>
          </a:p>
          <a:p>
            <a:pPr marL="514350" indent="-514350">
              <a:buFont typeface="+mj-lt"/>
              <a:buAutoNum type="arabicPeriod"/>
            </a:pPr>
            <a:r>
              <a:rPr lang="en-GB" dirty="0" smtClean="0"/>
              <a:t>This de-sensitises predictions to measurement noise, but may be worse at rejecting disturbances.</a:t>
            </a:r>
          </a:p>
          <a:p>
            <a:pPr marL="514350" indent="-514350">
              <a:buFont typeface="+mj-lt"/>
              <a:buAutoNum type="arabicPeriod"/>
            </a:pPr>
            <a:r>
              <a:rPr lang="en-GB" dirty="0" smtClean="0"/>
              <a:t>Coding is almost identical to GPC using the same model format; the only difference is how the control action depends upon the measured offset, e.g.:</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716426653"/>
              </p:ext>
            </p:extLst>
          </p:nvPr>
        </p:nvGraphicFramePr>
        <p:xfrm>
          <a:off x="1403648" y="5589240"/>
          <a:ext cx="6408712" cy="682490"/>
        </p:xfrm>
        <a:graphic>
          <a:graphicData uri="http://schemas.openxmlformats.org/presentationml/2006/ole">
            <mc:AlternateContent xmlns:mc="http://schemas.openxmlformats.org/markup-compatibility/2006">
              <mc:Choice xmlns:v="urn:schemas-microsoft-com:vml" Requires="v">
                <p:oleObj spid="_x0000_s27669" name="Equation" r:id="rId3" imgW="2349360" imgH="228600" progId="Equation.3">
                  <p:embed/>
                </p:oleObj>
              </mc:Choice>
              <mc:Fallback>
                <p:oleObj name="Equation" r:id="rId3" imgW="23493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5589240"/>
                        <a:ext cx="6408712" cy="682490"/>
                      </a:xfrm>
                      <a:prstGeom prst="rect">
                        <a:avLst/>
                      </a:prstGeom>
                      <a:solidFill>
                        <a:srgbClr val="FCD5B5"/>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8438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C00000"/>
                </a:solidFill>
              </a:rPr>
              <a:t>REMARKS</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t>It can be shown that CARIMA based IMGPC is equivalent to DMC as both base predictions solely on past inputs and a linear model, using the offset to correct for any bias. </a:t>
            </a:r>
          </a:p>
          <a:p>
            <a:pPr marL="514350" indent="-514350">
              <a:buFont typeface="+mj-lt"/>
              <a:buAutoNum type="arabicPeriod"/>
            </a:pPr>
            <a:r>
              <a:rPr lang="en-GB" dirty="0" smtClean="0"/>
              <a:t>IMGPC is easier than DMC because predicting with TF/SS models is quicker/easier than using step response models.</a:t>
            </a:r>
          </a:p>
          <a:p>
            <a:pPr marL="514350" indent="-514350">
              <a:buFont typeface="+mj-lt"/>
              <a:buAutoNum type="arabicPeriod"/>
            </a:pPr>
            <a:r>
              <a:rPr lang="en-GB" dirty="0" smtClean="0"/>
              <a:t>IMGPC can also be used with SS models and in this case no observer is used but rather just output feedback. (The independent model is acting liking the observer.)</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Tree>
    <p:extLst>
      <p:ext uri="{BB962C8B-B14F-4D97-AF65-F5344CB8AC3E}">
        <p14:creationId xmlns:p14="http://schemas.microsoft.com/office/powerpoint/2010/main" val="65972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lnSpcReduction="10000"/>
          </a:bodyPr>
          <a:lstStyle/>
          <a:p>
            <a:pPr marL="514350" indent="-514350">
              <a:lnSpc>
                <a:spcPct val="90000"/>
              </a:lnSpc>
              <a:buFont typeface="+mj-lt"/>
              <a:buAutoNum type="arabicPeriod"/>
            </a:pPr>
            <a:r>
              <a:rPr lang="en-GB" altLang="en-US" dirty="0" smtClean="0"/>
              <a:t>So far this chapter has given GPC based on CARIMA and state space models and DMC, which is equivalent to GPC with a step response model. </a:t>
            </a:r>
          </a:p>
          <a:p>
            <a:pPr marL="514350" indent="-514350">
              <a:lnSpc>
                <a:spcPct val="90000"/>
              </a:lnSpc>
              <a:buFont typeface="+mj-lt"/>
              <a:buAutoNum type="arabicPeriod"/>
            </a:pPr>
            <a:r>
              <a:rPr lang="en-GB" altLang="en-US" dirty="0" smtClean="0"/>
              <a:t>One widely used alternative in the literature is the so called independent model.</a:t>
            </a:r>
          </a:p>
          <a:p>
            <a:pPr marL="514350" indent="-514350">
              <a:lnSpc>
                <a:spcPct val="90000"/>
              </a:lnSpc>
              <a:buFont typeface="+mj-lt"/>
              <a:buAutoNum type="arabicPeriod"/>
            </a:pPr>
            <a:r>
              <a:rPr lang="en-GB" altLang="en-US" dirty="0" smtClean="0"/>
              <a:t>Independent models have the advantage of having the same sensitivity, irrespective of whether they are state-space or transfer function and in simple terms are based primarily on input information with minimal use of measured outputs to form predictions.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Independent model structure</a:t>
            </a:r>
            <a:endParaRPr lang="en-GB" dirty="0"/>
          </a:p>
        </p:txBody>
      </p:sp>
      <p:sp>
        <p:nvSpPr>
          <p:cNvPr id="3" name="Content Placeholder 2"/>
          <p:cNvSpPr>
            <a:spLocks noGrp="1"/>
          </p:cNvSpPr>
          <p:nvPr>
            <p:ph idx="1"/>
          </p:nvPr>
        </p:nvSpPr>
        <p:spPr>
          <a:xfrm>
            <a:off x="214282" y="928670"/>
            <a:ext cx="8715436" cy="1060170"/>
          </a:xfrm>
        </p:spPr>
        <p:txBody>
          <a:bodyPr>
            <a:normAutofit lnSpcReduction="10000"/>
          </a:bodyPr>
          <a:lstStyle/>
          <a:p>
            <a:pPr marL="0" indent="0">
              <a:buNone/>
            </a:pPr>
            <a:r>
              <a:rPr lang="en-GB" dirty="0" smtClean="0"/>
              <a:t>A model is simulated in parallel with the real process.</a:t>
            </a:r>
          </a:p>
          <a:p>
            <a:pPr marL="0" indent="0">
              <a:buNone/>
            </a:pPr>
            <a:endParaRPr lang="en-GB"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940" y="1556792"/>
            <a:ext cx="5618361" cy="3668638"/>
          </a:xfrm>
          <a:prstGeom prst="rect">
            <a:avLst/>
          </a:prstGeom>
          <a:solidFill>
            <a:schemeClr val="bg1"/>
          </a:solidFill>
        </p:spPr>
      </p:pic>
      <p:sp>
        <p:nvSpPr>
          <p:cNvPr id="7" name="Rounded Rectangle 6"/>
          <p:cNvSpPr/>
          <p:nvPr/>
        </p:nvSpPr>
        <p:spPr>
          <a:xfrm>
            <a:off x="323528" y="5517232"/>
            <a:ext cx="835292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Predictions are based on the model input/output and the offset term (see video 10 of chapter 1).</a:t>
            </a:r>
            <a:endParaRPr lang="en-GB" sz="2800" dirty="0"/>
          </a:p>
        </p:txBody>
      </p:sp>
    </p:spTree>
    <p:extLst>
      <p:ext uri="{BB962C8B-B14F-4D97-AF65-F5344CB8AC3E}">
        <p14:creationId xmlns:p14="http://schemas.microsoft.com/office/powerpoint/2010/main" val="22248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unbiased predictions</a:t>
            </a:r>
            <a:endParaRPr lang="en-GB" dirty="0"/>
          </a:p>
        </p:txBody>
      </p:sp>
      <p:sp>
        <p:nvSpPr>
          <p:cNvPr id="3" name="Content Placeholder 2"/>
          <p:cNvSpPr>
            <a:spLocks noGrp="1"/>
          </p:cNvSpPr>
          <p:nvPr>
            <p:ph idx="1"/>
          </p:nvPr>
        </p:nvSpPr>
        <p:spPr>
          <a:xfrm>
            <a:off x="214282" y="928670"/>
            <a:ext cx="8715436" cy="2140290"/>
          </a:xfrm>
        </p:spPr>
        <p:txBody>
          <a:bodyPr>
            <a:normAutofit fontScale="92500"/>
          </a:bodyPr>
          <a:lstStyle/>
          <a:p>
            <a:pPr marL="0" indent="0">
              <a:buNone/>
            </a:pPr>
            <a:r>
              <a:rPr lang="en-GB" dirty="0" smtClean="0"/>
              <a:t>A common tool to ensure unbiased predictions is the use of a disturbance estimate or offset term ‘d’.</a:t>
            </a:r>
          </a:p>
          <a:p>
            <a:pPr marL="0" indent="0">
              <a:buNone/>
            </a:pPr>
            <a:r>
              <a:rPr lang="en-GB" dirty="0" smtClean="0"/>
              <a:t>This term captures both the actual system disturbance and caters for any errors in the parameters.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784351312"/>
              </p:ext>
            </p:extLst>
          </p:nvPr>
        </p:nvGraphicFramePr>
        <p:xfrm>
          <a:off x="539552" y="3140968"/>
          <a:ext cx="7495131" cy="864468"/>
        </p:xfrm>
        <a:graphic>
          <a:graphicData uri="http://schemas.openxmlformats.org/presentationml/2006/ole">
            <mc:AlternateContent xmlns:mc="http://schemas.openxmlformats.org/markup-compatibility/2006">
              <mc:Choice xmlns:v="urn:schemas-microsoft-com:vml" Requires="v">
                <p:oleObj spid="_x0000_s20502" name="Equation" r:id="rId3" imgW="2311200" imgH="266400" progId="Equation.3">
                  <p:embed/>
                </p:oleObj>
              </mc:Choice>
              <mc:Fallback>
                <p:oleObj name="Equation" r:id="rId3" imgW="2311200" imgH="266400" progId="Equation.3">
                  <p:embed/>
                  <p:pic>
                    <p:nvPicPr>
                      <p:cNvPr id="0" name=""/>
                      <p:cNvPicPr>
                        <a:picLocks noChangeAspect="1" noChangeArrowheads="1"/>
                      </p:cNvPicPr>
                      <p:nvPr/>
                    </p:nvPicPr>
                    <p:blipFill>
                      <a:blip r:embed="rId4"/>
                      <a:srcRect/>
                      <a:stretch>
                        <a:fillRect/>
                      </a:stretch>
                    </p:blipFill>
                    <p:spPr bwMode="auto">
                      <a:xfrm>
                        <a:off x="539552" y="3140968"/>
                        <a:ext cx="7495131" cy="864468"/>
                      </a:xfrm>
                      <a:prstGeom prst="rect">
                        <a:avLst/>
                      </a:prstGeom>
                      <a:noFill/>
                      <a:ln>
                        <a:noFill/>
                      </a:ln>
                      <a:extLst/>
                    </p:spPr>
                  </p:pic>
                </p:oleObj>
              </mc:Fallback>
            </mc:AlternateContent>
          </a:graphicData>
        </a:graphic>
      </p:graphicFrame>
      <p:sp>
        <p:nvSpPr>
          <p:cNvPr id="6" name="Rounded Rectangular Callout 5"/>
          <p:cNvSpPr/>
          <p:nvPr/>
        </p:nvSpPr>
        <p:spPr>
          <a:xfrm>
            <a:off x="3779912" y="4417971"/>
            <a:ext cx="1656184" cy="1440160"/>
          </a:xfrm>
          <a:prstGeom prst="wedgeRoundRectCallout">
            <a:avLst>
              <a:gd name="adj1" fmla="val -6856"/>
              <a:gd name="adj2" fmla="val -926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Offset term</a:t>
            </a:r>
            <a:endParaRPr lang="en-GB" sz="2800" dirty="0"/>
          </a:p>
        </p:txBody>
      </p:sp>
      <p:sp>
        <p:nvSpPr>
          <p:cNvPr id="9" name="Rounded Rectangular Callout 8"/>
          <p:cNvSpPr/>
          <p:nvPr/>
        </p:nvSpPr>
        <p:spPr>
          <a:xfrm>
            <a:off x="5580112" y="4365104"/>
            <a:ext cx="1656184" cy="1440160"/>
          </a:xfrm>
          <a:prstGeom prst="wedgeRoundRectCallout">
            <a:avLst>
              <a:gd name="adj1" fmla="val -56477"/>
              <a:gd name="adj2" fmla="val -861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Process output</a:t>
            </a:r>
            <a:endParaRPr lang="en-GB" sz="2800" dirty="0"/>
          </a:p>
        </p:txBody>
      </p:sp>
      <p:sp>
        <p:nvSpPr>
          <p:cNvPr id="11" name="Rounded Rectangular Callout 10"/>
          <p:cNvSpPr/>
          <p:nvPr/>
        </p:nvSpPr>
        <p:spPr>
          <a:xfrm>
            <a:off x="7388696" y="4365104"/>
            <a:ext cx="1656184" cy="1440160"/>
          </a:xfrm>
          <a:prstGeom prst="wedgeRoundRectCallout">
            <a:avLst>
              <a:gd name="adj1" fmla="val -52982"/>
              <a:gd name="adj2" fmla="val -885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Model output</a:t>
            </a:r>
            <a:endParaRPr lang="en-GB" sz="2800" dirty="0"/>
          </a:p>
        </p:txBody>
      </p:sp>
      <p:sp>
        <p:nvSpPr>
          <p:cNvPr id="12" name="Rounded Rectangular Callout 11"/>
          <p:cNvSpPr/>
          <p:nvPr/>
        </p:nvSpPr>
        <p:spPr>
          <a:xfrm>
            <a:off x="1259632" y="4392375"/>
            <a:ext cx="2304256" cy="1440160"/>
          </a:xfrm>
          <a:prstGeom prst="wedgeRoundRectCallout">
            <a:avLst>
              <a:gd name="adj1" fmla="val -12200"/>
              <a:gd name="adj2" fmla="val -77345"/>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Predictions using model alone</a:t>
            </a:r>
            <a:endParaRPr lang="en-GB" sz="2800" dirty="0"/>
          </a:p>
        </p:txBody>
      </p:sp>
      <p:sp>
        <p:nvSpPr>
          <p:cNvPr id="13" name="Rounded Rectangular Callout 12"/>
          <p:cNvSpPr/>
          <p:nvPr/>
        </p:nvSpPr>
        <p:spPr>
          <a:xfrm>
            <a:off x="0" y="6021288"/>
            <a:ext cx="3635896" cy="836712"/>
          </a:xfrm>
          <a:prstGeom prst="wedgeRoundRectCallout">
            <a:avLst>
              <a:gd name="adj1" fmla="val -23434"/>
              <a:gd name="adj2" fmla="val -293148"/>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Predictions using model and offset term</a:t>
            </a:r>
            <a:endParaRPr lang="en-GB" sz="2800" dirty="0"/>
          </a:p>
        </p:txBody>
      </p:sp>
    </p:spTree>
    <p:extLst>
      <p:ext uri="{BB962C8B-B14F-4D97-AF65-F5344CB8AC3E}">
        <p14:creationId xmlns:p14="http://schemas.microsoft.com/office/powerpoint/2010/main" val="122257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fontScale="90000"/>
          </a:bodyPr>
          <a:lstStyle/>
          <a:p>
            <a:r>
              <a:rPr lang="en-GB" dirty="0" smtClean="0"/>
              <a:t>Predictions with an independent model</a:t>
            </a:r>
            <a:endParaRPr lang="en-GB" dirty="0"/>
          </a:p>
        </p:txBody>
      </p:sp>
      <p:sp>
        <p:nvSpPr>
          <p:cNvPr id="3" name="Content Placeholder 2"/>
          <p:cNvSpPr>
            <a:spLocks noGrp="1"/>
          </p:cNvSpPr>
          <p:nvPr>
            <p:ph idx="1"/>
          </p:nvPr>
        </p:nvSpPr>
        <p:spPr>
          <a:xfrm>
            <a:off x="214282" y="1196752"/>
            <a:ext cx="8715436" cy="1224136"/>
          </a:xfrm>
        </p:spPr>
        <p:txBody>
          <a:bodyPr/>
          <a:lstStyle/>
          <a:p>
            <a:pPr marL="0" indent="0">
              <a:buNone/>
            </a:pPr>
            <a:r>
              <a:rPr lang="en-GB" dirty="0" smtClean="0"/>
              <a:t>The </a:t>
            </a:r>
            <a:r>
              <a:rPr lang="en-GB" dirty="0"/>
              <a:t>u</a:t>
            </a:r>
            <a:r>
              <a:rPr lang="en-GB" dirty="0" smtClean="0"/>
              <a:t>nderlying model can be transfer function or state space (or indeed other forms).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758953684"/>
              </p:ext>
            </p:extLst>
          </p:nvPr>
        </p:nvGraphicFramePr>
        <p:xfrm>
          <a:off x="323528" y="2348880"/>
          <a:ext cx="8089900" cy="774700"/>
        </p:xfrm>
        <a:graphic>
          <a:graphicData uri="http://schemas.openxmlformats.org/presentationml/2006/ole">
            <mc:AlternateContent xmlns:mc="http://schemas.openxmlformats.org/markup-compatibility/2006">
              <mc:Choice xmlns:v="urn:schemas-microsoft-com:vml" Requires="v">
                <p:oleObj spid="_x0000_s19501" name="Equation" r:id="rId3" imgW="2781000" imgH="266400" progId="Equation.3">
                  <p:embed/>
                </p:oleObj>
              </mc:Choice>
              <mc:Fallback>
                <p:oleObj name="Equation" r:id="rId3" imgW="2781000" imgH="266400" progId="Equation.3">
                  <p:embed/>
                  <p:pic>
                    <p:nvPicPr>
                      <p:cNvPr id="0" name="Object 5"/>
                      <p:cNvPicPr>
                        <a:picLocks noChangeAspect="1" noChangeArrowheads="1"/>
                      </p:cNvPicPr>
                      <p:nvPr/>
                    </p:nvPicPr>
                    <p:blipFill>
                      <a:blip r:embed="rId4"/>
                      <a:srcRect/>
                      <a:stretch>
                        <a:fillRect/>
                      </a:stretch>
                    </p:blipFill>
                    <p:spPr bwMode="auto">
                      <a:xfrm>
                        <a:off x="323528" y="2348880"/>
                        <a:ext cx="8089900"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42918869"/>
              </p:ext>
            </p:extLst>
          </p:nvPr>
        </p:nvGraphicFramePr>
        <p:xfrm>
          <a:off x="1547664" y="5157192"/>
          <a:ext cx="4860925" cy="836613"/>
        </p:xfrm>
        <a:graphic>
          <a:graphicData uri="http://schemas.openxmlformats.org/presentationml/2006/ole">
            <mc:AlternateContent xmlns:mc="http://schemas.openxmlformats.org/markup-compatibility/2006">
              <mc:Choice xmlns:v="urn:schemas-microsoft-com:vml" Requires="v">
                <p:oleObj spid="_x0000_s19502" name="Equation" r:id="rId5" imgW="1549080" imgH="266400" progId="Equation.3">
                  <p:embed/>
                </p:oleObj>
              </mc:Choice>
              <mc:Fallback>
                <p:oleObj name="Equation" r:id="rId5" imgW="1549080" imgH="266400" progId="Equation.3">
                  <p:embed/>
                  <p:pic>
                    <p:nvPicPr>
                      <p:cNvPr id="0" name="Object 8"/>
                      <p:cNvPicPr>
                        <a:picLocks noChangeAspect="1" noChangeArrowheads="1"/>
                      </p:cNvPicPr>
                      <p:nvPr/>
                    </p:nvPicPr>
                    <p:blipFill>
                      <a:blip r:embed="rId6"/>
                      <a:srcRect/>
                      <a:stretch>
                        <a:fillRect/>
                      </a:stretch>
                    </p:blipFill>
                    <p:spPr bwMode="auto">
                      <a:xfrm>
                        <a:off x="1547664" y="5157192"/>
                        <a:ext cx="4860925" cy="836613"/>
                      </a:xfrm>
                      <a:prstGeom prst="rect">
                        <a:avLst/>
                      </a:prstGeom>
                      <a:solidFill>
                        <a:srgbClr val="FFFF00"/>
                      </a:solidFill>
                      <a:ln w="19050">
                        <a:solidFill>
                          <a:schemeClr val="accent1"/>
                        </a:solidFill>
                        <a:miter lim="800000"/>
                        <a:headEnd/>
                        <a:tailEnd/>
                      </a:ln>
                    </p:spPr>
                  </p:pic>
                </p:oleObj>
              </mc:Fallback>
            </mc:AlternateContent>
          </a:graphicData>
        </a:graphic>
      </p:graphicFrame>
      <p:sp>
        <p:nvSpPr>
          <p:cNvPr id="8" name="Oval 7"/>
          <p:cNvSpPr/>
          <p:nvPr/>
        </p:nvSpPr>
        <p:spPr>
          <a:xfrm>
            <a:off x="683568" y="3429000"/>
            <a:ext cx="7776864"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Outputs and states are for the independent model and therefore are known exactly.</a:t>
            </a:r>
            <a:endParaRPr lang="en-GB" sz="2800" dirty="0"/>
          </a:p>
        </p:txBody>
      </p:sp>
    </p:spTree>
    <p:extLst>
      <p:ext uri="{BB962C8B-B14F-4D97-AF65-F5344CB8AC3E}">
        <p14:creationId xmlns:p14="http://schemas.microsoft.com/office/powerpoint/2010/main" val="205460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 GPC with TF predictions  </a:t>
            </a:r>
            <a:endParaRPr lang="en-GB" dirty="0"/>
          </a:p>
        </p:txBody>
      </p:sp>
      <p:sp>
        <p:nvSpPr>
          <p:cNvPr id="3" name="Content Placeholder 2"/>
          <p:cNvSpPr>
            <a:spLocks noGrp="1"/>
          </p:cNvSpPr>
          <p:nvPr>
            <p:ph idx="1"/>
          </p:nvPr>
        </p:nvSpPr>
        <p:spPr>
          <a:xfrm>
            <a:off x="214282" y="928670"/>
            <a:ext cx="8715436" cy="700130"/>
          </a:xfrm>
        </p:spPr>
        <p:txBody>
          <a:bodyPr/>
          <a:lstStyle/>
          <a:p>
            <a:pPr marL="0" indent="0">
              <a:buNone/>
            </a:pPr>
            <a:r>
              <a:rPr lang="en-GB" dirty="0" smtClean="0"/>
              <a:t>Substituting predictions into J gives  the following:</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839140273"/>
              </p:ext>
            </p:extLst>
          </p:nvPr>
        </p:nvGraphicFramePr>
        <p:xfrm>
          <a:off x="1497013" y="1484313"/>
          <a:ext cx="6316662" cy="774700"/>
        </p:xfrm>
        <a:graphic>
          <a:graphicData uri="http://schemas.openxmlformats.org/presentationml/2006/ole">
            <mc:AlternateContent xmlns:mc="http://schemas.openxmlformats.org/markup-compatibility/2006">
              <mc:Choice xmlns:v="urn:schemas-microsoft-com:vml" Requires="v">
                <p:oleObj spid="_x0000_s22632" name="Equation" r:id="rId3" imgW="2171520" imgH="266400" progId="Equation.3">
                  <p:embed/>
                </p:oleObj>
              </mc:Choice>
              <mc:Fallback>
                <p:oleObj name="Equation" r:id="rId3" imgW="2171520" imgH="266400" progId="Equation.3">
                  <p:embed/>
                  <p:pic>
                    <p:nvPicPr>
                      <p:cNvPr id="0" name=""/>
                      <p:cNvPicPr>
                        <a:picLocks noChangeAspect="1" noChangeArrowheads="1"/>
                      </p:cNvPicPr>
                      <p:nvPr/>
                    </p:nvPicPr>
                    <p:blipFill>
                      <a:blip r:embed="rId4"/>
                      <a:srcRect/>
                      <a:stretch>
                        <a:fillRect/>
                      </a:stretch>
                    </p:blipFill>
                    <p:spPr bwMode="auto">
                      <a:xfrm>
                        <a:off x="1497013" y="1484313"/>
                        <a:ext cx="6316662"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39048953"/>
              </p:ext>
            </p:extLst>
          </p:nvPr>
        </p:nvGraphicFramePr>
        <p:xfrm>
          <a:off x="395537" y="2348880"/>
          <a:ext cx="7344816" cy="885785"/>
        </p:xfrm>
        <a:graphic>
          <a:graphicData uri="http://schemas.openxmlformats.org/presentationml/2006/ole">
            <mc:AlternateContent xmlns:mc="http://schemas.openxmlformats.org/markup-compatibility/2006">
              <mc:Choice xmlns:v="urn:schemas-microsoft-com:vml" Requires="v">
                <p:oleObj spid="_x0000_s22633" name="Equation" r:id="rId5" imgW="2425680" imgH="291960" progId="Equation.3">
                  <p:embed/>
                </p:oleObj>
              </mc:Choice>
              <mc:Fallback>
                <p:oleObj name="Equation" r:id="rId5" imgW="2425680" imgH="291960" progId="Equation.3">
                  <p:embed/>
                  <p:pic>
                    <p:nvPicPr>
                      <p:cNvPr id="0" name=""/>
                      <p:cNvPicPr>
                        <a:picLocks noChangeAspect="1" noChangeArrowheads="1"/>
                      </p:cNvPicPr>
                      <p:nvPr/>
                    </p:nvPicPr>
                    <p:blipFill>
                      <a:blip r:embed="rId6"/>
                      <a:srcRect/>
                      <a:stretch>
                        <a:fillRect/>
                      </a:stretch>
                    </p:blipFill>
                    <p:spPr bwMode="auto">
                      <a:xfrm>
                        <a:off x="395537" y="2348880"/>
                        <a:ext cx="7344816" cy="885785"/>
                      </a:xfrm>
                      <a:prstGeom prst="rect">
                        <a:avLst/>
                      </a:prstGeom>
                      <a:solidFill>
                        <a:schemeClr val="accent1">
                          <a:lumMod val="20000"/>
                          <a:lumOff val="80000"/>
                        </a:schemeClr>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25368922"/>
              </p:ext>
            </p:extLst>
          </p:nvPr>
        </p:nvGraphicFramePr>
        <p:xfrm>
          <a:off x="93589" y="3429000"/>
          <a:ext cx="9041506" cy="1181185"/>
        </p:xfrm>
        <a:graphic>
          <a:graphicData uri="http://schemas.openxmlformats.org/presentationml/2006/ole">
            <mc:AlternateContent xmlns:mc="http://schemas.openxmlformats.org/markup-compatibility/2006">
              <mc:Choice xmlns:v="urn:schemas-microsoft-com:vml" Requires="v">
                <p:oleObj spid="_x0000_s22634" name="Equation" r:id="rId7" imgW="4483080" imgH="583920" progId="Equation.3">
                  <p:embed/>
                </p:oleObj>
              </mc:Choice>
              <mc:Fallback>
                <p:oleObj name="Equation" r:id="rId7" imgW="4483080" imgH="583920" progId="Equation.3">
                  <p:embed/>
                  <p:pic>
                    <p:nvPicPr>
                      <p:cNvPr id="0" name=""/>
                      <p:cNvPicPr>
                        <a:picLocks noChangeAspect="1" noChangeArrowheads="1"/>
                      </p:cNvPicPr>
                      <p:nvPr/>
                    </p:nvPicPr>
                    <p:blipFill>
                      <a:blip r:embed="rId8"/>
                      <a:srcRect/>
                      <a:stretch>
                        <a:fillRect/>
                      </a:stretch>
                    </p:blipFill>
                    <p:spPr bwMode="auto">
                      <a:xfrm>
                        <a:off x="93589" y="3429000"/>
                        <a:ext cx="9041506" cy="118118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05510932"/>
              </p:ext>
            </p:extLst>
          </p:nvPr>
        </p:nvGraphicFramePr>
        <p:xfrm>
          <a:off x="107504" y="4725144"/>
          <a:ext cx="8853246" cy="792088"/>
        </p:xfrm>
        <a:graphic>
          <a:graphicData uri="http://schemas.openxmlformats.org/presentationml/2006/ole">
            <mc:AlternateContent xmlns:mc="http://schemas.openxmlformats.org/markup-compatibility/2006">
              <mc:Choice xmlns:v="urn:schemas-microsoft-com:vml" Requires="v">
                <p:oleObj spid="_x0000_s22635" name="Equation" r:id="rId9" imgW="4267080" imgH="380880" progId="Equation.3">
                  <p:embed/>
                </p:oleObj>
              </mc:Choice>
              <mc:Fallback>
                <p:oleObj name="Equation" r:id="rId9" imgW="4267080" imgH="380880" progId="Equation.3">
                  <p:embed/>
                  <p:pic>
                    <p:nvPicPr>
                      <p:cNvPr id="0" name="Object 10"/>
                      <p:cNvPicPr>
                        <a:picLocks noChangeAspect="1" noChangeArrowheads="1"/>
                      </p:cNvPicPr>
                      <p:nvPr/>
                    </p:nvPicPr>
                    <p:blipFill>
                      <a:blip r:embed="rId10"/>
                      <a:srcRect/>
                      <a:stretch>
                        <a:fillRect/>
                      </a:stretch>
                    </p:blipFill>
                    <p:spPr bwMode="auto">
                      <a:xfrm>
                        <a:off x="107504" y="4725144"/>
                        <a:ext cx="8853246" cy="7920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57016118"/>
              </p:ext>
            </p:extLst>
          </p:nvPr>
        </p:nvGraphicFramePr>
        <p:xfrm>
          <a:off x="611560" y="5733256"/>
          <a:ext cx="7645599" cy="720080"/>
        </p:xfrm>
        <a:graphic>
          <a:graphicData uri="http://schemas.openxmlformats.org/presentationml/2006/ole">
            <mc:AlternateContent xmlns:mc="http://schemas.openxmlformats.org/markup-compatibility/2006">
              <mc:Choice xmlns:v="urn:schemas-microsoft-com:vml" Requires="v">
                <p:oleObj spid="_x0000_s22636" name="Equation" r:id="rId11" imgW="3111480" imgH="291960" progId="Equation.3">
                  <p:embed/>
                </p:oleObj>
              </mc:Choice>
              <mc:Fallback>
                <p:oleObj name="Equation" r:id="rId11" imgW="3111480" imgH="291960" progId="Equation.3">
                  <p:embed/>
                  <p:pic>
                    <p:nvPicPr>
                      <p:cNvPr id="0" name="Object 10"/>
                      <p:cNvPicPr>
                        <a:picLocks noChangeAspect="1" noChangeArrowheads="1"/>
                      </p:cNvPicPr>
                      <p:nvPr/>
                    </p:nvPicPr>
                    <p:blipFill>
                      <a:blip r:embed="rId12"/>
                      <a:srcRect/>
                      <a:stretch>
                        <a:fillRect/>
                      </a:stretch>
                    </p:blipFill>
                    <p:spPr bwMode="auto">
                      <a:xfrm>
                        <a:off x="611560" y="5733256"/>
                        <a:ext cx="7645599" cy="720080"/>
                      </a:xfrm>
                      <a:prstGeom prst="rect">
                        <a:avLst/>
                      </a:prstGeom>
                      <a:solidFill>
                        <a:schemeClr val="accent6">
                          <a:lumMod val="40000"/>
                          <a:lumOff val="6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20640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Expanding GPC law</a:t>
            </a:r>
            <a:endParaRPr lang="en-GB" dirty="0"/>
          </a:p>
        </p:txBody>
      </p:sp>
      <p:sp>
        <p:nvSpPr>
          <p:cNvPr id="3" name="Content Placeholder 2"/>
          <p:cNvSpPr>
            <a:spLocks noGrp="1"/>
          </p:cNvSpPr>
          <p:nvPr>
            <p:ph idx="1"/>
          </p:nvPr>
        </p:nvSpPr>
        <p:spPr>
          <a:xfrm>
            <a:off x="251520" y="836712"/>
            <a:ext cx="8715436" cy="4896544"/>
          </a:xfrm>
        </p:spPr>
        <p:txBody>
          <a:bodyPr>
            <a:normAutofit/>
          </a:bodyPr>
          <a:lstStyle/>
          <a:p>
            <a:pPr marL="514350" indent="-514350">
              <a:buFont typeface="+mj-lt"/>
              <a:buAutoNum type="arabicPeriod"/>
            </a:pPr>
            <a:r>
              <a:rPr lang="en-GB" dirty="0" smtClean="0"/>
              <a:t>A GPC control law is summarised as.</a:t>
            </a:r>
          </a:p>
          <a:p>
            <a:pPr marL="514350" indent="-514350">
              <a:buFont typeface="+mj-lt"/>
              <a:buAutoNum type="arabicPeriod"/>
            </a:pP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We can unpack each of these terms in more detail.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2372566525"/>
              </p:ext>
            </p:extLst>
          </p:nvPr>
        </p:nvGraphicFramePr>
        <p:xfrm>
          <a:off x="214313" y="1557338"/>
          <a:ext cx="8550275" cy="833437"/>
        </p:xfrm>
        <a:graphic>
          <a:graphicData uri="http://schemas.openxmlformats.org/presentationml/2006/ole">
            <mc:AlternateContent xmlns:mc="http://schemas.openxmlformats.org/markup-compatibility/2006">
              <mc:Choice xmlns:v="urn:schemas-microsoft-com:vml" Requires="v">
                <p:oleObj spid="_x0000_s24635" name="Equation" r:id="rId3" imgW="3288960" imgH="291960" progId="Equation.3">
                  <p:embed/>
                </p:oleObj>
              </mc:Choice>
              <mc:Fallback>
                <p:oleObj name="Equation" r:id="rId3" imgW="3288960" imgH="291960" progId="Equation.3">
                  <p:embed/>
                  <p:pic>
                    <p:nvPicPr>
                      <p:cNvPr id="0" name=""/>
                      <p:cNvPicPr>
                        <a:picLocks noChangeAspect="1" noChangeArrowheads="1"/>
                      </p:cNvPicPr>
                      <p:nvPr/>
                    </p:nvPicPr>
                    <p:blipFill>
                      <a:blip r:embed="rId4"/>
                      <a:srcRect/>
                      <a:stretch>
                        <a:fillRect/>
                      </a:stretch>
                    </p:blipFill>
                    <p:spPr bwMode="auto">
                      <a:xfrm>
                        <a:off x="214313" y="1557338"/>
                        <a:ext cx="8550275"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49784981"/>
              </p:ext>
            </p:extLst>
          </p:nvPr>
        </p:nvGraphicFramePr>
        <p:xfrm>
          <a:off x="1104900" y="3716338"/>
          <a:ext cx="6205538" cy="833437"/>
        </p:xfrm>
        <a:graphic>
          <a:graphicData uri="http://schemas.openxmlformats.org/presentationml/2006/ole">
            <mc:AlternateContent xmlns:mc="http://schemas.openxmlformats.org/markup-compatibility/2006">
              <mc:Choice xmlns:v="urn:schemas-microsoft-com:vml" Requires="v">
                <p:oleObj spid="_x0000_s24636" name="Equation" r:id="rId5" imgW="2387520" imgH="291960" progId="Equation.3">
                  <p:embed/>
                </p:oleObj>
              </mc:Choice>
              <mc:Fallback>
                <p:oleObj name="Equation" r:id="rId5" imgW="2387520" imgH="291960" progId="Equation.3">
                  <p:embed/>
                  <p:pic>
                    <p:nvPicPr>
                      <p:cNvPr id="0" name=""/>
                      <p:cNvPicPr>
                        <a:picLocks noChangeAspect="1" noChangeArrowheads="1"/>
                      </p:cNvPicPr>
                      <p:nvPr/>
                    </p:nvPicPr>
                    <p:blipFill>
                      <a:blip r:embed="rId6"/>
                      <a:srcRect/>
                      <a:stretch>
                        <a:fillRect/>
                      </a:stretch>
                    </p:blipFill>
                    <p:spPr bwMode="auto">
                      <a:xfrm>
                        <a:off x="1104900" y="3716338"/>
                        <a:ext cx="6205538"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06685038"/>
              </p:ext>
            </p:extLst>
          </p:nvPr>
        </p:nvGraphicFramePr>
        <p:xfrm>
          <a:off x="1838325" y="4652963"/>
          <a:ext cx="4017963" cy="1965325"/>
        </p:xfrm>
        <a:graphic>
          <a:graphicData uri="http://schemas.openxmlformats.org/presentationml/2006/ole">
            <mc:AlternateContent xmlns:mc="http://schemas.openxmlformats.org/markup-compatibility/2006">
              <mc:Choice xmlns:v="urn:schemas-microsoft-com:vml" Requires="v">
                <p:oleObj spid="_x0000_s24637" name="Equation" r:id="rId7" imgW="1625400" imgH="723600" progId="Equation.3">
                  <p:embed/>
                </p:oleObj>
              </mc:Choice>
              <mc:Fallback>
                <p:oleObj name="Equation" r:id="rId7" imgW="1625400" imgH="723600" progId="Equation.3">
                  <p:embed/>
                  <p:pic>
                    <p:nvPicPr>
                      <p:cNvPr id="0" name=""/>
                      <p:cNvPicPr>
                        <a:picLocks noChangeAspect="1" noChangeArrowheads="1"/>
                      </p:cNvPicPr>
                      <p:nvPr/>
                    </p:nvPicPr>
                    <p:blipFill>
                      <a:blip r:embed="rId8"/>
                      <a:srcRect/>
                      <a:stretch>
                        <a:fillRect/>
                      </a:stretch>
                    </p:blipFill>
                    <p:spPr bwMode="auto">
                      <a:xfrm>
                        <a:off x="1838325" y="4652963"/>
                        <a:ext cx="4017963" cy="1965325"/>
                      </a:xfrm>
                      <a:prstGeom prst="rect">
                        <a:avLst/>
                      </a:prstGeom>
                      <a:solidFill>
                        <a:schemeClr val="accent3">
                          <a:lumMod val="40000"/>
                          <a:lumOff val="6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11103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Block diagram</a:t>
            </a:r>
            <a:endParaRPr lang="en-GB" dirty="0"/>
          </a:p>
        </p:txBody>
      </p:sp>
      <p:sp>
        <p:nvSpPr>
          <p:cNvPr id="3" name="Content Placeholder 2"/>
          <p:cNvSpPr>
            <a:spLocks noGrp="1"/>
          </p:cNvSpPr>
          <p:nvPr>
            <p:ph idx="1"/>
          </p:nvPr>
        </p:nvSpPr>
        <p:spPr>
          <a:xfrm>
            <a:off x="214282" y="764704"/>
            <a:ext cx="8715436" cy="5807568"/>
          </a:xfrm>
        </p:spPr>
        <p:txBody>
          <a:bodyPr/>
          <a:lstStyle/>
          <a:p>
            <a:pPr marL="0" indent="0">
              <a:buNone/>
            </a:pPr>
            <a:r>
              <a:rPr lang="en-GB" dirty="0" smtClean="0"/>
              <a:t>In more compact form it is easy to show (using same steps as video </a:t>
            </a:r>
            <a:r>
              <a:rPr lang="en-GB" dirty="0" smtClean="0"/>
              <a:t>2_3</a:t>
            </a:r>
            <a:r>
              <a:rPr lang="en-GB" dirty="0" smtClean="0"/>
              <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82102902"/>
              </p:ext>
            </p:extLst>
          </p:nvPr>
        </p:nvGraphicFramePr>
        <p:xfrm>
          <a:off x="282451" y="1825695"/>
          <a:ext cx="7601917" cy="809443"/>
        </p:xfrm>
        <a:graphic>
          <a:graphicData uri="http://schemas.openxmlformats.org/presentationml/2006/ole">
            <mc:AlternateContent xmlns:mc="http://schemas.openxmlformats.org/markup-compatibility/2006">
              <mc:Choice xmlns:v="urn:schemas-microsoft-com:vml" Requires="v">
                <p:oleObj spid="_x0000_s23576" name="Equation" r:id="rId3" imgW="2349360" imgH="228600" progId="Equation.3">
                  <p:embed/>
                </p:oleObj>
              </mc:Choice>
              <mc:Fallback>
                <p:oleObj name="Equation" r:id="rId3" imgW="2349360" imgH="228600" progId="Equation.3">
                  <p:embed/>
                  <p:pic>
                    <p:nvPicPr>
                      <p:cNvPr id="0" name="Object 5"/>
                      <p:cNvPicPr>
                        <a:picLocks noChangeAspect="1" noChangeArrowheads="1"/>
                      </p:cNvPicPr>
                      <p:nvPr/>
                    </p:nvPicPr>
                    <p:blipFill>
                      <a:blip r:embed="rId4"/>
                      <a:srcRect/>
                      <a:stretch>
                        <a:fillRect/>
                      </a:stretch>
                    </p:blipFill>
                    <p:spPr bwMode="auto">
                      <a:xfrm>
                        <a:off x="282451" y="1825695"/>
                        <a:ext cx="7601917" cy="809443"/>
                      </a:xfrm>
                      <a:prstGeom prst="rect">
                        <a:avLst/>
                      </a:prstGeom>
                      <a:solidFill>
                        <a:srgbClr val="FCD5B5"/>
                      </a:solidFill>
                      <a:ln w="38100">
                        <a:solidFill>
                          <a:schemeClr val="folHlink"/>
                        </a:solidFill>
                        <a:miter lim="800000"/>
                        <a:headEnd/>
                        <a:tailEnd/>
                      </a:ln>
                    </p:spPr>
                  </p:pic>
                </p:oleObj>
              </mc:Fallback>
            </mc:AlternateContent>
          </a:graphicData>
        </a:graphic>
      </p:graphicFrame>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552" y="2689295"/>
            <a:ext cx="7596336" cy="4148229"/>
          </a:xfrm>
          <a:prstGeom prst="rect">
            <a:avLst/>
          </a:prstGeom>
          <a:solidFill>
            <a:schemeClr val="bg1"/>
          </a:solidFill>
        </p:spPr>
      </p:pic>
    </p:spTree>
    <p:extLst>
      <p:ext uri="{BB962C8B-B14F-4D97-AF65-F5344CB8AC3E}">
        <p14:creationId xmlns:p14="http://schemas.microsoft.com/office/powerpoint/2010/main" val="3997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a:xfrm>
            <a:off x="150255" y="823686"/>
            <a:ext cx="8822214" cy="1060170"/>
          </a:xfrm>
        </p:spPr>
        <p:txBody>
          <a:bodyPr>
            <a:normAutofit lnSpcReduction="10000"/>
          </a:bodyPr>
          <a:lstStyle/>
          <a:p>
            <a:pPr marL="0" indent="0">
              <a:buNone/>
            </a:pPr>
            <a:r>
              <a:rPr lang="en-GB" dirty="0" smtClean="0"/>
              <a:t>Some code for doing independent model GPC is provided (noise rejection equivalent to DMC).</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263" y="1682806"/>
            <a:ext cx="6702152" cy="502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114510" y="1916832"/>
            <a:ext cx="2657290" cy="3744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OBSERVATION</a:t>
            </a:r>
          </a:p>
          <a:p>
            <a:pPr algn="ctr"/>
            <a:r>
              <a:rPr lang="en-GB" sz="2800" dirty="0" smtClean="0"/>
              <a:t>Less sensitive to measurement noise than CARIMA based GPC. </a:t>
            </a:r>
          </a:p>
          <a:p>
            <a:pPr algn="ctr"/>
            <a:r>
              <a:rPr lang="en-GB" sz="2800" b="1" dirty="0" smtClean="0">
                <a:solidFill>
                  <a:srgbClr val="FFFF00"/>
                </a:solidFill>
              </a:rPr>
              <a:t>NO need for a T-filter!</a:t>
            </a:r>
            <a:endParaRPr lang="en-GB" sz="2800" b="1" dirty="0">
              <a:solidFill>
                <a:srgbClr val="FFFF00"/>
              </a:solidFill>
            </a:endParaRPr>
          </a:p>
        </p:txBody>
      </p:sp>
      <p:sp>
        <p:nvSpPr>
          <p:cNvPr id="8" name="Rounded Rectangle 7"/>
          <p:cNvSpPr/>
          <p:nvPr/>
        </p:nvSpPr>
        <p:spPr>
          <a:xfrm>
            <a:off x="114510" y="5877272"/>
            <a:ext cx="4601506" cy="9807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Figures from video2_12_example1.m</a:t>
            </a:r>
            <a:endParaRPr lang="en-GB" sz="2800" dirty="0"/>
          </a:p>
        </p:txBody>
      </p:sp>
    </p:spTree>
    <p:extLst>
      <p:ext uri="{BB962C8B-B14F-4D97-AF65-F5344CB8AC3E}">
        <p14:creationId xmlns:p14="http://schemas.microsoft.com/office/powerpoint/2010/main" val="275658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788</Words>
  <Application>Microsoft Office PowerPoint</Application>
  <PresentationFormat>On-screen Show (4:3)</PresentationFormat>
  <Paragraphs>128</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Equation</vt:lpstr>
      <vt:lpstr>CHAPTER 2 Generalised Predictive Control 12 Independent model GPC</vt:lpstr>
      <vt:lpstr>Background </vt:lpstr>
      <vt:lpstr>Independent model structure</vt:lpstr>
      <vt:lpstr>Summary of unbiased predictions</vt:lpstr>
      <vt:lpstr>Predictions with an independent model</vt:lpstr>
      <vt:lpstr>IM GPC with TF predictions  </vt:lpstr>
      <vt:lpstr>Expanding GPC law</vt:lpstr>
      <vt:lpstr>Block diagram</vt:lpstr>
      <vt:lpstr>MATLAB code</vt:lpstr>
      <vt:lpstr>Disturbance rejection</vt:lpstr>
      <vt:lpstr>IMGPC with SS predictions</vt:lpstr>
      <vt:lpstr>Remark on H</vt:lpstr>
      <vt:lpstr>IM GPC with SS predictions  </vt:lpstr>
      <vt:lpstr>IM GPC with SS predictions  </vt:lpstr>
      <vt:lpstr>MATLAB code</vt:lpstr>
      <vt:lpstr>Summary</vt:lpstr>
      <vt:lpstr>REMARKS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81</cp:revision>
  <dcterms:created xsi:type="dcterms:W3CDTF">2012-03-07T15:25:29Z</dcterms:created>
  <dcterms:modified xsi:type="dcterms:W3CDTF">2014-02-05T09:39:25Z</dcterms:modified>
</cp:coreProperties>
</file>