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61" r:id="rId4"/>
    <p:sldId id="283" r:id="rId5"/>
    <p:sldId id="284" r:id="rId6"/>
    <p:sldId id="285" r:id="rId7"/>
    <p:sldId id="286" r:id="rId8"/>
    <p:sldId id="287" r:id="rId9"/>
    <p:sldId id="288" r:id="rId10"/>
    <p:sldId id="289" r:id="rId11"/>
    <p:sldId id="290" r:id="rId12"/>
    <p:sldId id="291" r:id="rId13"/>
    <p:sldId id="263" r:id="rId14"/>
    <p:sldId id="282" r:id="rId15"/>
    <p:sldId id="292"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64" d="100"/>
          <a:sy n="64" d="100"/>
        </p:scale>
        <p:origin x="-5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10.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1/31/2014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16</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1.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2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7.bin"/><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jpeg"/><Relationship Id="rId5" Type="http://schemas.openxmlformats.org/officeDocument/2006/relationships/hyperlink" Target="http://engsc.ac.uk/" TargetMode="External"/><Relationship Id="rId10" Type="http://schemas.openxmlformats.org/officeDocument/2006/relationships/image" Target="../media/image32.jpeg"/><Relationship Id="rId4" Type="http://schemas.openxmlformats.org/officeDocument/2006/relationships/image" Target="../media/image29.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10.wmf"/><Relationship Id="rId9"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2</a:t>
            </a:r>
            <a:br>
              <a:rPr lang="en-GB" dirty="0" smtClean="0"/>
            </a:br>
            <a:r>
              <a:rPr lang="en-GB" dirty="0" smtClean="0"/>
              <a:t>Generalised Predictive Control 2</a:t>
            </a:r>
            <a:br>
              <a:rPr lang="en-GB" dirty="0" smtClean="0"/>
            </a:br>
            <a:r>
              <a:rPr lang="en-GB" dirty="0" smtClean="0"/>
              <a:t>The performance index</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Gradient of simple vector functions</a:t>
            </a:r>
            <a:endParaRPr lang="en-GB" dirty="0"/>
          </a:p>
        </p:txBody>
      </p:sp>
      <p:sp>
        <p:nvSpPr>
          <p:cNvPr id="3" name="Content Placeholder 2"/>
          <p:cNvSpPr>
            <a:spLocks noGrp="1"/>
          </p:cNvSpPr>
          <p:nvPr>
            <p:ph idx="1"/>
          </p:nvPr>
        </p:nvSpPr>
        <p:spPr>
          <a:xfrm>
            <a:off x="214282" y="928670"/>
            <a:ext cx="8715436" cy="1276194"/>
          </a:xfrm>
        </p:spPr>
        <p:txBody>
          <a:bodyPr>
            <a:normAutofit fontScale="92500" lnSpcReduction="20000"/>
          </a:bodyPr>
          <a:lstStyle/>
          <a:p>
            <a:pPr marL="0" indent="0">
              <a:buNone/>
            </a:pPr>
            <a:r>
              <a:rPr lang="en-GB" dirty="0" smtClean="0"/>
              <a:t>It is useful to check the gradient of simple quadratic functions of a vector. Here we use result of the previous slide and the product rule for differentiation:</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23386948"/>
              </p:ext>
            </p:extLst>
          </p:nvPr>
        </p:nvGraphicFramePr>
        <p:xfrm>
          <a:off x="323528" y="3501008"/>
          <a:ext cx="2970634" cy="864096"/>
        </p:xfrm>
        <a:graphic>
          <a:graphicData uri="http://schemas.openxmlformats.org/presentationml/2006/ole">
            <mc:AlternateContent xmlns:mc="http://schemas.openxmlformats.org/markup-compatibility/2006">
              <mc:Choice xmlns:v="urn:schemas-microsoft-com:vml" Requires="v">
                <p:oleObj spid="_x0000_s17446" name="Equation" r:id="rId3" imgW="787320" imgH="228600" progId="Equation.3">
                  <p:embed/>
                </p:oleObj>
              </mc:Choice>
              <mc:Fallback>
                <p:oleObj name="Equation" r:id="rId3" imgW="787320" imgH="228600" progId="Equation.3">
                  <p:embed/>
                  <p:pic>
                    <p:nvPicPr>
                      <p:cNvPr id="0" name=""/>
                      <p:cNvPicPr>
                        <a:picLocks noChangeAspect="1" noChangeArrowheads="1"/>
                      </p:cNvPicPr>
                      <p:nvPr/>
                    </p:nvPicPr>
                    <p:blipFill>
                      <a:blip r:embed="rId4"/>
                      <a:srcRect/>
                      <a:stretch>
                        <a:fillRect/>
                      </a:stretch>
                    </p:blipFill>
                    <p:spPr bwMode="auto">
                      <a:xfrm>
                        <a:off x="323528" y="3501008"/>
                        <a:ext cx="2970634" cy="864096"/>
                      </a:xfrm>
                      <a:prstGeom prst="rect">
                        <a:avLst/>
                      </a:prstGeom>
                      <a:solidFill>
                        <a:srgbClr val="FFFF00"/>
                      </a:solid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228484814"/>
              </p:ext>
            </p:extLst>
          </p:nvPr>
        </p:nvGraphicFramePr>
        <p:xfrm>
          <a:off x="3563888" y="2492896"/>
          <a:ext cx="4867275" cy="3773488"/>
        </p:xfrm>
        <a:graphic>
          <a:graphicData uri="http://schemas.openxmlformats.org/presentationml/2006/ole">
            <mc:AlternateContent xmlns:mc="http://schemas.openxmlformats.org/markup-compatibility/2006">
              <mc:Choice xmlns:v="urn:schemas-microsoft-com:vml" Requires="v">
                <p:oleObj spid="_x0000_s17447" name="Equation" r:id="rId5" imgW="1803240" imgH="1396800" progId="Equation.3">
                  <p:embed/>
                </p:oleObj>
              </mc:Choice>
              <mc:Fallback>
                <p:oleObj name="Equation" r:id="rId5" imgW="1803240" imgH="1396800" progId="Equation.3">
                  <p:embed/>
                  <p:pic>
                    <p:nvPicPr>
                      <p:cNvPr id="0" name=""/>
                      <p:cNvPicPr>
                        <a:picLocks noChangeAspect="1" noChangeArrowheads="1"/>
                      </p:cNvPicPr>
                      <p:nvPr/>
                    </p:nvPicPr>
                    <p:blipFill>
                      <a:blip r:embed="rId6"/>
                      <a:srcRect/>
                      <a:stretch>
                        <a:fillRect/>
                      </a:stretch>
                    </p:blipFill>
                    <p:spPr bwMode="auto">
                      <a:xfrm>
                        <a:off x="3563888" y="2492896"/>
                        <a:ext cx="4867275" cy="3773488"/>
                      </a:xfrm>
                      <a:prstGeom prst="rect">
                        <a:avLst/>
                      </a:prstGeom>
                      <a:solidFill>
                        <a:srgbClr val="FFFF00"/>
                      </a:solidFill>
                      <a:ln>
                        <a:noFill/>
                      </a:ln>
                    </p:spPr>
                  </p:pic>
                </p:oleObj>
              </mc:Fallback>
            </mc:AlternateContent>
          </a:graphicData>
        </a:graphic>
      </p:graphicFrame>
    </p:spTree>
    <p:extLst>
      <p:ext uri="{BB962C8B-B14F-4D97-AF65-F5344CB8AC3E}">
        <p14:creationId xmlns:p14="http://schemas.microsoft.com/office/powerpoint/2010/main" val="337884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Combining observations</a:t>
            </a:r>
            <a:endParaRPr lang="en-GB" dirty="0"/>
          </a:p>
        </p:txBody>
      </p:sp>
      <p:sp>
        <p:nvSpPr>
          <p:cNvPr id="3" name="Content Placeholder 2"/>
          <p:cNvSpPr>
            <a:spLocks noGrp="1"/>
          </p:cNvSpPr>
          <p:nvPr>
            <p:ph idx="1"/>
          </p:nvPr>
        </p:nvSpPr>
        <p:spPr>
          <a:xfrm>
            <a:off x="214282" y="928670"/>
            <a:ext cx="8715436" cy="628122"/>
          </a:xfrm>
        </p:spPr>
        <p:txBody>
          <a:bodyPr/>
          <a:lstStyle/>
          <a:p>
            <a:pPr marL="0" indent="0">
              <a:buNone/>
            </a:pPr>
            <a:r>
              <a:rPr lang="en-GB" dirty="0" smtClean="0"/>
              <a:t>Let us draw together everything we know so far: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992750012"/>
              </p:ext>
            </p:extLst>
          </p:nvPr>
        </p:nvGraphicFramePr>
        <p:xfrm>
          <a:off x="35496" y="2363788"/>
          <a:ext cx="9120188" cy="1065212"/>
        </p:xfrm>
        <a:graphic>
          <a:graphicData uri="http://schemas.openxmlformats.org/presentationml/2006/ole">
            <mc:AlternateContent xmlns:mc="http://schemas.openxmlformats.org/markup-compatibility/2006">
              <mc:Choice xmlns:v="urn:schemas-microsoft-com:vml" Requires="v">
                <p:oleObj spid="_x0000_s16424" name="Equation" r:id="rId3" imgW="3924000" imgH="457200" progId="Equation.3">
                  <p:embed/>
                </p:oleObj>
              </mc:Choice>
              <mc:Fallback>
                <p:oleObj name="Equation" r:id="rId3" imgW="3924000" imgH="457200" progId="Equation.3">
                  <p:embed/>
                  <p:pic>
                    <p:nvPicPr>
                      <p:cNvPr id="0" name="Object 10"/>
                      <p:cNvPicPr>
                        <a:picLocks noChangeAspect="1" noChangeArrowheads="1"/>
                      </p:cNvPicPr>
                      <p:nvPr/>
                    </p:nvPicPr>
                    <p:blipFill>
                      <a:blip r:embed="rId4"/>
                      <a:srcRect/>
                      <a:stretch>
                        <a:fillRect/>
                      </a:stretch>
                    </p:blipFill>
                    <p:spPr bwMode="auto">
                      <a:xfrm>
                        <a:off x="35496" y="2363788"/>
                        <a:ext cx="9120188" cy="1065212"/>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7" name="Rectangle 6"/>
          <p:cNvSpPr/>
          <p:nvPr/>
        </p:nvSpPr>
        <p:spPr>
          <a:xfrm>
            <a:off x="179512" y="1628800"/>
            <a:ext cx="381642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Required optimisation</a:t>
            </a:r>
            <a:endParaRPr lang="en-GB" sz="2800" dirty="0"/>
          </a:p>
        </p:txBody>
      </p:sp>
      <p:graphicFrame>
        <p:nvGraphicFramePr>
          <p:cNvPr id="8" name="Object 7"/>
          <p:cNvGraphicFramePr>
            <a:graphicFrameLocks noChangeAspect="1"/>
          </p:cNvGraphicFramePr>
          <p:nvPr>
            <p:extLst>
              <p:ext uri="{D42A27DB-BD31-4B8C-83A1-F6EECF244321}">
                <p14:modId xmlns:p14="http://schemas.microsoft.com/office/powerpoint/2010/main" val="2229388349"/>
              </p:ext>
            </p:extLst>
          </p:nvPr>
        </p:nvGraphicFramePr>
        <p:xfrm>
          <a:off x="2157611" y="4260949"/>
          <a:ext cx="3676650" cy="1184275"/>
        </p:xfrm>
        <a:graphic>
          <a:graphicData uri="http://schemas.openxmlformats.org/presentationml/2006/ole">
            <mc:AlternateContent xmlns:mc="http://schemas.openxmlformats.org/markup-compatibility/2006">
              <mc:Choice xmlns:v="urn:schemas-microsoft-com:vml" Requires="v">
                <p:oleObj spid="_x0000_s16425" name="Equation" r:id="rId5" imgW="1498320" imgH="482400" progId="Equation.3">
                  <p:embed/>
                </p:oleObj>
              </mc:Choice>
              <mc:Fallback>
                <p:oleObj name="Equation" r:id="rId5" imgW="1498320" imgH="482400" progId="Equation.3">
                  <p:embed/>
                  <p:pic>
                    <p:nvPicPr>
                      <p:cNvPr id="0" name="Object 6"/>
                      <p:cNvPicPr>
                        <a:picLocks noChangeAspect="1" noChangeArrowheads="1"/>
                      </p:cNvPicPr>
                      <p:nvPr/>
                    </p:nvPicPr>
                    <p:blipFill>
                      <a:blip r:embed="rId6"/>
                      <a:srcRect/>
                      <a:stretch>
                        <a:fillRect/>
                      </a:stretch>
                    </p:blipFill>
                    <p:spPr bwMode="auto">
                      <a:xfrm>
                        <a:off x="2157611" y="4260949"/>
                        <a:ext cx="3676650" cy="1184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683568" y="3573016"/>
            <a:ext cx="6112296"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Gradient of functions of a vector</a:t>
            </a:r>
            <a:endParaRPr lang="en-GB" sz="2800" dirty="0"/>
          </a:p>
        </p:txBody>
      </p:sp>
      <p:sp>
        <p:nvSpPr>
          <p:cNvPr id="10" name="Rectangle 9"/>
          <p:cNvSpPr/>
          <p:nvPr/>
        </p:nvSpPr>
        <p:spPr>
          <a:xfrm>
            <a:off x="827584" y="5642118"/>
            <a:ext cx="7325970" cy="115212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We need to find the gradient of J with respect to the vector of future input increments</a:t>
            </a:r>
            <a:endParaRPr lang="en-GB" sz="2800" dirty="0"/>
          </a:p>
        </p:txBody>
      </p:sp>
    </p:spTree>
    <p:extLst>
      <p:ext uri="{BB962C8B-B14F-4D97-AF65-F5344CB8AC3E}">
        <p14:creationId xmlns:p14="http://schemas.microsoft.com/office/powerpoint/2010/main" val="100443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Combining observations</a:t>
            </a:r>
            <a:endParaRPr lang="en-GB" dirty="0"/>
          </a:p>
        </p:txBody>
      </p:sp>
      <p:sp>
        <p:nvSpPr>
          <p:cNvPr id="3" name="Content Placeholder 2"/>
          <p:cNvSpPr>
            <a:spLocks noGrp="1"/>
          </p:cNvSpPr>
          <p:nvPr>
            <p:ph idx="1"/>
          </p:nvPr>
        </p:nvSpPr>
        <p:spPr>
          <a:xfrm>
            <a:off x="214282" y="928670"/>
            <a:ext cx="8715436" cy="628122"/>
          </a:xfrm>
        </p:spPr>
        <p:txBody>
          <a:bodyPr/>
          <a:lstStyle/>
          <a:p>
            <a:pPr marL="0" indent="0">
              <a:buNone/>
            </a:pPr>
            <a:r>
              <a:rPr lang="en-GB" dirty="0" smtClean="0"/>
              <a:t>Let us draw together everything we know so far: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984289456"/>
              </p:ext>
            </p:extLst>
          </p:nvPr>
        </p:nvGraphicFramePr>
        <p:xfrm>
          <a:off x="18478" y="836613"/>
          <a:ext cx="9090026" cy="2130425"/>
        </p:xfrm>
        <a:graphic>
          <a:graphicData uri="http://schemas.openxmlformats.org/presentationml/2006/ole">
            <mc:AlternateContent xmlns:mc="http://schemas.openxmlformats.org/markup-compatibility/2006">
              <mc:Choice xmlns:v="urn:schemas-microsoft-com:vml" Requires="v">
                <p:oleObj spid="_x0000_s18473" name="Equation" r:id="rId3" imgW="3911400" imgH="914400" progId="Equation.3">
                  <p:embed/>
                </p:oleObj>
              </mc:Choice>
              <mc:Fallback>
                <p:oleObj name="Equation" r:id="rId3" imgW="3911400" imgH="914400" progId="Equation.3">
                  <p:embed/>
                  <p:pic>
                    <p:nvPicPr>
                      <p:cNvPr id="0" name=""/>
                      <p:cNvPicPr>
                        <a:picLocks noChangeAspect="1" noChangeArrowheads="1"/>
                      </p:cNvPicPr>
                      <p:nvPr/>
                    </p:nvPicPr>
                    <p:blipFill>
                      <a:blip r:embed="rId4"/>
                      <a:srcRect/>
                      <a:stretch>
                        <a:fillRect/>
                      </a:stretch>
                    </p:blipFill>
                    <p:spPr bwMode="auto">
                      <a:xfrm>
                        <a:off x="18478" y="836613"/>
                        <a:ext cx="9090026" cy="2130425"/>
                      </a:xfrm>
                      <a:prstGeom prst="rect">
                        <a:avLst/>
                      </a:prstGeom>
                      <a:solidFill>
                        <a:srgbClr val="FFFF00"/>
                      </a:solidFill>
                      <a:ln w="38100">
                        <a:solidFill>
                          <a:schemeClr val="folHlink"/>
                        </a:solidFill>
                        <a:miter lim="800000"/>
                        <a:headEnd/>
                        <a:tailEnd/>
                      </a:ln>
                    </p:spPr>
                  </p:pic>
                </p:oleObj>
              </mc:Fallback>
            </mc:AlternateContent>
          </a:graphicData>
        </a:graphic>
      </p:graphicFrame>
      <p:sp>
        <p:nvSpPr>
          <p:cNvPr id="10" name="Rectangle 9"/>
          <p:cNvSpPr/>
          <p:nvPr/>
        </p:nvSpPr>
        <p:spPr>
          <a:xfrm>
            <a:off x="251520" y="5373216"/>
            <a:ext cx="8352928" cy="142103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The optimum trajectory of future control increments depends linearly on the future target and past inputs/outputs.</a:t>
            </a:r>
            <a:endParaRPr lang="en-GB" sz="2800" dirty="0"/>
          </a:p>
        </p:txBody>
      </p:sp>
      <p:graphicFrame>
        <p:nvGraphicFramePr>
          <p:cNvPr id="11" name="Object 10"/>
          <p:cNvGraphicFramePr>
            <a:graphicFrameLocks noChangeAspect="1"/>
          </p:cNvGraphicFramePr>
          <p:nvPr>
            <p:extLst>
              <p:ext uri="{D42A27DB-BD31-4B8C-83A1-F6EECF244321}">
                <p14:modId xmlns:p14="http://schemas.microsoft.com/office/powerpoint/2010/main" val="2088516327"/>
              </p:ext>
            </p:extLst>
          </p:nvPr>
        </p:nvGraphicFramePr>
        <p:xfrm>
          <a:off x="1185863" y="3213100"/>
          <a:ext cx="6610350" cy="1893888"/>
        </p:xfrm>
        <a:graphic>
          <a:graphicData uri="http://schemas.openxmlformats.org/presentationml/2006/ole">
            <mc:AlternateContent xmlns:mc="http://schemas.openxmlformats.org/markup-compatibility/2006">
              <mc:Choice xmlns:v="urn:schemas-microsoft-com:vml" Requires="v">
                <p:oleObj spid="_x0000_s18474" name="Equation" r:id="rId5" imgW="2844720" imgH="812520" progId="Equation.3">
                  <p:embed/>
                </p:oleObj>
              </mc:Choice>
              <mc:Fallback>
                <p:oleObj name="Equation" r:id="rId5" imgW="2844720" imgH="812520" progId="Equation.3">
                  <p:embed/>
                  <p:pic>
                    <p:nvPicPr>
                      <p:cNvPr id="0" name="Object 5"/>
                      <p:cNvPicPr>
                        <a:picLocks noChangeAspect="1" noChangeArrowheads="1"/>
                      </p:cNvPicPr>
                      <p:nvPr/>
                    </p:nvPicPr>
                    <p:blipFill>
                      <a:blip r:embed="rId6"/>
                      <a:srcRect/>
                      <a:stretch>
                        <a:fillRect/>
                      </a:stretch>
                    </p:blipFill>
                    <p:spPr bwMode="auto">
                      <a:xfrm>
                        <a:off x="1185863" y="3213100"/>
                        <a:ext cx="6610350" cy="189388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81928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Practical implementation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 first set of videos discussed the fact that the optimisation is carried out at every sampling instant, that is one continually revisits earlier decisions.</a:t>
            </a:r>
          </a:p>
          <a:p>
            <a:pPr marL="0" indent="0">
              <a:buNone/>
            </a:pPr>
            <a:r>
              <a:rPr lang="en-GB" dirty="0" smtClean="0"/>
              <a:t>Hence, even though the optimisation sets out a viable long term plan of future control increments, only the first of  these is implemented as one wants to improve any other choices.</a:t>
            </a:r>
          </a:p>
          <a:p>
            <a:pPr marL="0" indent="0">
              <a:buNone/>
            </a:pPr>
            <a:r>
              <a:rPr lang="en-GB" dirty="0" smtClean="0"/>
              <a:t>The control law is defined then from the 1</a:t>
            </a:r>
            <a:r>
              <a:rPr lang="en-GB" baseline="30000" dirty="0" smtClean="0"/>
              <a:t>st</a:t>
            </a:r>
            <a:r>
              <a:rPr lang="en-GB" dirty="0" smtClean="0"/>
              <a:t> value of  the optimum input trajectory.</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spTree>
    <p:extLst>
      <p:ext uri="{BB962C8B-B14F-4D97-AF65-F5344CB8AC3E}">
        <p14:creationId xmlns:p14="http://schemas.microsoft.com/office/powerpoint/2010/main" val="217412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Extracting the 1</a:t>
            </a:r>
            <a:r>
              <a:rPr lang="en-GB" baseline="30000" dirty="0" smtClean="0"/>
              <a:t>st</a:t>
            </a:r>
            <a:r>
              <a:rPr lang="en-GB" dirty="0" smtClean="0"/>
              <a:t> value</a:t>
            </a:r>
            <a:endParaRPr lang="en-GB" dirty="0"/>
          </a:p>
        </p:txBody>
      </p:sp>
      <p:sp>
        <p:nvSpPr>
          <p:cNvPr id="3" name="Content Placeholder 2"/>
          <p:cNvSpPr>
            <a:spLocks noGrp="1"/>
          </p:cNvSpPr>
          <p:nvPr>
            <p:ph idx="1"/>
          </p:nvPr>
        </p:nvSpPr>
        <p:spPr>
          <a:xfrm>
            <a:off x="214282" y="928670"/>
            <a:ext cx="8715436" cy="2932378"/>
          </a:xfrm>
        </p:spPr>
        <p:txBody>
          <a:bodyPr>
            <a:normAutofit/>
          </a:bodyPr>
          <a:lstStyle/>
          <a:p>
            <a:pPr marL="0" indent="0">
              <a:buNone/>
            </a:pPr>
            <a:r>
              <a:rPr lang="en-GB" dirty="0" smtClean="0"/>
              <a:t>Assume that the vector of future input increments is organised by sample, then the 1</a:t>
            </a:r>
            <a:r>
              <a:rPr lang="en-GB" baseline="30000" dirty="0" smtClean="0"/>
              <a:t>st</a:t>
            </a:r>
            <a:r>
              <a:rPr lang="en-GB" dirty="0" smtClean="0"/>
              <a:t> block can be extracted as follows.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14</a:t>
            </a:fld>
            <a:endParaRPr lang="en-GB" dirty="0"/>
          </a:p>
        </p:txBody>
      </p:sp>
      <p:sp>
        <p:nvSpPr>
          <p:cNvPr id="7" name="Rounded Rectangular Callout 6"/>
          <p:cNvSpPr/>
          <p:nvPr/>
        </p:nvSpPr>
        <p:spPr>
          <a:xfrm>
            <a:off x="3491880" y="6021288"/>
            <a:ext cx="4968552" cy="720080"/>
          </a:xfrm>
          <a:prstGeom prst="wedgeRoundRectCallout">
            <a:avLst>
              <a:gd name="adj1" fmla="val -37192"/>
              <a:gd name="adj2" fmla="val -113086"/>
              <a:gd name="adj3" fmla="val 1666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t>GPC control law!</a:t>
            </a:r>
            <a:endParaRPr lang="en-GB" sz="2800" dirty="0"/>
          </a:p>
        </p:txBody>
      </p:sp>
      <p:graphicFrame>
        <p:nvGraphicFramePr>
          <p:cNvPr id="9" name="Object 8"/>
          <p:cNvGraphicFramePr>
            <a:graphicFrameLocks noChangeAspect="1"/>
          </p:cNvGraphicFramePr>
          <p:nvPr>
            <p:extLst>
              <p:ext uri="{D42A27DB-BD31-4B8C-83A1-F6EECF244321}">
                <p14:modId xmlns:p14="http://schemas.microsoft.com/office/powerpoint/2010/main" val="3939833558"/>
              </p:ext>
            </p:extLst>
          </p:nvPr>
        </p:nvGraphicFramePr>
        <p:xfrm>
          <a:off x="683568" y="2599019"/>
          <a:ext cx="7370554" cy="2016224"/>
        </p:xfrm>
        <a:graphic>
          <a:graphicData uri="http://schemas.openxmlformats.org/presentationml/2006/ole">
            <mc:AlternateContent xmlns:mc="http://schemas.openxmlformats.org/markup-compatibility/2006">
              <mc:Choice xmlns:v="urn:schemas-microsoft-com:vml" Requires="v">
                <p:oleObj spid="_x0000_s7219" name="Equation" r:id="rId3" imgW="2692080" imgH="736560" progId="Equation.3">
                  <p:embed/>
                </p:oleObj>
              </mc:Choice>
              <mc:Fallback>
                <p:oleObj name="Equation" r:id="rId3" imgW="2692080" imgH="736560" progId="Equation.3">
                  <p:embed/>
                  <p:pic>
                    <p:nvPicPr>
                      <p:cNvPr id="0" name="Object 10"/>
                      <p:cNvPicPr>
                        <a:picLocks noChangeAspect="1" noChangeArrowheads="1"/>
                      </p:cNvPicPr>
                      <p:nvPr/>
                    </p:nvPicPr>
                    <p:blipFill>
                      <a:blip r:embed="rId4"/>
                      <a:srcRect/>
                      <a:stretch>
                        <a:fillRect/>
                      </a:stretch>
                    </p:blipFill>
                    <p:spPr bwMode="auto">
                      <a:xfrm>
                        <a:off x="683568" y="2599019"/>
                        <a:ext cx="7370554" cy="2016224"/>
                      </a:xfrm>
                      <a:prstGeom prst="rect">
                        <a:avLst/>
                      </a:prstGeom>
                      <a:solidFill>
                        <a:srgbClr val="DCE6F2"/>
                      </a:solid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40806463"/>
              </p:ext>
            </p:extLst>
          </p:nvPr>
        </p:nvGraphicFramePr>
        <p:xfrm>
          <a:off x="411163" y="4724400"/>
          <a:ext cx="7723187" cy="762000"/>
        </p:xfrm>
        <a:graphic>
          <a:graphicData uri="http://schemas.openxmlformats.org/presentationml/2006/ole">
            <mc:AlternateContent xmlns:mc="http://schemas.openxmlformats.org/markup-compatibility/2006">
              <mc:Choice xmlns:v="urn:schemas-microsoft-com:vml" Requires="v">
                <p:oleObj spid="_x0000_s7220" name="Equation" r:id="rId5" imgW="2971800" imgH="291960" progId="Equation.3">
                  <p:embed/>
                </p:oleObj>
              </mc:Choice>
              <mc:Fallback>
                <p:oleObj name="Equation" r:id="rId5" imgW="2971800" imgH="291960" progId="Equation.3">
                  <p:embed/>
                  <p:pic>
                    <p:nvPicPr>
                      <p:cNvPr id="0" name="Object 10"/>
                      <p:cNvPicPr>
                        <a:picLocks noChangeAspect="1" noChangeArrowheads="1"/>
                      </p:cNvPicPr>
                      <p:nvPr/>
                    </p:nvPicPr>
                    <p:blipFill>
                      <a:blip r:embed="rId6"/>
                      <a:srcRect/>
                      <a:stretch>
                        <a:fillRect/>
                      </a:stretch>
                    </p:blipFill>
                    <p:spPr bwMode="auto">
                      <a:xfrm>
                        <a:off x="411163" y="4724400"/>
                        <a:ext cx="7723187" cy="762000"/>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6252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Summary of GPC</a:t>
            </a:r>
            <a:endParaRPr lang="en-GB" dirty="0"/>
          </a:p>
        </p:txBody>
      </p:sp>
      <p:sp>
        <p:nvSpPr>
          <p:cNvPr id="3" name="Content Placeholder 2"/>
          <p:cNvSpPr>
            <a:spLocks noGrp="1"/>
          </p:cNvSpPr>
          <p:nvPr>
            <p:ph idx="1"/>
          </p:nvPr>
        </p:nvSpPr>
        <p:spPr>
          <a:xfrm>
            <a:off x="214282" y="836712"/>
            <a:ext cx="8715436" cy="4896544"/>
          </a:xfrm>
        </p:spPr>
        <p:txBody>
          <a:bodyPr>
            <a:normAutofit fontScale="85000" lnSpcReduction="10000"/>
          </a:bodyPr>
          <a:lstStyle/>
          <a:p>
            <a:pPr marL="514350" indent="-514350">
              <a:buFont typeface="+mj-lt"/>
              <a:buAutoNum type="arabicPeriod"/>
            </a:pPr>
            <a:r>
              <a:rPr lang="en-GB" dirty="0" smtClean="0"/>
              <a:t>A GPC control law is determined by minimising the performance index </a:t>
            </a:r>
            <a:r>
              <a:rPr lang="en-GB" dirty="0" err="1" smtClean="0"/>
              <a:t>wrt</a:t>
            </a:r>
            <a:r>
              <a:rPr lang="en-GB" dirty="0" smtClean="0"/>
              <a:t> to the first n</a:t>
            </a:r>
            <a:r>
              <a:rPr lang="en-GB" baseline="-25000" dirty="0" smtClean="0"/>
              <a:t>u</a:t>
            </a:r>
            <a:r>
              <a:rPr lang="en-GB" dirty="0" smtClean="0"/>
              <a:t> future control increments, assuming increments beyond  this are zero.</a:t>
            </a:r>
          </a:p>
          <a:p>
            <a:pPr marL="514350" indent="-514350">
              <a:buFont typeface="+mj-lt"/>
              <a:buAutoNum type="arabicPeriod"/>
            </a:pPr>
            <a:r>
              <a:rPr lang="en-GB" dirty="0" smtClean="0"/>
              <a:t>As the performance index is quadratic, it has a unique minimum that can be obtained using a gradient operator, that is gradient is zero.</a:t>
            </a:r>
          </a:p>
          <a:p>
            <a:pPr marL="514350" indent="-514350">
              <a:buFont typeface="+mj-lt"/>
              <a:buAutoNum type="arabicPeriod"/>
            </a:pPr>
            <a:r>
              <a:rPr lang="en-GB" dirty="0" smtClean="0"/>
              <a:t>The control law is given by the first value of the future control trajectory, as this is the control increment to be implemented now (proposed future control increments will be adjusted and improved at later samples).</a:t>
            </a:r>
          </a:p>
          <a:p>
            <a:pPr marL="514350" indent="-514350">
              <a:buFont typeface="+mj-lt"/>
              <a:buAutoNum type="arabicPeriod"/>
            </a:pPr>
            <a:r>
              <a:rPr lang="en-GB" dirty="0" smtClean="0"/>
              <a:t>The control law is linear in measured values and the target.</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3368017935"/>
              </p:ext>
            </p:extLst>
          </p:nvPr>
        </p:nvGraphicFramePr>
        <p:xfrm>
          <a:off x="554038" y="5661025"/>
          <a:ext cx="7724775" cy="833438"/>
        </p:xfrm>
        <a:graphic>
          <a:graphicData uri="http://schemas.openxmlformats.org/presentationml/2006/ole">
            <mc:AlternateContent xmlns:mc="http://schemas.openxmlformats.org/markup-compatibility/2006">
              <mc:Choice xmlns:v="urn:schemas-microsoft-com:vml" Requires="v">
                <p:oleObj spid="_x0000_s19472" name="Equation" r:id="rId3" imgW="2971800" imgH="291960" progId="Equation.3">
                  <p:embed/>
                </p:oleObj>
              </mc:Choice>
              <mc:Fallback>
                <p:oleObj name="Equation" r:id="rId3" imgW="2971800" imgH="291960" progId="Equation.3">
                  <p:embed/>
                  <p:pic>
                    <p:nvPicPr>
                      <p:cNvPr id="0" name=""/>
                      <p:cNvPicPr>
                        <a:picLocks noChangeAspect="1" noChangeArrowheads="1"/>
                      </p:cNvPicPr>
                      <p:nvPr/>
                    </p:nvPicPr>
                    <p:blipFill>
                      <a:blip r:embed="rId4"/>
                      <a:srcRect/>
                      <a:stretch>
                        <a:fillRect/>
                      </a:stretch>
                    </p:blipFill>
                    <p:spPr bwMode="auto">
                      <a:xfrm>
                        <a:off x="554038" y="5661025"/>
                        <a:ext cx="7724775" cy="833438"/>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62158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Introduction</a:t>
            </a:r>
            <a:endParaRPr lang="en-GB" dirty="0"/>
          </a:p>
        </p:txBody>
      </p:sp>
      <p:sp>
        <p:nvSpPr>
          <p:cNvPr id="3" name="Content Placeholder 2"/>
          <p:cNvSpPr>
            <a:spLocks noGrp="1"/>
          </p:cNvSpPr>
          <p:nvPr>
            <p:ph idx="1"/>
          </p:nvPr>
        </p:nvSpPr>
        <p:spPr>
          <a:xfrm>
            <a:off x="214282" y="1268760"/>
            <a:ext cx="8715436" cy="4608512"/>
          </a:xfrm>
        </p:spPr>
        <p:txBody>
          <a:bodyPr>
            <a:normAutofit fontScale="92500" lnSpcReduction="10000"/>
          </a:bodyPr>
          <a:lstStyle/>
          <a:p>
            <a:pPr marL="0" indent="0">
              <a:lnSpc>
                <a:spcPct val="90000"/>
              </a:lnSpc>
              <a:buNone/>
            </a:pPr>
            <a:r>
              <a:rPr lang="en-GB" altLang="en-US" dirty="0" smtClean="0"/>
              <a:t>The previous video outlined the basic components of a GPC control law, that is the prediction structure and the performance index.</a:t>
            </a:r>
          </a:p>
          <a:p>
            <a:pPr marL="514350" indent="-514350">
              <a:lnSpc>
                <a:spcPct val="90000"/>
              </a:lnSpc>
              <a:buFont typeface="+mj-lt"/>
              <a:buAutoNum type="arabicPeriod"/>
            </a:pPr>
            <a:r>
              <a:rPr lang="en-GB" altLang="en-US" dirty="0" smtClean="0"/>
              <a:t>Specifically it was noted that one forces the input predictions to a fixed value after n</a:t>
            </a:r>
            <a:r>
              <a:rPr lang="en-GB" altLang="en-US" baseline="-25000" dirty="0" smtClean="0"/>
              <a:t>u</a:t>
            </a:r>
            <a:r>
              <a:rPr lang="en-GB" altLang="en-US" dirty="0" smtClean="0"/>
              <a:t> steps which puts a particular structure into the vectors of future inputs. These vectors comprise the </a:t>
            </a:r>
            <a:r>
              <a:rPr lang="en-GB" altLang="en-US" dirty="0" err="1" smtClean="0"/>
              <a:t>d.o.f</a:t>
            </a:r>
            <a:r>
              <a:rPr lang="en-GB" altLang="en-US" dirty="0" smtClean="0"/>
              <a:t>. in any optimisation.</a:t>
            </a:r>
          </a:p>
          <a:p>
            <a:pPr marL="514350" indent="-514350">
              <a:lnSpc>
                <a:spcPct val="90000"/>
              </a:lnSpc>
              <a:buFont typeface="+mj-lt"/>
              <a:buAutoNum type="arabicPeriod"/>
            </a:pPr>
            <a:r>
              <a:rPr lang="en-GB" altLang="en-US" dirty="0" smtClean="0"/>
              <a:t>The sum of squares of tracking errors and control errors was expressed in a compact form using vectors of predictions.</a:t>
            </a:r>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109866469"/>
              </p:ext>
            </p:extLst>
          </p:nvPr>
        </p:nvGraphicFramePr>
        <p:xfrm>
          <a:off x="3923928" y="5733256"/>
          <a:ext cx="4968875" cy="909637"/>
        </p:xfrm>
        <a:graphic>
          <a:graphicData uri="http://schemas.openxmlformats.org/presentationml/2006/ole">
            <mc:AlternateContent xmlns:mc="http://schemas.openxmlformats.org/markup-compatibility/2006">
              <mc:Choice xmlns:v="urn:schemas-microsoft-com:vml" Requires="v">
                <p:oleObj spid="_x0000_s9275" name="Equation" r:id="rId3" imgW="1460160" imgH="266400" progId="Equation.3">
                  <p:embed/>
                </p:oleObj>
              </mc:Choice>
              <mc:Fallback>
                <p:oleObj name="Equation" r:id="rId3" imgW="1460160" imgH="266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5733256"/>
                        <a:ext cx="4968875" cy="909637"/>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20944907"/>
              </p:ext>
            </p:extLst>
          </p:nvPr>
        </p:nvGraphicFramePr>
        <p:xfrm>
          <a:off x="683568" y="5661248"/>
          <a:ext cx="2376488" cy="941388"/>
        </p:xfrm>
        <a:graphic>
          <a:graphicData uri="http://schemas.openxmlformats.org/presentationml/2006/ole">
            <mc:AlternateContent xmlns:mc="http://schemas.openxmlformats.org/markup-compatibility/2006">
              <mc:Choice xmlns:v="urn:schemas-microsoft-com:vml" Requires="v">
                <p:oleObj spid="_x0000_s9276" name="Equation" r:id="rId5" imgW="609480" imgH="241200" progId="Equation.3">
                  <p:embed/>
                </p:oleObj>
              </mc:Choice>
              <mc:Fallback>
                <p:oleObj name="Equation" r:id="rId5" imgW="60948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5661248"/>
                        <a:ext cx="2376488" cy="9413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video</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smtClean="0"/>
              <a:t>We have defined the predictions.</a:t>
            </a:r>
          </a:p>
          <a:p>
            <a:pPr marL="514350" indent="-514350">
              <a:buFont typeface="+mj-lt"/>
              <a:buAutoNum type="arabicPeriod"/>
            </a:pPr>
            <a:r>
              <a:rPr lang="en-GB" dirty="0" smtClean="0"/>
              <a:t>We have a clear handle on the </a:t>
            </a:r>
            <a:r>
              <a:rPr lang="en-GB" dirty="0" err="1" smtClean="0"/>
              <a:t>d.o.f</a:t>
            </a:r>
            <a:r>
              <a:rPr lang="en-GB" dirty="0" smtClean="0"/>
              <a:t>. within the predictions (1</a:t>
            </a:r>
            <a:r>
              <a:rPr lang="en-GB" baseline="30000" dirty="0" smtClean="0"/>
              <a:t>st</a:t>
            </a:r>
            <a:r>
              <a:rPr lang="en-GB" dirty="0" smtClean="0"/>
              <a:t> n</a:t>
            </a:r>
            <a:r>
              <a:rPr lang="en-GB" baseline="-25000" dirty="0" smtClean="0"/>
              <a:t>u</a:t>
            </a:r>
            <a:r>
              <a:rPr lang="en-GB" dirty="0" smtClean="0"/>
              <a:t> values of the input).</a:t>
            </a:r>
          </a:p>
          <a:p>
            <a:pPr marL="514350" indent="-514350">
              <a:buFont typeface="+mj-lt"/>
              <a:buAutoNum type="arabicPeriod"/>
            </a:pPr>
            <a:r>
              <a:rPr lang="en-GB" dirty="0" smtClean="0"/>
              <a:t>We have defined the performance index.</a:t>
            </a:r>
          </a:p>
          <a:p>
            <a:pPr marL="514350" indent="-514350">
              <a:buFont typeface="+mj-lt"/>
              <a:buAutoNum type="arabicPeriod"/>
            </a:pPr>
            <a:r>
              <a:rPr lang="en-GB" dirty="0" smtClean="0"/>
              <a:t>We have expressed the performance index neatly in terms of the predictions.</a:t>
            </a:r>
          </a:p>
          <a:p>
            <a:pPr marL="514350" indent="-514350">
              <a:buFont typeface="+mj-lt"/>
              <a:buAutoNum type="arabicPeriod"/>
            </a:pPr>
            <a:r>
              <a:rPr lang="en-GB" dirty="0" smtClean="0"/>
              <a:t>Consequently we can put the predictions and the performance index together and perform a minimisation to find the ‘optimum’ value of the </a:t>
            </a:r>
            <a:r>
              <a:rPr lang="en-GB" dirty="0" err="1" smtClean="0"/>
              <a:t>d.o.f</a:t>
            </a:r>
            <a:r>
              <a:rPr lang="en-GB" dirty="0" smtClean="0"/>
              <a:t>. </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GPC – CARIMA model</a:t>
            </a:r>
            <a:endParaRPr lang="en-GB" dirty="0"/>
          </a:p>
        </p:txBody>
      </p:sp>
      <p:sp>
        <p:nvSpPr>
          <p:cNvPr id="3" name="Content Placeholder 2"/>
          <p:cNvSpPr>
            <a:spLocks noGrp="1"/>
          </p:cNvSpPr>
          <p:nvPr>
            <p:ph idx="1"/>
          </p:nvPr>
        </p:nvSpPr>
        <p:spPr/>
        <p:txBody>
          <a:bodyPr/>
          <a:lstStyle/>
          <a:p>
            <a:pPr marL="0" indent="0">
              <a:buNone/>
            </a:pPr>
            <a:r>
              <a:rPr lang="en-GB" dirty="0" smtClean="0"/>
              <a:t>The predictions are given as:</a:t>
            </a:r>
          </a:p>
          <a:p>
            <a:pPr marL="0" indent="0">
              <a:buNone/>
            </a:pPr>
            <a:endParaRPr lang="en-GB" dirty="0"/>
          </a:p>
          <a:p>
            <a:pPr marL="0" indent="0">
              <a:buNone/>
            </a:pPr>
            <a:endParaRPr lang="en-GB" dirty="0" smtClean="0"/>
          </a:p>
          <a:p>
            <a:pPr marL="0" indent="0">
              <a:buNone/>
            </a:pPr>
            <a:r>
              <a:rPr lang="en-GB" dirty="0" smtClean="0"/>
              <a:t>The performance index (assuming simple weights) is given as: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685863624"/>
              </p:ext>
            </p:extLst>
          </p:nvPr>
        </p:nvGraphicFramePr>
        <p:xfrm>
          <a:off x="1547664" y="1628800"/>
          <a:ext cx="5208587" cy="774700"/>
        </p:xfrm>
        <a:graphic>
          <a:graphicData uri="http://schemas.openxmlformats.org/presentationml/2006/ole">
            <mc:AlternateContent xmlns:mc="http://schemas.openxmlformats.org/markup-compatibility/2006">
              <mc:Choice xmlns:v="urn:schemas-microsoft-com:vml" Requires="v">
                <p:oleObj spid="_x0000_s10328" name="Equation" r:id="rId3" imgW="1790640" imgH="266400" progId="Equation.3">
                  <p:embed/>
                </p:oleObj>
              </mc:Choice>
              <mc:Fallback>
                <p:oleObj name="Equation" r:id="rId3" imgW="1790640" imgH="266400" progId="Equation.3">
                  <p:embed/>
                  <p:pic>
                    <p:nvPicPr>
                      <p:cNvPr id="0" name="Object 12"/>
                      <p:cNvPicPr>
                        <a:picLocks noChangeAspect="1" noChangeArrowheads="1"/>
                      </p:cNvPicPr>
                      <p:nvPr/>
                    </p:nvPicPr>
                    <p:blipFill>
                      <a:blip r:embed="rId4"/>
                      <a:srcRect/>
                      <a:stretch>
                        <a:fillRect/>
                      </a:stretch>
                    </p:blipFill>
                    <p:spPr bwMode="auto">
                      <a:xfrm>
                        <a:off x="1547664" y="1628800"/>
                        <a:ext cx="5208587"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90792600"/>
              </p:ext>
            </p:extLst>
          </p:nvPr>
        </p:nvGraphicFramePr>
        <p:xfrm>
          <a:off x="251520" y="3933056"/>
          <a:ext cx="8770938" cy="909638"/>
        </p:xfrm>
        <a:graphic>
          <a:graphicData uri="http://schemas.openxmlformats.org/presentationml/2006/ole">
            <mc:AlternateContent xmlns:mc="http://schemas.openxmlformats.org/markup-compatibility/2006">
              <mc:Choice xmlns:v="urn:schemas-microsoft-com:vml" Requires="v">
                <p:oleObj spid="_x0000_s10329" name="Equation" r:id="rId5" imgW="2577960" imgH="266400" progId="Equation.3">
                  <p:embed/>
                </p:oleObj>
              </mc:Choice>
              <mc:Fallback>
                <p:oleObj name="Equation" r:id="rId5" imgW="2577960" imgH="266400" progId="Equation.3">
                  <p:embed/>
                  <p:pic>
                    <p:nvPicPr>
                      <p:cNvPr id="0" name="Object 6"/>
                      <p:cNvPicPr>
                        <a:picLocks noChangeAspect="1" noChangeArrowheads="1"/>
                      </p:cNvPicPr>
                      <p:nvPr/>
                    </p:nvPicPr>
                    <p:blipFill>
                      <a:blip r:embed="rId6"/>
                      <a:srcRect/>
                      <a:stretch>
                        <a:fillRect/>
                      </a:stretch>
                    </p:blipFill>
                    <p:spPr bwMode="auto">
                      <a:xfrm>
                        <a:off x="251520" y="3933056"/>
                        <a:ext cx="8770938" cy="90963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52086329"/>
              </p:ext>
            </p:extLst>
          </p:nvPr>
        </p:nvGraphicFramePr>
        <p:xfrm>
          <a:off x="395536" y="5085184"/>
          <a:ext cx="8253413" cy="995362"/>
        </p:xfrm>
        <a:graphic>
          <a:graphicData uri="http://schemas.openxmlformats.org/presentationml/2006/ole">
            <mc:AlternateContent xmlns:mc="http://schemas.openxmlformats.org/markup-compatibility/2006">
              <mc:Choice xmlns:v="urn:schemas-microsoft-com:vml" Requires="v">
                <p:oleObj spid="_x0000_s10330" name="Equation" r:id="rId7" imgW="2425680" imgH="291960" progId="Equation.3">
                  <p:embed/>
                </p:oleObj>
              </mc:Choice>
              <mc:Fallback>
                <p:oleObj name="Equation" r:id="rId7" imgW="2425680" imgH="291960" progId="Equation.3">
                  <p:embed/>
                  <p:pic>
                    <p:nvPicPr>
                      <p:cNvPr id="0" name="Object 6"/>
                      <p:cNvPicPr>
                        <a:picLocks noChangeAspect="1" noChangeArrowheads="1"/>
                      </p:cNvPicPr>
                      <p:nvPr/>
                    </p:nvPicPr>
                    <p:blipFill>
                      <a:blip r:embed="rId8"/>
                      <a:srcRect/>
                      <a:stretch>
                        <a:fillRect/>
                      </a:stretch>
                    </p:blipFill>
                    <p:spPr bwMode="auto">
                      <a:xfrm>
                        <a:off x="395536" y="5085184"/>
                        <a:ext cx="8253413" cy="995362"/>
                      </a:xfrm>
                      <a:prstGeom prst="rect">
                        <a:avLst/>
                      </a:prstGeom>
                      <a:solidFill>
                        <a:schemeClr val="accent1">
                          <a:lumMod val="20000"/>
                          <a:lumOff val="8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29127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Remark on H</a:t>
            </a:r>
            <a:endParaRPr lang="en-GB" dirty="0"/>
          </a:p>
        </p:txBody>
      </p:sp>
      <p:sp>
        <p:nvSpPr>
          <p:cNvPr id="3" name="Content Placeholder 2"/>
          <p:cNvSpPr>
            <a:spLocks noGrp="1"/>
          </p:cNvSpPr>
          <p:nvPr>
            <p:ph idx="1"/>
          </p:nvPr>
        </p:nvSpPr>
        <p:spPr/>
        <p:txBody>
          <a:bodyPr/>
          <a:lstStyle/>
          <a:p>
            <a:pPr marL="0" indent="0">
              <a:buNone/>
            </a:pPr>
            <a:r>
              <a:rPr lang="en-GB" dirty="0" smtClean="0"/>
              <a:t>The predictions include a square matrix H. </a:t>
            </a:r>
          </a:p>
          <a:p>
            <a:pPr marL="0" indent="0">
              <a:buNone/>
            </a:pPr>
            <a:endParaRPr lang="en-GB" dirty="0"/>
          </a:p>
          <a:p>
            <a:pPr marL="0" indent="0">
              <a:buNone/>
            </a:pPr>
            <a:endParaRPr lang="en-GB" dirty="0" smtClean="0"/>
          </a:p>
          <a:p>
            <a:pPr marL="0" indent="0">
              <a:buNone/>
            </a:pPr>
            <a:r>
              <a:rPr lang="en-GB" dirty="0" smtClean="0"/>
              <a:t>However, given we know the structure of  the future inputs is: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414807539"/>
              </p:ext>
            </p:extLst>
          </p:nvPr>
        </p:nvGraphicFramePr>
        <p:xfrm>
          <a:off x="468313" y="3762375"/>
          <a:ext cx="2273300" cy="3013075"/>
        </p:xfrm>
        <a:graphic>
          <a:graphicData uri="http://schemas.openxmlformats.org/presentationml/2006/ole">
            <mc:AlternateContent xmlns:mc="http://schemas.openxmlformats.org/markup-compatibility/2006">
              <mc:Choice xmlns:v="urn:schemas-microsoft-com:vml" Requires="v">
                <p:oleObj spid="_x0000_s11351" name="Equation" r:id="rId3" imgW="1054080" imgH="1396800" progId="Equation.3">
                  <p:embed/>
                </p:oleObj>
              </mc:Choice>
              <mc:Fallback>
                <p:oleObj name="Equation" r:id="rId3" imgW="1054080" imgH="1396800" progId="Equation.3">
                  <p:embed/>
                  <p:pic>
                    <p:nvPicPr>
                      <p:cNvPr id="0" name=""/>
                      <p:cNvPicPr>
                        <a:picLocks noChangeAspect="1" noChangeArrowheads="1"/>
                      </p:cNvPicPr>
                      <p:nvPr/>
                    </p:nvPicPr>
                    <p:blipFill>
                      <a:blip r:embed="rId4"/>
                      <a:srcRect/>
                      <a:stretch>
                        <a:fillRect/>
                      </a:stretch>
                    </p:blipFill>
                    <p:spPr bwMode="auto">
                      <a:xfrm>
                        <a:off x="468313" y="3762375"/>
                        <a:ext cx="2273300" cy="3013075"/>
                      </a:xfrm>
                      <a:prstGeom prst="rect">
                        <a:avLst/>
                      </a:prstGeom>
                      <a:solidFill>
                        <a:srgbClr val="FFFF00"/>
                      </a:solid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57379152"/>
              </p:ext>
            </p:extLst>
          </p:nvPr>
        </p:nvGraphicFramePr>
        <p:xfrm>
          <a:off x="1259632" y="1628800"/>
          <a:ext cx="5208587" cy="774700"/>
        </p:xfrm>
        <a:graphic>
          <a:graphicData uri="http://schemas.openxmlformats.org/presentationml/2006/ole">
            <mc:AlternateContent xmlns:mc="http://schemas.openxmlformats.org/markup-compatibility/2006">
              <mc:Choice xmlns:v="urn:schemas-microsoft-com:vml" Requires="v">
                <p:oleObj spid="_x0000_s11352" name="Equation" r:id="rId5" imgW="1790640" imgH="266400" progId="Equation.3">
                  <p:embed/>
                </p:oleObj>
              </mc:Choice>
              <mc:Fallback>
                <p:oleObj name="Equation" r:id="rId5" imgW="1790640" imgH="266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1628800"/>
                        <a:ext cx="5208587"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83338106"/>
              </p:ext>
            </p:extLst>
          </p:nvPr>
        </p:nvGraphicFramePr>
        <p:xfrm>
          <a:off x="3059832" y="3861048"/>
          <a:ext cx="5494337" cy="2762250"/>
        </p:xfrm>
        <a:graphic>
          <a:graphicData uri="http://schemas.openxmlformats.org/presentationml/2006/ole">
            <mc:AlternateContent xmlns:mc="http://schemas.openxmlformats.org/markup-compatibility/2006">
              <mc:Choice xmlns:v="urn:schemas-microsoft-com:vml" Requires="v">
                <p:oleObj spid="_x0000_s11353" name="Equation" r:id="rId7" imgW="2222280" imgH="1117440" progId="Equation.3">
                  <p:embed/>
                </p:oleObj>
              </mc:Choice>
              <mc:Fallback>
                <p:oleObj name="Equation" r:id="rId7" imgW="2222280" imgH="1117440" progId="Equation.3">
                  <p:embed/>
                  <p:pic>
                    <p:nvPicPr>
                      <p:cNvPr id="0" name="Object 6"/>
                      <p:cNvPicPr>
                        <a:picLocks noChangeAspect="1" noChangeArrowheads="1"/>
                      </p:cNvPicPr>
                      <p:nvPr/>
                    </p:nvPicPr>
                    <p:blipFill>
                      <a:blip r:embed="rId8"/>
                      <a:srcRect/>
                      <a:stretch>
                        <a:fillRect/>
                      </a:stretch>
                    </p:blipFill>
                    <p:spPr bwMode="auto">
                      <a:xfrm>
                        <a:off x="3059832" y="3861048"/>
                        <a:ext cx="5494337" cy="2762250"/>
                      </a:xfrm>
                      <a:prstGeom prst="rect">
                        <a:avLst/>
                      </a:prstGeom>
                      <a:solidFill>
                        <a:schemeClr val="accent1">
                          <a:lumMod val="20000"/>
                          <a:lumOff val="80000"/>
                        </a:schemeClr>
                      </a:solidFill>
                      <a:ln>
                        <a:noFill/>
                      </a:ln>
                    </p:spPr>
                  </p:pic>
                </p:oleObj>
              </mc:Fallback>
            </mc:AlternateContent>
          </a:graphicData>
        </a:graphic>
      </p:graphicFrame>
      <p:sp>
        <p:nvSpPr>
          <p:cNvPr id="12" name="Rectangle 11"/>
          <p:cNvSpPr/>
          <p:nvPr/>
        </p:nvSpPr>
        <p:spPr>
          <a:xfrm>
            <a:off x="4139952" y="3212976"/>
            <a:ext cx="4752528" cy="6480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H</a:t>
            </a:r>
            <a:r>
              <a:rPr lang="en-GB" sz="3200" baseline="-25000" dirty="0" smtClean="0"/>
              <a:t>1</a:t>
            </a:r>
            <a:r>
              <a:rPr lang="en-GB" sz="3200" dirty="0" smtClean="0"/>
              <a:t> is tall and  thin.</a:t>
            </a:r>
            <a:endParaRPr lang="en-GB" sz="3200" dirty="0"/>
          </a:p>
        </p:txBody>
      </p:sp>
      <p:sp>
        <p:nvSpPr>
          <p:cNvPr id="13" name="Rectangle 12"/>
          <p:cNvSpPr/>
          <p:nvPr/>
        </p:nvSpPr>
        <p:spPr>
          <a:xfrm>
            <a:off x="251520" y="1124744"/>
            <a:ext cx="4608512" cy="51125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smtClean="0"/>
              <a:t>In practice, for convenience, authors just write H (not H</a:t>
            </a:r>
            <a:r>
              <a:rPr lang="en-GB" sz="3200" baseline="-25000" dirty="0" smtClean="0"/>
              <a:t>1</a:t>
            </a:r>
            <a:r>
              <a:rPr lang="en-GB" sz="3200" dirty="0" smtClean="0"/>
              <a:t>) and assume this is defined to have the relevant number of columns (equivalent to n</a:t>
            </a:r>
            <a:r>
              <a:rPr lang="en-GB" sz="3200" baseline="-25000" dirty="0" smtClean="0"/>
              <a:t>u</a:t>
            </a:r>
            <a:r>
              <a:rPr lang="en-GB" sz="3200" dirty="0" smtClean="0"/>
              <a:t> samples). </a:t>
            </a:r>
          </a:p>
          <a:p>
            <a:r>
              <a:rPr lang="en-GB" sz="3200" dirty="0" smtClean="0">
                <a:solidFill>
                  <a:srgbClr val="FFFF00"/>
                </a:solidFill>
              </a:rPr>
              <a:t>An equivalent statement holds for deviation variables.</a:t>
            </a:r>
            <a:endParaRPr lang="en-GB" sz="3200" dirty="0">
              <a:solidFill>
                <a:srgbClr val="FFFF00"/>
              </a:solidFill>
            </a:endParaRPr>
          </a:p>
        </p:txBody>
      </p:sp>
    </p:spTree>
    <p:extLst>
      <p:ext uri="{BB962C8B-B14F-4D97-AF65-F5344CB8AC3E}">
        <p14:creationId xmlns:p14="http://schemas.microsoft.com/office/powerpoint/2010/main" val="394590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inVertic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Substitute predictions into J </a:t>
            </a:r>
            <a:endParaRPr lang="en-GB" dirty="0"/>
          </a:p>
        </p:txBody>
      </p:sp>
      <p:sp>
        <p:nvSpPr>
          <p:cNvPr id="3" name="Content Placeholder 2"/>
          <p:cNvSpPr>
            <a:spLocks noGrp="1"/>
          </p:cNvSpPr>
          <p:nvPr>
            <p:ph idx="1"/>
          </p:nvPr>
        </p:nvSpPr>
        <p:spPr>
          <a:xfrm>
            <a:off x="214282" y="928670"/>
            <a:ext cx="8715436" cy="700130"/>
          </a:xfrm>
        </p:spPr>
        <p:txBody>
          <a:bodyPr/>
          <a:lstStyle/>
          <a:p>
            <a:pPr marL="0" indent="0">
              <a:buNone/>
            </a:pPr>
            <a:r>
              <a:rPr lang="en-GB" dirty="0" smtClean="0"/>
              <a:t>Substituting predictions into J gives  the following:</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501792255"/>
              </p:ext>
            </p:extLst>
          </p:nvPr>
        </p:nvGraphicFramePr>
        <p:xfrm>
          <a:off x="2051720" y="1484784"/>
          <a:ext cx="5208587" cy="774700"/>
        </p:xfrm>
        <a:graphic>
          <a:graphicData uri="http://schemas.openxmlformats.org/presentationml/2006/ole">
            <mc:AlternateContent xmlns:mc="http://schemas.openxmlformats.org/markup-compatibility/2006">
              <mc:Choice xmlns:v="urn:schemas-microsoft-com:vml" Requires="v">
                <p:oleObj spid="_x0000_s12388" name="Equation" r:id="rId3" imgW="1790640" imgH="266400" progId="Equation.3">
                  <p:embed/>
                </p:oleObj>
              </mc:Choice>
              <mc:Fallback>
                <p:oleObj name="Equation" r:id="rId3" imgW="1790640" imgH="266400" progId="Equation.3">
                  <p:embed/>
                  <p:pic>
                    <p:nvPicPr>
                      <p:cNvPr id="0" name=""/>
                      <p:cNvPicPr>
                        <a:picLocks noChangeAspect="1" noChangeArrowheads="1"/>
                      </p:cNvPicPr>
                      <p:nvPr/>
                    </p:nvPicPr>
                    <p:blipFill>
                      <a:blip r:embed="rId4"/>
                      <a:srcRect/>
                      <a:stretch>
                        <a:fillRect/>
                      </a:stretch>
                    </p:blipFill>
                    <p:spPr bwMode="auto">
                      <a:xfrm>
                        <a:off x="2051720" y="1484784"/>
                        <a:ext cx="5208587" cy="774700"/>
                      </a:xfrm>
                      <a:prstGeom prst="rect">
                        <a:avLst/>
                      </a:prstGeom>
                      <a:solidFill>
                        <a:srgbClr val="FFFFCC"/>
                      </a:solidFill>
                      <a:ln w="9525">
                        <a:solidFill>
                          <a:schemeClr val="accent1"/>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2851344"/>
              </p:ext>
            </p:extLst>
          </p:nvPr>
        </p:nvGraphicFramePr>
        <p:xfrm>
          <a:off x="395537" y="2348880"/>
          <a:ext cx="7344816" cy="885785"/>
        </p:xfrm>
        <a:graphic>
          <a:graphicData uri="http://schemas.openxmlformats.org/presentationml/2006/ole">
            <mc:AlternateContent xmlns:mc="http://schemas.openxmlformats.org/markup-compatibility/2006">
              <mc:Choice xmlns:v="urn:schemas-microsoft-com:vml" Requires="v">
                <p:oleObj spid="_x0000_s12389" name="Equation" r:id="rId5" imgW="2425680" imgH="291960" progId="Equation.3">
                  <p:embed/>
                </p:oleObj>
              </mc:Choice>
              <mc:Fallback>
                <p:oleObj name="Equation" r:id="rId5" imgW="2425680" imgH="291960" progId="Equation.3">
                  <p:embed/>
                  <p:pic>
                    <p:nvPicPr>
                      <p:cNvPr id="0" name=""/>
                      <p:cNvPicPr>
                        <a:picLocks noChangeAspect="1" noChangeArrowheads="1"/>
                      </p:cNvPicPr>
                      <p:nvPr/>
                    </p:nvPicPr>
                    <p:blipFill>
                      <a:blip r:embed="rId6"/>
                      <a:srcRect/>
                      <a:stretch>
                        <a:fillRect/>
                      </a:stretch>
                    </p:blipFill>
                    <p:spPr bwMode="auto">
                      <a:xfrm>
                        <a:off x="395537" y="2348880"/>
                        <a:ext cx="7344816" cy="885785"/>
                      </a:xfrm>
                      <a:prstGeom prst="rect">
                        <a:avLst/>
                      </a:prstGeom>
                      <a:solidFill>
                        <a:schemeClr val="accent1">
                          <a:lumMod val="20000"/>
                          <a:lumOff val="80000"/>
                        </a:schemeClr>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061990751"/>
              </p:ext>
            </p:extLst>
          </p:nvPr>
        </p:nvGraphicFramePr>
        <p:xfrm>
          <a:off x="131763" y="3295650"/>
          <a:ext cx="8702675" cy="1360488"/>
        </p:xfrm>
        <a:graphic>
          <a:graphicData uri="http://schemas.openxmlformats.org/presentationml/2006/ole">
            <mc:AlternateContent xmlns:mc="http://schemas.openxmlformats.org/markup-compatibility/2006">
              <mc:Choice xmlns:v="urn:schemas-microsoft-com:vml" Requires="v">
                <p:oleObj spid="_x0000_s12390" name="Equation" r:id="rId7" imgW="3746160" imgH="583920" progId="Equation.3">
                  <p:embed/>
                </p:oleObj>
              </mc:Choice>
              <mc:Fallback>
                <p:oleObj name="Equation" r:id="rId7" imgW="3746160" imgH="583920" progId="Equation.3">
                  <p:embed/>
                  <p:pic>
                    <p:nvPicPr>
                      <p:cNvPr id="0" name="Object 7"/>
                      <p:cNvPicPr>
                        <a:picLocks noChangeAspect="1" noChangeArrowheads="1"/>
                      </p:cNvPicPr>
                      <p:nvPr/>
                    </p:nvPicPr>
                    <p:blipFill>
                      <a:blip r:embed="rId8"/>
                      <a:srcRect/>
                      <a:stretch>
                        <a:fillRect/>
                      </a:stretch>
                    </p:blipFill>
                    <p:spPr bwMode="auto">
                      <a:xfrm>
                        <a:off x="131763" y="3295650"/>
                        <a:ext cx="8702675" cy="1360488"/>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14075275"/>
              </p:ext>
            </p:extLst>
          </p:nvPr>
        </p:nvGraphicFramePr>
        <p:xfrm>
          <a:off x="899592" y="4725144"/>
          <a:ext cx="6784975" cy="2011363"/>
        </p:xfrm>
        <a:graphic>
          <a:graphicData uri="http://schemas.openxmlformats.org/presentationml/2006/ole">
            <mc:AlternateContent xmlns:mc="http://schemas.openxmlformats.org/markup-compatibility/2006">
              <mc:Choice xmlns:v="urn:schemas-microsoft-com:vml" Requires="v">
                <p:oleObj spid="_x0000_s12391" name="Equation" r:id="rId9" imgW="2920680" imgH="863280" progId="Equation.3">
                  <p:embed/>
                </p:oleObj>
              </mc:Choice>
              <mc:Fallback>
                <p:oleObj name="Equation" r:id="rId9" imgW="2920680" imgH="863280" progId="Equation.3">
                  <p:embed/>
                  <p:pic>
                    <p:nvPicPr>
                      <p:cNvPr id="0" name="Object 9"/>
                      <p:cNvPicPr>
                        <a:picLocks noChangeAspect="1" noChangeArrowheads="1"/>
                      </p:cNvPicPr>
                      <p:nvPr/>
                    </p:nvPicPr>
                    <p:blipFill>
                      <a:blip r:embed="rId10"/>
                      <a:srcRect/>
                      <a:stretch>
                        <a:fillRect/>
                      </a:stretch>
                    </p:blipFill>
                    <p:spPr bwMode="auto">
                      <a:xfrm>
                        <a:off x="899592" y="4725144"/>
                        <a:ext cx="6784975" cy="2011363"/>
                      </a:xfrm>
                      <a:prstGeom prst="rect">
                        <a:avLst/>
                      </a:prstGeom>
                      <a:solidFill>
                        <a:srgbClr val="FFFF00">
                          <a:alpha val="43921"/>
                        </a:srgb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76308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Simplifying  the performance index </a:t>
            </a:r>
            <a:endParaRPr lang="en-GB" dirty="0"/>
          </a:p>
        </p:txBody>
      </p:sp>
      <p:sp>
        <p:nvSpPr>
          <p:cNvPr id="3" name="Content Placeholder 2"/>
          <p:cNvSpPr>
            <a:spLocks noGrp="1"/>
          </p:cNvSpPr>
          <p:nvPr>
            <p:ph idx="1"/>
          </p:nvPr>
        </p:nvSpPr>
        <p:spPr>
          <a:xfrm>
            <a:off x="214282" y="928670"/>
            <a:ext cx="8715436" cy="700130"/>
          </a:xfrm>
        </p:spPr>
        <p:txBody>
          <a:bodyPr/>
          <a:lstStyle/>
          <a:p>
            <a:pPr marL="0" indent="0">
              <a:buNone/>
            </a:pPr>
            <a:r>
              <a:rPr lang="en-GB" dirty="0" smtClean="0"/>
              <a:t>Substituting predictions into J gives  the following:</a:t>
            </a:r>
          </a:p>
          <a:p>
            <a:pPr marL="0" indent="0">
              <a:buNone/>
            </a:pPr>
            <a:endParaRPr lang="en-GB" dirty="0"/>
          </a:p>
          <a:p>
            <a:pPr marL="0" indent="0">
              <a:buNone/>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3539234985"/>
              </p:ext>
            </p:extLst>
          </p:nvPr>
        </p:nvGraphicFramePr>
        <p:xfrm>
          <a:off x="827584" y="1484784"/>
          <a:ext cx="6784975" cy="2011363"/>
        </p:xfrm>
        <a:graphic>
          <a:graphicData uri="http://schemas.openxmlformats.org/presentationml/2006/ole">
            <mc:AlternateContent xmlns:mc="http://schemas.openxmlformats.org/markup-compatibility/2006">
              <mc:Choice xmlns:v="urn:schemas-microsoft-com:vml" Requires="v">
                <p:oleObj spid="_x0000_s13389" name="Equation" r:id="rId3" imgW="2920680" imgH="863280" progId="Equation.3">
                  <p:embed/>
                </p:oleObj>
              </mc:Choice>
              <mc:Fallback>
                <p:oleObj name="Equation" r:id="rId3" imgW="2920680" imgH="863280" progId="Equation.3">
                  <p:embed/>
                  <p:pic>
                    <p:nvPicPr>
                      <p:cNvPr id="0" name=""/>
                      <p:cNvPicPr>
                        <a:picLocks noChangeAspect="1" noChangeArrowheads="1"/>
                      </p:cNvPicPr>
                      <p:nvPr/>
                    </p:nvPicPr>
                    <p:blipFill>
                      <a:blip r:embed="rId4"/>
                      <a:srcRect/>
                      <a:stretch>
                        <a:fillRect/>
                      </a:stretch>
                    </p:blipFill>
                    <p:spPr bwMode="auto">
                      <a:xfrm>
                        <a:off x="827584" y="1484784"/>
                        <a:ext cx="6784975" cy="2011363"/>
                      </a:xfrm>
                      <a:prstGeom prst="rect">
                        <a:avLst/>
                      </a:prstGeom>
                      <a:solidFill>
                        <a:srgbClr val="FFFF00">
                          <a:alpha val="44000"/>
                        </a:srgbClr>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66092863"/>
              </p:ext>
            </p:extLst>
          </p:nvPr>
        </p:nvGraphicFramePr>
        <p:xfrm>
          <a:off x="467544" y="3645024"/>
          <a:ext cx="7937500" cy="1597025"/>
        </p:xfrm>
        <a:graphic>
          <a:graphicData uri="http://schemas.openxmlformats.org/presentationml/2006/ole">
            <mc:AlternateContent xmlns:mc="http://schemas.openxmlformats.org/markup-compatibility/2006">
              <mc:Choice xmlns:v="urn:schemas-microsoft-com:vml" Requires="v">
                <p:oleObj spid="_x0000_s13390" name="Equation" r:id="rId5" imgW="3416040" imgH="685800" progId="Equation.3">
                  <p:embed/>
                </p:oleObj>
              </mc:Choice>
              <mc:Fallback>
                <p:oleObj name="Equation" r:id="rId5" imgW="3416040" imgH="685800" progId="Equation.3">
                  <p:embed/>
                  <p:pic>
                    <p:nvPicPr>
                      <p:cNvPr id="0" name="Object 9"/>
                      <p:cNvPicPr>
                        <a:picLocks noChangeAspect="1" noChangeArrowheads="1"/>
                      </p:cNvPicPr>
                      <p:nvPr/>
                    </p:nvPicPr>
                    <p:blipFill>
                      <a:blip r:embed="rId6"/>
                      <a:srcRect/>
                      <a:stretch>
                        <a:fillRect/>
                      </a:stretch>
                    </p:blipFill>
                    <p:spPr bwMode="auto">
                      <a:xfrm>
                        <a:off x="467544" y="3645024"/>
                        <a:ext cx="7937500" cy="1597025"/>
                      </a:xfrm>
                      <a:prstGeom prst="rect">
                        <a:avLst/>
                      </a:prstGeom>
                      <a:solidFill>
                        <a:srgbClr val="FFFF00">
                          <a:alpha val="43921"/>
                        </a:srgbClr>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866244087"/>
              </p:ext>
            </p:extLst>
          </p:nvPr>
        </p:nvGraphicFramePr>
        <p:xfrm>
          <a:off x="0" y="5453105"/>
          <a:ext cx="9097963" cy="879433"/>
        </p:xfrm>
        <a:graphic>
          <a:graphicData uri="http://schemas.openxmlformats.org/presentationml/2006/ole">
            <mc:AlternateContent xmlns:mc="http://schemas.openxmlformats.org/markup-compatibility/2006">
              <mc:Choice xmlns:v="urn:schemas-microsoft-com:vml" Requires="v">
                <p:oleObj spid="_x0000_s13391" name="Equation" r:id="rId7" imgW="3949560" imgH="380880" progId="Equation.3">
                  <p:embed/>
                </p:oleObj>
              </mc:Choice>
              <mc:Fallback>
                <p:oleObj name="Equation" r:id="rId7" imgW="3949560" imgH="380880" progId="Equation.3">
                  <p:embed/>
                  <p:pic>
                    <p:nvPicPr>
                      <p:cNvPr id="0" name="Object 6"/>
                      <p:cNvPicPr>
                        <a:picLocks noChangeAspect="1" noChangeArrowheads="1"/>
                      </p:cNvPicPr>
                      <p:nvPr/>
                    </p:nvPicPr>
                    <p:blipFill>
                      <a:blip r:embed="rId8"/>
                      <a:srcRect/>
                      <a:stretch>
                        <a:fillRect/>
                      </a:stretch>
                    </p:blipFill>
                    <p:spPr bwMode="auto">
                      <a:xfrm>
                        <a:off x="0" y="5453105"/>
                        <a:ext cx="9097963" cy="879433"/>
                      </a:xfrm>
                      <a:prstGeom prst="rect">
                        <a:avLst/>
                      </a:prstGeom>
                      <a:solidFill>
                        <a:srgbClr val="FFFF00"/>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945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1053900"/>
          </a:xfrm>
        </p:spPr>
        <p:txBody>
          <a:bodyPr>
            <a:normAutofit fontScale="90000"/>
          </a:bodyPr>
          <a:lstStyle/>
          <a:p>
            <a:r>
              <a:rPr lang="en-GB" dirty="0" smtClean="0"/>
              <a:t>Optimising functions of many variables</a:t>
            </a:r>
            <a:endParaRPr lang="en-GB" dirty="0"/>
          </a:p>
        </p:txBody>
      </p:sp>
      <p:sp>
        <p:nvSpPr>
          <p:cNvPr id="3" name="Content Placeholder 2"/>
          <p:cNvSpPr>
            <a:spLocks noGrp="1"/>
          </p:cNvSpPr>
          <p:nvPr>
            <p:ph idx="1"/>
          </p:nvPr>
        </p:nvSpPr>
        <p:spPr>
          <a:xfrm>
            <a:off x="214282" y="1412776"/>
            <a:ext cx="5437838" cy="5040560"/>
          </a:xfrm>
        </p:spPr>
        <p:txBody>
          <a:bodyPr>
            <a:normAutofit lnSpcReduction="10000"/>
          </a:bodyPr>
          <a:lstStyle/>
          <a:p>
            <a:pPr marL="0" indent="0">
              <a:buNone/>
            </a:pPr>
            <a:r>
              <a:rPr lang="en-GB" dirty="0" smtClean="0"/>
              <a:t>As the performance index is quadratic and strictly positive we know it has a unique minimum.</a:t>
            </a:r>
          </a:p>
          <a:p>
            <a:pPr marL="0" indent="0">
              <a:buNone/>
            </a:pPr>
            <a:r>
              <a:rPr lang="en-GB" dirty="0" smtClean="0"/>
              <a:t>We also know that this minimum is characterised by the gradient being zero.</a:t>
            </a:r>
          </a:p>
          <a:p>
            <a:pPr marL="0" indent="0">
              <a:buNone/>
            </a:pPr>
            <a:r>
              <a:rPr lang="en-GB" dirty="0" smtClean="0"/>
              <a:t>For a function of many variables, the gradient is defined as follows: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887758027"/>
              </p:ext>
            </p:extLst>
          </p:nvPr>
        </p:nvGraphicFramePr>
        <p:xfrm>
          <a:off x="5292080" y="2348880"/>
          <a:ext cx="3261196" cy="3816293"/>
        </p:xfrm>
        <a:graphic>
          <a:graphicData uri="http://schemas.openxmlformats.org/presentationml/2006/ole">
            <mc:AlternateContent xmlns:mc="http://schemas.openxmlformats.org/markup-compatibility/2006">
              <mc:Choice xmlns:v="urn:schemas-microsoft-com:vml" Requires="v">
                <p:oleObj spid="_x0000_s14359" name="Equation" r:id="rId3" imgW="1193760" imgH="1396800" progId="Equation.3">
                  <p:embed/>
                </p:oleObj>
              </mc:Choice>
              <mc:Fallback>
                <p:oleObj name="Equation" r:id="rId3" imgW="1193760" imgH="1396800" progId="Equation.3">
                  <p:embed/>
                  <p:pic>
                    <p:nvPicPr>
                      <p:cNvPr id="0" name=""/>
                      <p:cNvPicPr/>
                      <p:nvPr/>
                    </p:nvPicPr>
                    <p:blipFill>
                      <a:blip r:embed="rId4"/>
                      <a:stretch>
                        <a:fillRect/>
                      </a:stretch>
                    </p:blipFill>
                    <p:spPr>
                      <a:xfrm>
                        <a:off x="5292080" y="2348880"/>
                        <a:ext cx="3261196" cy="3816293"/>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8291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Gradient of simple vector functions</a:t>
            </a:r>
            <a:endParaRPr lang="en-GB" dirty="0"/>
          </a:p>
        </p:txBody>
      </p:sp>
      <p:sp>
        <p:nvSpPr>
          <p:cNvPr id="3" name="Content Placeholder 2"/>
          <p:cNvSpPr>
            <a:spLocks noGrp="1"/>
          </p:cNvSpPr>
          <p:nvPr>
            <p:ph idx="1"/>
          </p:nvPr>
        </p:nvSpPr>
        <p:spPr>
          <a:xfrm>
            <a:off x="214282" y="928670"/>
            <a:ext cx="8715436" cy="1276194"/>
          </a:xfrm>
        </p:spPr>
        <p:txBody>
          <a:bodyPr/>
          <a:lstStyle/>
          <a:p>
            <a:pPr marL="0" indent="0">
              <a:buNone/>
            </a:pPr>
            <a:r>
              <a:rPr lang="en-GB" dirty="0" smtClean="0"/>
              <a:t>It is useful to check the gradient of simple functions of a vector, two examples are given next:</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7" name="Object 6"/>
          <p:cNvGraphicFramePr>
            <a:graphicFrameLocks noChangeAspect="1"/>
          </p:cNvGraphicFramePr>
          <p:nvPr>
            <p:extLst>
              <p:ext uri="{D42A27DB-BD31-4B8C-83A1-F6EECF244321}">
                <p14:modId xmlns:p14="http://schemas.microsoft.com/office/powerpoint/2010/main" val="2793594220"/>
              </p:ext>
            </p:extLst>
          </p:nvPr>
        </p:nvGraphicFramePr>
        <p:xfrm>
          <a:off x="3635896" y="2132856"/>
          <a:ext cx="5327650" cy="592137"/>
        </p:xfrm>
        <a:graphic>
          <a:graphicData uri="http://schemas.openxmlformats.org/presentationml/2006/ole">
            <mc:AlternateContent xmlns:mc="http://schemas.openxmlformats.org/markup-compatibility/2006">
              <mc:Choice xmlns:v="urn:schemas-microsoft-com:vml" Requires="v">
                <p:oleObj spid="_x0000_s15427" name="Equation" r:id="rId3" imgW="2171520" imgH="241200" progId="Equation.3">
                  <p:embed/>
                </p:oleObj>
              </mc:Choice>
              <mc:Fallback>
                <p:oleObj name="Equation" r:id="rId3" imgW="2171520" imgH="241200" progId="Equation.3">
                  <p:embed/>
                  <p:pic>
                    <p:nvPicPr>
                      <p:cNvPr id="0" name="Object 5"/>
                      <p:cNvPicPr>
                        <a:picLocks noChangeAspect="1" noChangeArrowheads="1"/>
                      </p:cNvPicPr>
                      <p:nvPr/>
                    </p:nvPicPr>
                    <p:blipFill>
                      <a:blip r:embed="rId4"/>
                      <a:srcRect/>
                      <a:stretch>
                        <a:fillRect/>
                      </a:stretch>
                    </p:blipFill>
                    <p:spPr bwMode="auto">
                      <a:xfrm>
                        <a:off x="3635896" y="2132856"/>
                        <a:ext cx="5327650" cy="592137"/>
                      </a:xfrm>
                      <a:prstGeom prst="rect">
                        <a:avLst/>
                      </a:prstGeom>
                      <a:solidFill>
                        <a:srgbClr val="FFFF00"/>
                      </a:solid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72400821"/>
              </p:ext>
            </p:extLst>
          </p:nvPr>
        </p:nvGraphicFramePr>
        <p:xfrm>
          <a:off x="179512" y="2132856"/>
          <a:ext cx="3363912" cy="2566988"/>
        </p:xfrm>
        <a:graphic>
          <a:graphicData uri="http://schemas.openxmlformats.org/presentationml/2006/ole">
            <mc:AlternateContent xmlns:mc="http://schemas.openxmlformats.org/markup-compatibility/2006">
              <mc:Choice xmlns:v="urn:schemas-microsoft-com:vml" Requires="v">
                <p:oleObj spid="_x0000_s15428" name="Equation" r:id="rId5" imgW="1231560" imgH="939600" progId="Equation.3">
                  <p:embed/>
                </p:oleObj>
              </mc:Choice>
              <mc:Fallback>
                <p:oleObj name="Equation" r:id="rId5" imgW="1231560" imgH="939600" progId="Equation.3">
                  <p:embed/>
                  <p:pic>
                    <p:nvPicPr>
                      <p:cNvPr id="0" name="Object 6"/>
                      <p:cNvPicPr>
                        <a:picLocks noChangeAspect="1" noChangeArrowheads="1"/>
                      </p:cNvPicPr>
                      <p:nvPr/>
                    </p:nvPicPr>
                    <p:blipFill>
                      <a:blip r:embed="rId6"/>
                      <a:srcRect/>
                      <a:stretch>
                        <a:fillRect/>
                      </a:stretch>
                    </p:blipFill>
                    <p:spPr bwMode="auto">
                      <a:xfrm>
                        <a:off x="179512" y="2132856"/>
                        <a:ext cx="3363912" cy="2566988"/>
                      </a:xfrm>
                      <a:prstGeom prst="rect">
                        <a:avLst/>
                      </a:prstGeom>
                      <a:solidFill>
                        <a:schemeClr val="accent1">
                          <a:lumMod val="20000"/>
                          <a:lumOff val="80000"/>
                        </a:schemeClr>
                      </a:solidFill>
                      <a:ln>
                        <a:no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707853131"/>
              </p:ext>
            </p:extLst>
          </p:nvPr>
        </p:nvGraphicFramePr>
        <p:xfrm>
          <a:off x="4139952" y="2924944"/>
          <a:ext cx="2880320" cy="3773429"/>
        </p:xfrm>
        <a:graphic>
          <a:graphicData uri="http://schemas.openxmlformats.org/presentationml/2006/ole">
            <mc:AlternateContent xmlns:mc="http://schemas.openxmlformats.org/markup-compatibility/2006">
              <mc:Choice xmlns:v="urn:schemas-microsoft-com:vml" Requires="v">
                <p:oleObj spid="_x0000_s15429" name="Equation" r:id="rId7" imgW="1066680" imgH="1396800" progId="Equation.3">
                  <p:embed/>
                </p:oleObj>
              </mc:Choice>
              <mc:Fallback>
                <p:oleObj name="Equation" r:id="rId7" imgW="1066680" imgH="1396800" progId="Equation.3">
                  <p:embed/>
                  <p:pic>
                    <p:nvPicPr>
                      <p:cNvPr id="0" name="Object 6"/>
                      <p:cNvPicPr>
                        <a:picLocks noChangeAspect="1" noChangeArrowheads="1"/>
                      </p:cNvPicPr>
                      <p:nvPr/>
                    </p:nvPicPr>
                    <p:blipFill>
                      <a:blip r:embed="rId8"/>
                      <a:srcRect/>
                      <a:stretch>
                        <a:fillRect/>
                      </a:stretch>
                    </p:blipFill>
                    <p:spPr bwMode="auto">
                      <a:xfrm>
                        <a:off x="4139952" y="2924944"/>
                        <a:ext cx="2880320" cy="3773429"/>
                      </a:xfrm>
                      <a:prstGeom prst="rect">
                        <a:avLst/>
                      </a:prstGeom>
                      <a:solidFill>
                        <a:srgbClr val="FFFF00"/>
                      </a:solidFill>
                      <a:ln>
                        <a:noFill/>
                      </a:ln>
                    </p:spPr>
                  </p:pic>
                </p:oleObj>
              </mc:Fallback>
            </mc:AlternateContent>
          </a:graphicData>
        </a:graphic>
      </p:graphicFrame>
    </p:spTree>
    <p:extLst>
      <p:ext uri="{BB962C8B-B14F-4D97-AF65-F5344CB8AC3E}">
        <p14:creationId xmlns:p14="http://schemas.microsoft.com/office/powerpoint/2010/main" val="263430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1139</TotalTime>
  <Words>820</Words>
  <Application>Microsoft Office PowerPoint</Application>
  <PresentationFormat>On-screen Show (4:3)</PresentationFormat>
  <Paragraphs>105</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19" baseType="lpstr">
      <vt:lpstr>Office Theme</vt:lpstr>
      <vt:lpstr>Equation</vt:lpstr>
      <vt:lpstr>Microsoft Equation 3.0</vt:lpstr>
      <vt:lpstr>CHAPTER 2 Generalised Predictive Control 2 The performance index</vt:lpstr>
      <vt:lpstr>Introduction</vt:lpstr>
      <vt:lpstr>This video</vt:lpstr>
      <vt:lpstr>GPC – CARIMA model</vt:lpstr>
      <vt:lpstr>Remark on H</vt:lpstr>
      <vt:lpstr>Substitute predictions into J </vt:lpstr>
      <vt:lpstr>Simplifying  the performance index </vt:lpstr>
      <vt:lpstr>Optimising functions of many variables</vt:lpstr>
      <vt:lpstr>Gradient of simple vector functions</vt:lpstr>
      <vt:lpstr>Gradient of simple vector functions</vt:lpstr>
      <vt:lpstr>Combining observations</vt:lpstr>
      <vt:lpstr>Combining observations</vt:lpstr>
      <vt:lpstr>Practical implementation</vt:lpstr>
      <vt:lpstr>Extracting the 1st value</vt:lpstr>
      <vt:lpstr>Summary of GPC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64</cp:revision>
  <dcterms:created xsi:type="dcterms:W3CDTF">2012-03-07T15:25:29Z</dcterms:created>
  <dcterms:modified xsi:type="dcterms:W3CDTF">2014-01-31T11:29:44Z</dcterms:modified>
</cp:coreProperties>
</file>