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92" r:id="rId3"/>
    <p:sldId id="261" r:id="rId4"/>
    <p:sldId id="293" r:id="rId5"/>
    <p:sldId id="294" r:id="rId6"/>
    <p:sldId id="295" r:id="rId7"/>
    <p:sldId id="296" r:id="rId8"/>
    <p:sldId id="297" r:id="rId9"/>
    <p:sldId id="298" r:id="rId10"/>
    <p:sldId id="299"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1/31/2014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wmf"/><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jpeg"/><Relationship Id="rId5" Type="http://schemas.openxmlformats.org/officeDocument/2006/relationships/hyperlink" Target="http://engsc.ac.uk/" TargetMode="External"/><Relationship Id="rId10" Type="http://schemas.openxmlformats.org/officeDocument/2006/relationships/image" Target="../media/image22.jpeg"/><Relationship Id="rId4" Type="http://schemas.openxmlformats.org/officeDocument/2006/relationships/image" Target="../media/image19.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3</a:t>
            </a:r>
            <a:br>
              <a:rPr lang="en-GB" dirty="0" smtClean="0"/>
            </a:br>
            <a:r>
              <a:rPr lang="en-GB" dirty="0" smtClean="0"/>
              <a:t>The control law</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Closed-loop poles</a:t>
            </a:r>
            <a:endParaRPr lang="en-GB" dirty="0"/>
          </a:p>
        </p:txBody>
      </p:sp>
      <p:sp>
        <p:nvSpPr>
          <p:cNvPr id="3" name="Content Placeholder 2"/>
          <p:cNvSpPr>
            <a:spLocks noGrp="1"/>
          </p:cNvSpPr>
          <p:nvPr>
            <p:ph idx="1"/>
          </p:nvPr>
        </p:nvSpPr>
        <p:spPr>
          <a:xfrm>
            <a:off x="214282" y="928670"/>
            <a:ext cx="8715436" cy="2068282"/>
          </a:xfrm>
        </p:spPr>
        <p:txBody>
          <a:bodyPr/>
          <a:lstStyle/>
          <a:p>
            <a:pPr marL="0" indent="0">
              <a:buNone/>
            </a:pPr>
            <a:r>
              <a:rPr lang="en-GB" dirty="0" smtClean="0"/>
              <a:t>Once the GPC control law is expressed in an equivalent transfer function/block diagram format, computation of closed-loop transfer functions is straightforward.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919336815"/>
              </p:ext>
            </p:extLst>
          </p:nvPr>
        </p:nvGraphicFramePr>
        <p:xfrm>
          <a:off x="467544" y="2996952"/>
          <a:ext cx="7167563" cy="1606550"/>
        </p:xfrm>
        <a:graphic>
          <a:graphicData uri="http://schemas.openxmlformats.org/presentationml/2006/ole">
            <mc:AlternateContent xmlns:mc="http://schemas.openxmlformats.org/markup-compatibility/2006">
              <mc:Choice xmlns:v="urn:schemas-microsoft-com:vml" Requires="v">
                <p:oleObj spid="_x0000_s27673" name="Equation" r:id="rId3" imgW="2971800" imgH="660400" progId="Equation.3">
                  <p:embed/>
                </p:oleObj>
              </mc:Choice>
              <mc:Fallback>
                <p:oleObj name="Equation" r:id="rId3" imgW="2971800" imgH="660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996952"/>
                        <a:ext cx="7167563" cy="160655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75339468"/>
              </p:ext>
            </p:extLst>
          </p:nvPr>
        </p:nvGraphicFramePr>
        <p:xfrm>
          <a:off x="223838" y="4652963"/>
          <a:ext cx="5575300" cy="2039937"/>
        </p:xfrm>
        <a:graphic>
          <a:graphicData uri="http://schemas.openxmlformats.org/presentationml/2006/ole">
            <mc:AlternateContent xmlns:mc="http://schemas.openxmlformats.org/markup-compatibility/2006">
              <mc:Choice xmlns:v="urn:schemas-microsoft-com:vml" Requires="v">
                <p:oleObj spid="_x0000_s27674" name="Equation" r:id="rId5" imgW="2311200" imgH="838080" progId="Equation.3">
                  <p:embed/>
                </p:oleObj>
              </mc:Choice>
              <mc:Fallback>
                <p:oleObj name="Equation" r:id="rId5" imgW="2311200" imgH="838080" progId="Equation.3">
                  <p:embed/>
                  <p:pic>
                    <p:nvPicPr>
                      <p:cNvPr id="0" name="Object 5"/>
                      <p:cNvPicPr>
                        <a:picLocks noChangeAspect="1" noChangeArrowheads="1"/>
                      </p:cNvPicPr>
                      <p:nvPr/>
                    </p:nvPicPr>
                    <p:blipFill>
                      <a:blip r:embed="rId6"/>
                      <a:srcRect/>
                      <a:stretch>
                        <a:fillRect/>
                      </a:stretch>
                    </p:blipFill>
                    <p:spPr bwMode="auto">
                      <a:xfrm>
                        <a:off x="223838" y="4652963"/>
                        <a:ext cx="5575300" cy="2039937"/>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ounded Rectangle 7"/>
          <p:cNvSpPr/>
          <p:nvPr/>
        </p:nvSpPr>
        <p:spPr>
          <a:xfrm>
            <a:off x="5796136" y="3717032"/>
            <a:ext cx="3168351" cy="27363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SISO case only to keep algebra simple.</a:t>
            </a:r>
          </a:p>
          <a:p>
            <a:r>
              <a:rPr lang="en-GB" sz="2800" dirty="0" smtClean="0"/>
              <a:t>MIMO is the same conceptually.</a:t>
            </a:r>
            <a:endParaRPr lang="en-GB" sz="2800" dirty="0"/>
          </a:p>
        </p:txBody>
      </p:sp>
    </p:spTree>
    <p:extLst>
      <p:ext uri="{BB962C8B-B14F-4D97-AF65-F5344CB8AC3E}">
        <p14:creationId xmlns:p14="http://schemas.microsoft.com/office/powerpoint/2010/main" val="25301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1" y="928670"/>
            <a:ext cx="8733931" cy="4588562"/>
          </a:xfrm>
        </p:spPr>
        <p:txBody>
          <a:bodyPr>
            <a:normAutofit lnSpcReduction="10000"/>
          </a:bodyPr>
          <a:lstStyle/>
          <a:p>
            <a:pPr marL="514350" indent="-514350">
              <a:buFont typeface="+mj-lt"/>
              <a:buAutoNum type="arabicPeriod"/>
            </a:pPr>
            <a:r>
              <a:rPr lang="en-GB" dirty="0" smtClean="0"/>
              <a:t>Even though GPC is a consequence of some matrix vector algebra and an optimisation, the law has an equivalent Z-transform representation.</a:t>
            </a:r>
          </a:p>
          <a:p>
            <a:pPr marL="514350" indent="-514350">
              <a:buFont typeface="+mj-lt"/>
              <a:buAutoNum type="arabicPeriod"/>
            </a:pPr>
            <a:endParaRPr lang="en-GB" dirty="0" smtClean="0"/>
          </a:p>
          <a:p>
            <a:pPr marL="514350" indent="-514350">
              <a:buFont typeface="+mj-lt"/>
              <a:buAutoNum type="arabicPeriod"/>
            </a:pPr>
            <a:endParaRPr lang="en-GB" dirty="0" smtClean="0"/>
          </a:p>
          <a:p>
            <a:pPr marL="514350" indent="-514350">
              <a:buFont typeface="+mj-lt"/>
              <a:buAutoNum type="arabicPeriod"/>
            </a:pPr>
            <a:r>
              <a:rPr lang="en-GB" dirty="0" smtClean="0"/>
              <a:t>Using Z-transforms allows us to see the equivalent block diagram/to perform closed-loop analysis and sensitivity analysis.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754358503"/>
              </p:ext>
            </p:extLst>
          </p:nvPr>
        </p:nvGraphicFramePr>
        <p:xfrm>
          <a:off x="755576" y="2852936"/>
          <a:ext cx="7451725" cy="911225"/>
        </p:xfrm>
        <a:graphic>
          <a:graphicData uri="http://schemas.openxmlformats.org/presentationml/2006/ole">
            <mc:AlternateContent xmlns:mc="http://schemas.openxmlformats.org/markup-compatibility/2006">
              <mc:Choice xmlns:v="urn:schemas-microsoft-com:vml" Requires="v">
                <p:oleObj spid="_x0000_s28680" name="Equation" r:id="rId3" imgW="2158920" imgH="241200" progId="Equation.3">
                  <p:embed/>
                </p:oleObj>
              </mc:Choice>
              <mc:Fallback>
                <p:oleObj name="Equation" r:id="rId3" imgW="215892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852936"/>
                        <a:ext cx="7451725" cy="911225"/>
                      </a:xfrm>
                      <a:prstGeom prst="rect">
                        <a:avLst/>
                      </a:prstGeom>
                      <a:solidFill>
                        <a:srgbClr val="FFFF00"/>
                      </a:solidFill>
                      <a:ln w="38100">
                        <a:solidFill>
                          <a:schemeClr val="folHlink"/>
                        </a:solidFill>
                        <a:miter lim="800000"/>
                        <a:headEnd/>
                        <a:tailEnd/>
                      </a:ln>
                    </p:spPr>
                  </p:pic>
                </p:oleObj>
              </mc:Fallback>
            </mc:AlternateContent>
          </a:graphicData>
        </a:graphic>
      </p:graphicFrame>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55776" y="5176453"/>
            <a:ext cx="4464496" cy="1519054"/>
          </a:xfrm>
          <a:prstGeom prst="rect">
            <a:avLst/>
          </a:prstGeom>
          <a:solidFill>
            <a:schemeClr val="bg1"/>
          </a:solidFill>
        </p:spPr>
      </p:pic>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previous video</a:t>
            </a:r>
            <a:endParaRPr lang="en-GB" dirty="0"/>
          </a:p>
        </p:txBody>
      </p:sp>
      <p:sp>
        <p:nvSpPr>
          <p:cNvPr id="3" name="Content Placeholder 2"/>
          <p:cNvSpPr>
            <a:spLocks noGrp="1"/>
          </p:cNvSpPr>
          <p:nvPr>
            <p:ph idx="1"/>
          </p:nvPr>
        </p:nvSpPr>
        <p:spPr>
          <a:xfrm>
            <a:off x="214282" y="836712"/>
            <a:ext cx="8715436" cy="4896544"/>
          </a:xfrm>
        </p:spPr>
        <p:txBody>
          <a:bodyPr>
            <a:normAutofit fontScale="85000" lnSpcReduction="10000"/>
          </a:bodyPr>
          <a:lstStyle/>
          <a:p>
            <a:pPr marL="514350" indent="-514350">
              <a:buFont typeface="+mj-lt"/>
              <a:buAutoNum type="arabicPeriod"/>
            </a:pPr>
            <a:r>
              <a:rPr lang="en-GB" dirty="0" smtClean="0"/>
              <a:t>A GPC control law is determined by minimising the performance index </a:t>
            </a:r>
            <a:r>
              <a:rPr lang="en-GB" dirty="0" err="1" smtClean="0"/>
              <a:t>wrt</a:t>
            </a:r>
            <a:r>
              <a:rPr lang="en-GB" dirty="0" smtClean="0"/>
              <a:t> to the first n</a:t>
            </a:r>
            <a:r>
              <a:rPr lang="en-GB" baseline="-25000" dirty="0" smtClean="0"/>
              <a:t>u</a:t>
            </a:r>
            <a:r>
              <a:rPr lang="en-GB" dirty="0" smtClean="0"/>
              <a:t> future control increments, assuming increments beyond  this are zero.</a:t>
            </a:r>
          </a:p>
          <a:p>
            <a:pPr marL="514350" indent="-514350">
              <a:buFont typeface="+mj-lt"/>
              <a:buAutoNum type="arabicPeriod"/>
            </a:pPr>
            <a:r>
              <a:rPr lang="en-GB" dirty="0" smtClean="0"/>
              <a:t>As the performance index is quadratic, it has a unique minimum that can be obtained using a gradient operator, that is gradient is zero.</a:t>
            </a:r>
          </a:p>
          <a:p>
            <a:pPr marL="514350" indent="-514350">
              <a:buFont typeface="+mj-lt"/>
              <a:buAutoNum type="arabicPeriod"/>
            </a:pPr>
            <a:r>
              <a:rPr lang="en-GB" dirty="0" smtClean="0"/>
              <a:t>The control law is given by the first value of the future control trajectory, as this is the control increment to be implemented now (proposed future control increments will be adjusted and improved at later samples).</a:t>
            </a:r>
          </a:p>
          <a:p>
            <a:pPr marL="514350" indent="-514350">
              <a:buFont typeface="+mj-lt"/>
              <a:buAutoNum type="arabicPeriod"/>
            </a:pPr>
            <a:r>
              <a:rPr lang="en-GB" dirty="0" smtClean="0"/>
              <a:t>The control law is linear in measured values and the target.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2478987958"/>
              </p:ext>
            </p:extLst>
          </p:nvPr>
        </p:nvGraphicFramePr>
        <p:xfrm>
          <a:off x="554038" y="5661025"/>
          <a:ext cx="7724775" cy="833438"/>
        </p:xfrm>
        <a:graphic>
          <a:graphicData uri="http://schemas.openxmlformats.org/presentationml/2006/ole">
            <mc:AlternateContent xmlns:mc="http://schemas.openxmlformats.org/markup-compatibility/2006">
              <mc:Choice xmlns:v="urn:schemas-microsoft-com:vml" Requires="v">
                <p:oleObj spid="_x0000_s20500" name="Equation" r:id="rId3" imgW="2971800" imgH="291960" progId="Equation.3">
                  <p:embed/>
                </p:oleObj>
              </mc:Choice>
              <mc:Fallback>
                <p:oleObj name="Equation" r:id="rId3" imgW="2971800" imgH="291960" progId="Equation.3">
                  <p:embed/>
                  <p:pic>
                    <p:nvPicPr>
                      <p:cNvPr id="0" name=""/>
                      <p:cNvPicPr>
                        <a:picLocks noChangeAspect="1" noChangeArrowheads="1"/>
                      </p:cNvPicPr>
                      <p:nvPr/>
                    </p:nvPicPr>
                    <p:blipFill>
                      <a:blip r:embed="rId4"/>
                      <a:srcRect/>
                      <a:stretch>
                        <a:fillRect/>
                      </a:stretch>
                    </p:blipFill>
                    <p:spPr bwMode="auto">
                      <a:xfrm>
                        <a:off x="554038" y="5661025"/>
                        <a:ext cx="7724775" cy="833438"/>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414408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This video</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t>We have defined an expression for the control law.</a:t>
            </a:r>
          </a:p>
          <a:p>
            <a:pPr marL="514350" indent="-514350">
              <a:buFont typeface="+mj-lt"/>
              <a:buAutoNum type="arabicPeriod"/>
            </a:pPr>
            <a:r>
              <a:rPr lang="en-GB" dirty="0" smtClean="0"/>
              <a:t>This expression can be used for implementation.</a:t>
            </a:r>
          </a:p>
          <a:p>
            <a:pPr marL="514350" indent="-514350">
              <a:buFont typeface="+mj-lt"/>
              <a:buAutoNum type="arabicPeriod"/>
            </a:pPr>
            <a:r>
              <a:rPr lang="en-GB" dirty="0" smtClean="0"/>
              <a:t>However, it would be useful and insightful to do some analysis:</a:t>
            </a:r>
          </a:p>
          <a:p>
            <a:pPr marL="914400" lvl="1" indent="-514350"/>
            <a:r>
              <a:rPr lang="en-GB" dirty="0" smtClean="0"/>
              <a:t>Will this control law be stabilising?</a:t>
            </a:r>
          </a:p>
          <a:p>
            <a:pPr marL="914400" lvl="1" indent="-514350"/>
            <a:r>
              <a:rPr lang="en-GB" dirty="0" smtClean="0"/>
              <a:t>Will this control law give good performance?</a:t>
            </a:r>
          </a:p>
          <a:p>
            <a:pPr marL="914400" lvl="1" indent="-514350"/>
            <a:r>
              <a:rPr lang="en-GB" dirty="0" smtClean="0"/>
              <a:t>Will this control law be robust?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6" name="Rectangle 5"/>
          <p:cNvSpPr/>
          <p:nvPr/>
        </p:nvSpPr>
        <p:spPr>
          <a:xfrm>
            <a:off x="323528" y="5301208"/>
            <a:ext cx="8424936" cy="14401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This video forms a transfer function equivalent of the control law which can be used for standard loop analysis.</a:t>
            </a:r>
            <a:endParaRPr lang="en-GB"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on z-transforms</a:t>
            </a:r>
            <a:endParaRPr lang="en-GB" dirty="0"/>
          </a:p>
        </p:txBody>
      </p:sp>
      <p:sp>
        <p:nvSpPr>
          <p:cNvPr id="3" name="Content Placeholder 2"/>
          <p:cNvSpPr>
            <a:spLocks noGrp="1"/>
          </p:cNvSpPr>
          <p:nvPr>
            <p:ph idx="1"/>
          </p:nvPr>
        </p:nvSpPr>
        <p:spPr/>
        <p:txBody>
          <a:bodyPr/>
          <a:lstStyle/>
          <a:p>
            <a:pPr marL="0" indent="0">
              <a:buNone/>
            </a:pPr>
            <a:r>
              <a:rPr lang="en-GB" dirty="0" smtClean="0"/>
              <a:t>Z-transform relationships and difference equations have a simple equivalence, for example:</a:t>
            </a:r>
          </a:p>
          <a:p>
            <a:pPr marL="0" indent="0">
              <a:buNone/>
            </a:pPr>
            <a:endParaRPr lang="en-GB" dirty="0"/>
          </a:p>
          <a:p>
            <a:pPr marL="0" indent="0">
              <a:buNone/>
            </a:pPr>
            <a:endParaRPr lang="en-GB" dirty="0" smtClean="0"/>
          </a:p>
          <a:p>
            <a:pPr marL="0" indent="0">
              <a:buNone/>
            </a:pPr>
            <a:endParaRPr lang="en-GB" dirty="0"/>
          </a:p>
          <a:p>
            <a:pPr marL="0" indent="0">
              <a:buNone/>
            </a:pPr>
            <a:r>
              <a:rPr lang="en-GB" b="1" dirty="0" smtClean="0">
                <a:solidFill>
                  <a:srgbClr val="0070C0"/>
                </a:solidFill>
              </a:rPr>
              <a:t>If we can write an equation in the form of a difference equation, then an equivalent Z-transform relationship exists.</a:t>
            </a:r>
          </a:p>
          <a:p>
            <a:pPr marL="0" indent="0">
              <a:buNone/>
            </a:pPr>
            <a:r>
              <a:rPr lang="en-GB" b="1" dirty="0" smtClean="0">
                <a:solidFill>
                  <a:srgbClr val="008000"/>
                </a:solidFill>
              </a:rPr>
              <a:t>Use this insight to investigate the GPC control law.</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997047087"/>
              </p:ext>
            </p:extLst>
          </p:nvPr>
        </p:nvGraphicFramePr>
        <p:xfrm>
          <a:off x="1475656" y="2132856"/>
          <a:ext cx="5900738" cy="550862"/>
        </p:xfrm>
        <a:graphic>
          <a:graphicData uri="http://schemas.openxmlformats.org/presentationml/2006/ole">
            <mc:AlternateContent xmlns:mc="http://schemas.openxmlformats.org/markup-compatibility/2006">
              <mc:Choice xmlns:v="urn:schemas-microsoft-com:vml" Requires="v">
                <p:oleObj spid="_x0000_s21544" name="Equation" r:id="rId3" imgW="2692080" imgH="228600" progId="Equation.3">
                  <p:embed/>
                </p:oleObj>
              </mc:Choice>
              <mc:Fallback>
                <p:oleObj name="Equation" r:id="rId3" imgW="2692080" imgH="228600" progId="Equation.3">
                  <p:embed/>
                  <p:pic>
                    <p:nvPicPr>
                      <p:cNvPr id="0" name="Object 9"/>
                      <p:cNvPicPr>
                        <a:picLocks noChangeAspect="1" noChangeArrowheads="1"/>
                      </p:cNvPicPr>
                      <p:nvPr/>
                    </p:nvPicPr>
                    <p:blipFill>
                      <a:blip r:embed="rId4"/>
                      <a:srcRect/>
                      <a:stretch>
                        <a:fillRect/>
                      </a:stretch>
                    </p:blipFill>
                    <p:spPr bwMode="auto">
                      <a:xfrm>
                        <a:off x="1475656" y="2132856"/>
                        <a:ext cx="5900738" cy="55086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22690668"/>
              </p:ext>
            </p:extLst>
          </p:nvPr>
        </p:nvGraphicFramePr>
        <p:xfrm>
          <a:off x="179512" y="2924944"/>
          <a:ext cx="8582687" cy="576064"/>
        </p:xfrm>
        <a:graphic>
          <a:graphicData uri="http://schemas.openxmlformats.org/presentationml/2006/ole">
            <mc:AlternateContent xmlns:mc="http://schemas.openxmlformats.org/markup-compatibility/2006">
              <mc:Choice xmlns:v="urn:schemas-microsoft-com:vml" Requires="v">
                <p:oleObj spid="_x0000_s21545" name="Equation" r:id="rId5" imgW="3733560" imgH="228600" progId="Equation.3">
                  <p:embed/>
                </p:oleObj>
              </mc:Choice>
              <mc:Fallback>
                <p:oleObj name="Equation" r:id="rId5" imgW="3733560" imgH="228600" progId="Equation.3">
                  <p:embed/>
                  <p:pic>
                    <p:nvPicPr>
                      <p:cNvPr id="0" name="Object 5"/>
                      <p:cNvPicPr>
                        <a:picLocks noChangeAspect="1" noChangeArrowheads="1"/>
                      </p:cNvPicPr>
                      <p:nvPr/>
                    </p:nvPicPr>
                    <p:blipFill>
                      <a:blip r:embed="rId6"/>
                      <a:srcRect/>
                      <a:stretch>
                        <a:fillRect/>
                      </a:stretch>
                    </p:blipFill>
                    <p:spPr bwMode="auto">
                      <a:xfrm>
                        <a:off x="179512" y="2924944"/>
                        <a:ext cx="8582687" cy="576064"/>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34301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Expanding GPC law</a:t>
            </a:r>
            <a:endParaRPr lang="en-GB" dirty="0"/>
          </a:p>
        </p:txBody>
      </p:sp>
      <p:sp>
        <p:nvSpPr>
          <p:cNvPr id="3" name="Content Placeholder 2"/>
          <p:cNvSpPr>
            <a:spLocks noGrp="1"/>
          </p:cNvSpPr>
          <p:nvPr>
            <p:ph idx="1"/>
          </p:nvPr>
        </p:nvSpPr>
        <p:spPr>
          <a:xfrm>
            <a:off x="251520" y="836712"/>
            <a:ext cx="8715436" cy="4896544"/>
          </a:xfrm>
        </p:spPr>
        <p:txBody>
          <a:bodyPr>
            <a:normAutofit/>
          </a:bodyPr>
          <a:lstStyle/>
          <a:p>
            <a:pPr marL="514350" indent="-514350">
              <a:buFont typeface="+mj-lt"/>
              <a:buAutoNum type="arabicPeriod"/>
            </a:pPr>
            <a:r>
              <a:rPr lang="en-GB" dirty="0" smtClean="0"/>
              <a:t>A GPC control law is summarised as.</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We can unpack each of these terms in more detail.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1576690617"/>
              </p:ext>
            </p:extLst>
          </p:nvPr>
        </p:nvGraphicFramePr>
        <p:xfrm>
          <a:off x="627063" y="1557338"/>
          <a:ext cx="7724775" cy="833437"/>
        </p:xfrm>
        <a:graphic>
          <a:graphicData uri="http://schemas.openxmlformats.org/presentationml/2006/ole">
            <mc:AlternateContent xmlns:mc="http://schemas.openxmlformats.org/markup-compatibility/2006">
              <mc:Choice xmlns:v="urn:schemas-microsoft-com:vml" Requires="v">
                <p:oleObj spid="_x0000_s22581" name="Equation" r:id="rId3" imgW="2971800" imgH="291960" progId="Equation.3">
                  <p:embed/>
                </p:oleObj>
              </mc:Choice>
              <mc:Fallback>
                <p:oleObj name="Equation" r:id="rId3" imgW="2971800" imgH="291960" progId="Equation.3">
                  <p:embed/>
                  <p:pic>
                    <p:nvPicPr>
                      <p:cNvPr id="0" name=""/>
                      <p:cNvPicPr>
                        <a:picLocks noChangeAspect="1" noChangeArrowheads="1"/>
                      </p:cNvPicPr>
                      <p:nvPr/>
                    </p:nvPicPr>
                    <p:blipFill>
                      <a:blip r:embed="rId4"/>
                      <a:srcRect/>
                      <a:stretch>
                        <a:fillRect/>
                      </a:stretch>
                    </p:blipFill>
                    <p:spPr bwMode="auto">
                      <a:xfrm>
                        <a:off x="627063" y="1557338"/>
                        <a:ext cx="7724775" cy="8334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17974126"/>
              </p:ext>
            </p:extLst>
          </p:nvPr>
        </p:nvGraphicFramePr>
        <p:xfrm>
          <a:off x="24656" y="3645024"/>
          <a:ext cx="5216525" cy="1739900"/>
        </p:xfrm>
        <a:graphic>
          <a:graphicData uri="http://schemas.openxmlformats.org/presentationml/2006/ole">
            <mc:AlternateContent xmlns:mc="http://schemas.openxmlformats.org/markup-compatibility/2006">
              <mc:Choice xmlns:v="urn:schemas-microsoft-com:vml" Requires="v">
                <p:oleObj spid="_x0000_s22582" name="Equation" r:id="rId5" imgW="2006280" imgH="609480" progId="Equation.3">
                  <p:embed/>
                </p:oleObj>
              </mc:Choice>
              <mc:Fallback>
                <p:oleObj name="Equation" r:id="rId5" imgW="2006280" imgH="609480" progId="Equation.3">
                  <p:embed/>
                  <p:pic>
                    <p:nvPicPr>
                      <p:cNvPr id="0" name="Object 9"/>
                      <p:cNvPicPr>
                        <a:picLocks noChangeAspect="1" noChangeArrowheads="1"/>
                      </p:cNvPicPr>
                      <p:nvPr/>
                    </p:nvPicPr>
                    <p:blipFill>
                      <a:blip r:embed="rId6"/>
                      <a:srcRect/>
                      <a:stretch>
                        <a:fillRect/>
                      </a:stretch>
                    </p:blipFill>
                    <p:spPr bwMode="auto">
                      <a:xfrm>
                        <a:off x="24656" y="3645024"/>
                        <a:ext cx="5216525" cy="17399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08928099"/>
              </p:ext>
            </p:extLst>
          </p:nvPr>
        </p:nvGraphicFramePr>
        <p:xfrm>
          <a:off x="5346700" y="3645024"/>
          <a:ext cx="3797300" cy="1933001"/>
        </p:xfrm>
        <a:graphic>
          <a:graphicData uri="http://schemas.openxmlformats.org/presentationml/2006/ole">
            <mc:AlternateContent xmlns:mc="http://schemas.openxmlformats.org/markup-compatibility/2006">
              <mc:Choice xmlns:v="urn:schemas-microsoft-com:vml" Requires="v">
                <p:oleObj spid="_x0000_s22583" name="Equation" r:id="rId7" imgW="1562040" imgH="723600" progId="Equation.3">
                  <p:embed/>
                </p:oleObj>
              </mc:Choice>
              <mc:Fallback>
                <p:oleObj name="Equation" r:id="rId7" imgW="1562040" imgH="723600" progId="Equation.3">
                  <p:embed/>
                  <p:pic>
                    <p:nvPicPr>
                      <p:cNvPr id="0" name="Object 9"/>
                      <p:cNvPicPr>
                        <a:picLocks noChangeAspect="1" noChangeArrowheads="1"/>
                      </p:cNvPicPr>
                      <p:nvPr/>
                    </p:nvPicPr>
                    <p:blipFill>
                      <a:blip r:embed="rId8"/>
                      <a:srcRect/>
                      <a:stretch>
                        <a:fillRect/>
                      </a:stretch>
                    </p:blipFill>
                    <p:spPr bwMode="auto">
                      <a:xfrm>
                        <a:off x="5346700" y="3645024"/>
                        <a:ext cx="3797300" cy="1933001"/>
                      </a:xfrm>
                      <a:prstGeom prst="rect">
                        <a:avLst/>
                      </a:prstGeom>
                      <a:solidFill>
                        <a:schemeClr val="accent3">
                          <a:lumMod val="40000"/>
                          <a:lumOff val="6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0257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Expanding GPC law</a:t>
            </a:r>
            <a:endParaRPr lang="en-GB" dirty="0"/>
          </a:p>
        </p:txBody>
      </p:sp>
      <p:sp>
        <p:nvSpPr>
          <p:cNvPr id="3" name="Content Placeholder 2"/>
          <p:cNvSpPr>
            <a:spLocks noGrp="1"/>
          </p:cNvSpPr>
          <p:nvPr>
            <p:ph idx="1"/>
          </p:nvPr>
        </p:nvSpPr>
        <p:spPr>
          <a:xfrm>
            <a:off x="251520" y="836712"/>
            <a:ext cx="8715436" cy="4896544"/>
          </a:xfrm>
        </p:spPr>
        <p:txBody>
          <a:bodyPr>
            <a:normAutofit/>
          </a:bodyPr>
          <a:lstStyle/>
          <a:p>
            <a:pPr marL="514350" indent="-514350">
              <a:buFont typeface="+mj-lt"/>
              <a:buAutoNum type="arabicPeriod"/>
            </a:pPr>
            <a:r>
              <a:rPr lang="en-GB" dirty="0" smtClean="0"/>
              <a:t>A GPC control law is summarised as.</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We expand out each of the vectors.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4050336963"/>
              </p:ext>
            </p:extLst>
          </p:nvPr>
        </p:nvGraphicFramePr>
        <p:xfrm>
          <a:off x="2011363" y="1557338"/>
          <a:ext cx="4953000" cy="833437"/>
        </p:xfrm>
        <a:graphic>
          <a:graphicData uri="http://schemas.openxmlformats.org/presentationml/2006/ole">
            <mc:AlternateContent xmlns:mc="http://schemas.openxmlformats.org/markup-compatibility/2006">
              <mc:Choice xmlns:v="urn:schemas-microsoft-com:vml" Requires="v">
                <p:oleObj spid="_x0000_s23585" name="Equation" r:id="rId3" imgW="1904760" imgH="291960" progId="Equation.3">
                  <p:embed/>
                </p:oleObj>
              </mc:Choice>
              <mc:Fallback>
                <p:oleObj name="Equation" r:id="rId3" imgW="1904760" imgH="291960" progId="Equation.3">
                  <p:embed/>
                  <p:pic>
                    <p:nvPicPr>
                      <p:cNvPr id="0" name=""/>
                      <p:cNvPicPr>
                        <a:picLocks noChangeAspect="1" noChangeArrowheads="1"/>
                      </p:cNvPicPr>
                      <p:nvPr/>
                    </p:nvPicPr>
                    <p:blipFill>
                      <a:blip r:embed="rId4"/>
                      <a:srcRect/>
                      <a:stretch>
                        <a:fillRect/>
                      </a:stretch>
                    </p:blipFill>
                    <p:spPr bwMode="auto">
                      <a:xfrm>
                        <a:off x="2011363" y="1557338"/>
                        <a:ext cx="4953000" cy="8334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08977793"/>
              </p:ext>
            </p:extLst>
          </p:nvPr>
        </p:nvGraphicFramePr>
        <p:xfrm>
          <a:off x="323850" y="3322638"/>
          <a:ext cx="3663950" cy="2209800"/>
        </p:xfrm>
        <a:graphic>
          <a:graphicData uri="http://schemas.openxmlformats.org/presentationml/2006/ole">
            <mc:AlternateContent xmlns:mc="http://schemas.openxmlformats.org/markup-compatibility/2006">
              <mc:Choice xmlns:v="urn:schemas-microsoft-com:vml" Requires="v">
                <p:oleObj spid="_x0000_s23586" name="Equation" r:id="rId5" imgW="1409400" imgH="774360" progId="Equation.3">
                  <p:embed/>
                </p:oleObj>
              </mc:Choice>
              <mc:Fallback>
                <p:oleObj name="Equation" r:id="rId5" imgW="1409400" imgH="774360" progId="Equation.3">
                  <p:embed/>
                  <p:pic>
                    <p:nvPicPr>
                      <p:cNvPr id="0" name=""/>
                      <p:cNvPicPr>
                        <a:picLocks noChangeAspect="1" noChangeArrowheads="1"/>
                      </p:cNvPicPr>
                      <p:nvPr/>
                    </p:nvPicPr>
                    <p:blipFill>
                      <a:blip r:embed="rId6"/>
                      <a:srcRect/>
                      <a:stretch>
                        <a:fillRect/>
                      </a:stretch>
                    </p:blipFill>
                    <p:spPr bwMode="auto">
                      <a:xfrm>
                        <a:off x="323850" y="3322638"/>
                        <a:ext cx="3663950" cy="220980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7" name="Rounded Rectangle 6"/>
          <p:cNvSpPr/>
          <p:nvPr/>
        </p:nvSpPr>
        <p:spPr>
          <a:xfrm>
            <a:off x="5076056" y="404664"/>
            <a:ext cx="3816424" cy="25922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Dimensions linked to P,Q which in turn are linked to model transfer function G=b(z)/a(z).</a:t>
            </a:r>
            <a:endParaRPr lang="en-GB" sz="2800" dirty="0"/>
          </a:p>
        </p:txBody>
      </p:sp>
      <p:sp>
        <p:nvSpPr>
          <p:cNvPr id="8" name="Rounded Rectangular Callout 7"/>
          <p:cNvSpPr/>
          <p:nvPr/>
        </p:nvSpPr>
        <p:spPr>
          <a:xfrm>
            <a:off x="5292080" y="3429000"/>
            <a:ext cx="3600400" cy="864096"/>
          </a:xfrm>
          <a:prstGeom prst="wedgeRoundRectCallout">
            <a:avLst>
              <a:gd name="adj1" fmla="val -103295"/>
              <a:gd name="adj2" fmla="val -184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Number of terms dictated by prediction horizon</a:t>
            </a:r>
            <a:endParaRPr lang="en-GB" sz="2400" dirty="0"/>
          </a:p>
        </p:txBody>
      </p:sp>
      <p:sp>
        <p:nvSpPr>
          <p:cNvPr id="11" name="Rounded Rectangular Callout 10"/>
          <p:cNvSpPr/>
          <p:nvPr/>
        </p:nvSpPr>
        <p:spPr>
          <a:xfrm>
            <a:off x="5293072" y="4445496"/>
            <a:ext cx="3600400" cy="1071736"/>
          </a:xfrm>
          <a:prstGeom prst="wedgeRoundRectCallout">
            <a:avLst>
              <a:gd name="adj1" fmla="val -87931"/>
              <a:gd name="adj2" fmla="val -43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Number of terms one less then number of terms in model numerator</a:t>
            </a:r>
            <a:endParaRPr lang="en-GB" sz="2400" dirty="0"/>
          </a:p>
        </p:txBody>
      </p:sp>
      <p:sp>
        <p:nvSpPr>
          <p:cNvPr id="12" name="Rounded Rectangular Callout 11"/>
          <p:cNvSpPr/>
          <p:nvPr/>
        </p:nvSpPr>
        <p:spPr>
          <a:xfrm>
            <a:off x="3851920" y="5877272"/>
            <a:ext cx="4248472" cy="864096"/>
          </a:xfrm>
          <a:prstGeom prst="wedgeRoundRectCallout">
            <a:avLst>
              <a:gd name="adj1" fmla="val -54934"/>
              <a:gd name="adj2" fmla="val -994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Number of terms one more than in model denominator</a:t>
            </a:r>
            <a:endParaRPr lang="en-GB" sz="2400" dirty="0"/>
          </a:p>
        </p:txBody>
      </p:sp>
    </p:spTree>
    <p:extLst>
      <p:ext uri="{BB962C8B-B14F-4D97-AF65-F5344CB8AC3E}">
        <p14:creationId xmlns:p14="http://schemas.microsoft.com/office/powerpoint/2010/main" val="126001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93586" cy="714380"/>
          </a:xfrm>
        </p:spPr>
        <p:txBody>
          <a:bodyPr>
            <a:normAutofit fontScale="90000"/>
          </a:bodyPr>
          <a:lstStyle/>
          <a:p>
            <a:r>
              <a:rPr lang="en-GB" dirty="0" smtClean="0"/>
              <a:t>Express law in difference equation form</a:t>
            </a:r>
            <a:endParaRPr lang="en-GB" dirty="0"/>
          </a:p>
        </p:txBody>
      </p:sp>
      <p:sp>
        <p:nvSpPr>
          <p:cNvPr id="3" name="Content Placeholder 2"/>
          <p:cNvSpPr>
            <a:spLocks noGrp="1"/>
          </p:cNvSpPr>
          <p:nvPr>
            <p:ph idx="1"/>
          </p:nvPr>
        </p:nvSpPr>
        <p:spPr>
          <a:xfrm>
            <a:off x="251520" y="836712"/>
            <a:ext cx="8715436" cy="4896544"/>
          </a:xfrm>
        </p:spPr>
        <p:txBody>
          <a:bodyPr>
            <a:normAutofit/>
          </a:bodyPr>
          <a:lstStyle/>
          <a:p>
            <a:pPr marL="514350" indent="-514350">
              <a:buFont typeface="+mj-lt"/>
              <a:buAutoNum type="arabicPeriod"/>
            </a:pPr>
            <a:r>
              <a:rPr lang="en-GB" dirty="0" smtClean="0"/>
              <a:t>A GPC control law is summarised as.</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Rewrite using difference equations: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1090761624"/>
              </p:ext>
            </p:extLst>
          </p:nvPr>
        </p:nvGraphicFramePr>
        <p:xfrm>
          <a:off x="684213" y="1479550"/>
          <a:ext cx="7297737" cy="1595438"/>
        </p:xfrm>
        <a:graphic>
          <a:graphicData uri="http://schemas.openxmlformats.org/presentationml/2006/ole">
            <mc:AlternateContent xmlns:mc="http://schemas.openxmlformats.org/markup-compatibility/2006">
              <mc:Choice xmlns:v="urn:schemas-microsoft-com:vml" Requires="v">
                <p:oleObj spid="_x0000_s24612" name="Equation" r:id="rId3" imgW="2806560" imgH="558720" progId="Equation.3">
                  <p:embed/>
                </p:oleObj>
              </mc:Choice>
              <mc:Fallback>
                <p:oleObj name="Equation" r:id="rId3" imgW="2806560" imgH="558720" progId="Equation.3">
                  <p:embed/>
                  <p:pic>
                    <p:nvPicPr>
                      <p:cNvPr id="0" name=""/>
                      <p:cNvPicPr>
                        <a:picLocks noChangeAspect="1" noChangeArrowheads="1"/>
                      </p:cNvPicPr>
                      <p:nvPr/>
                    </p:nvPicPr>
                    <p:blipFill>
                      <a:blip r:embed="rId4"/>
                      <a:srcRect/>
                      <a:stretch>
                        <a:fillRect/>
                      </a:stretch>
                    </p:blipFill>
                    <p:spPr bwMode="auto">
                      <a:xfrm>
                        <a:off x="684213" y="1479550"/>
                        <a:ext cx="7297737" cy="1595438"/>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7" name="Rounded Rectangle 6"/>
          <p:cNvSpPr/>
          <p:nvPr/>
        </p:nvSpPr>
        <p:spPr>
          <a:xfrm>
            <a:off x="6660232" y="3861048"/>
            <a:ext cx="2376264" cy="26642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Next, group common terms.</a:t>
            </a:r>
            <a:endParaRPr lang="en-GB"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1065444827"/>
              </p:ext>
            </p:extLst>
          </p:nvPr>
        </p:nvGraphicFramePr>
        <p:xfrm>
          <a:off x="395288" y="3862388"/>
          <a:ext cx="6142037" cy="2390775"/>
        </p:xfrm>
        <a:graphic>
          <a:graphicData uri="http://schemas.openxmlformats.org/presentationml/2006/ole">
            <mc:AlternateContent xmlns:mc="http://schemas.openxmlformats.org/markup-compatibility/2006">
              <mc:Choice xmlns:v="urn:schemas-microsoft-com:vml" Requires="v">
                <p:oleObj spid="_x0000_s24613" name="Equation" r:id="rId5" imgW="2361960" imgH="838080" progId="Equation.3">
                  <p:embed/>
                </p:oleObj>
              </mc:Choice>
              <mc:Fallback>
                <p:oleObj name="Equation" r:id="rId5" imgW="2361960" imgH="838080" progId="Equation.3">
                  <p:embed/>
                  <p:pic>
                    <p:nvPicPr>
                      <p:cNvPr id="0" name="Object 9"/>
                      <p:cNvPicPr>
                        <a:picLocks noChangeAspect="1" noChangeArrowheads="1"/>
                      </p:cNvPicPr>
                      <p:nvPr/>
                    </p:nvPicPr>
                    <p:blipFill>
                      <a:blip r:embed="rId6"/>
                      <a:srcRect/>
                      <a:stretch>
                        <a:fillRect/>
                      </a:stretch>
                    </p:blipFill>
                    <p:spPr bwMode="auto">
                      <a:xfrm>
                        <a:off x="395288" y="3862388"/>
                        <a:ext cx="6142037" cy="2390775"/>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96812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93586" cy="714380"/>
          </a:xfrm>
        </p:spPr>
        <p:txBody>
          <a:bodyPr>
            <a:normAutofit fontScale="90000"/>
          </a:bodyPr>
          <a:lstStyle/>
          <a:p>
            <a:r>
              <a:rPr lang="en-GB" dirty="0" smtClean="0"/>
              <a:t>Transfer function format</a:t>
            </a:r>
            <a:endParaRPr lang="en-GB" dirty="0"/>
          </a:p>
        </p:txBody>
      </p:sp>
      <p:sp>
        <p:nvSpPr>
          <p:cNvPr id="3" name="Content Placeholder 2"/>
          <p:cNvSpPr>
            <a:spLocks noGrp="1"/>
          </p:cNvSpPr>
          <p:nvPr>
            <p:ph idx="1"/>
          </p:nvPr>
        </p:nvSpPr>
        <p:spPr>
          <a:xfrm>
            <a:off x="251520" y="836712"/>
            <a:ext cx="8715436" cy="720080"/>
          </a:xfrm>
        </p:spPr>
        <p:txBody>
          <a:bodyPr>
            <a:normAutofit/>
          </a:bodyPr>
          <a:lstStyle/>
          <a:p>
            <a:pPr marL="0" indent="0">
              <a:buNone/>
            </a:pPr>
            <a:r>
              <a:rPr lang="en-GB" dirty="0" smtClean="0"/>
              <a:t>Grouping common terms.</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1982502086"/>
              </p:ext>
            </p:extLst>
          </p:nvPr>
        </p:nvGraphicFramePr>
        <p:xfrm>
          <a:off x="395288" y="1412875"/>
          <a:ext cx="6538912" cy="3946525"/>
        </p:xfrm>
        <a:graphic>
          <a:graphicData uri="http://schemas.openxmlformats.org/presentationml/2006/ole">
            <mc:AlternateContent xmlns:mc="http://schemas.openxmlformats.org/markup-compatibility/2006">
              <mc:Choice xmlns:v="urn:schemas-microsoft-com:vml" Requires="v">
                <p:oleObj spid="_x0000_s25635" name="Equation" r:id="rId3" imgW="2514600" imgH="1384200" progId="Equation.3">
                  <p:embed/>
                </p:oleObj>
              </mc:Choice>
              <mc:Fallback>
                <p:oleObj name="Equation" r:id="rId3" imgW="2514600" imgH="1384200" progId="Equation.3">
                  <p:embed/>
                  <p:pic>
                    <p:nvPicPr>
                      <p:cNvPr id="0" name=""/>
                      <p:cNvPicPr>
                        <a:picLocks noChangeAspect="1" noChangeArrowheads="1"/>
                      </p:cNvPicPr>
                      <p:nvPr/>
                    </p:nvPicPr>
                    <p:blipFill>
                      <a:blip r:embed="rId4"/>
                      <a:srcRect/>
                      <a:stretch>
                        <a:fillRect/>
                      </a:stretch>
                    </p:blipFill>
                    <p:spPr bwMode="auto">
                      <a:xfrm>
                        <a:off x="395288" y="1412875"/>
                        <a:ext cx="6538912" cy="3946525"/>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7" name="Rounded Rectangle 6"/>
          <p:cNvSpPr/>
          <p:nvPr/>
        </p:nvSpPr>
        <p:spPr>
          <a:xfrm>
            <a:off x="6300192" y="3933056"/>
            <a:ext cx="2376264" cy="172819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Or, simplifying</a:t>
            </a:r>
            <a:endParaRPr lang="en-GB"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3795918208"/>
              </p:ext>
            </p:extLst>
          </p:nvPr>
        </p:nvGraphicFramePr>
        <p:xfrm>
          <a:off x="467544" y="5589240"/>
          <a:ext cx="6444892" cy="864096"/>
        </p:xfrm>
        <a:graphic>
          <a:graphicData uri="http://schemas.openxmlformats.org/presentationml/2006/ole">
            <mc:AlternateContent xmlns:mc="http://schemas.openxmlformats.org/markup-compatibility/2006">
              <mc:Choice xmlns:v="urn:schemas-microsoft-com:vml" Requires="v">
                <p:oleObj spid="_x0000_s25636" name="Equation" r:id="rId5" imgW="1866600" imgH="228600" progId="Equation.3">
                  <p:embed/>
                </p:oleObj>
              </mc:Choice>
              <mc:Fallback>
                <p:oleObj name="Equation" r:id="rId5" imgW="1866600" imgH="228600" progId="Equation.3">
                  <p:embed/>
                  <p:pic>
                    <p:nvPicPr>
                      <p:cNvPr id="0" name="Object 8"/>
                      <p:cNvPicPr>
                        <a:picLocks noChangeAspect="1" noChangeArrowheads="1"/>
                      </p:cNvPicPr>
                      <p:nvPr/>
                    </p:nvPicPr>
                    <p:blipFill>
                      <a:blip r:embed="rId6"/>
                      <a:srcRect/>
                      <a:stretch>
                        <a:fillRect/>
                      </a:stretch>
                    </p:blipFill>
                    <p:spPr bwMode="auto">
                      <a:xfrm>
                        <a:off x="467544" y="5589240"/>
                        <a:ext cx="6444892" cy="864096"/>
                      </a:xfrm>
                      <a:prstGeom prst="rect">
                        <a:avLst/>
                      </a:prstGeom>
                      <a:solidFill>
                        <a:schemeClr val="accent6">
                          <a:lumMod val="40000"/>
                          <a:lumOff val="60000"/>
                        </a:schemeClr>
                      </a:solidFill>
                      <a:ln w="38100">
                        <a:solidFill>
                          <a:schemeClr val="folHlink"/>
                        </a:solidFill>
                        <a:miter lim="800000"/>
                        <a:headEnd/>
                        <a:tailEnd/>
                      </a:ln>
                    </p:spPr>
                  </p:pic>
                </p:oleObj>
              </mc:Fallback>
            </mc:AlternateContent>
          </a:graphicData>
        </a:graphic>
      </p:graphicFrame>
      <p:sp>
        <p:nvSpPr>
          <p:cNvPr id="11" name="Rounded Rectangle 10"/>
          <p:cNvSpPr/>
          <p:nvPr/>
        </p:nvSpPr>
        <p:spPr>
          <a:xfrm>
            <a:off x="251520" y="1412776"/>
            <a:ext cx="8064896" cy="223224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REMINDER: Actual implementation will use the matrix/vector equation given in slide 1. These formats are derived for analysis only!</a:t>
            </a:r>
            <a:endParaRPr lang="en-GB" sz="3200" dirty="0"/>
          </a:p>
        </p:txBody>
      </p:sp>
    </p:spTree>
    <p:extLst>
      <p:ext uri="{BB962C8B-B14F-4D97-AF65-F5344CB8AC3E}">
        <p14:creationId xmlns:p14="http://schemas.microsoft.com/office/powerpoint/2010/main" val="305986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Equivalent block diagram</a:t>
            </a:r>
            <a:endParaRPr lang="en-GB" dirty="0"/>
          </a:p>
        </p:txBody>
      </p:sp>
      <p:sp>
        <p:nvSpPr>
          <p:cNvPr id="3" name="Content Placeholder 2"/>
          <p:cNvSpPr>
            <a:spLocks noGrp="1"/>
          </p:cNvSpPr>
          <p:nvPr>
            <p:ph idx="1"/>
          </p:nvPr>
        </p:nvSpPr>
        <p:spPr>
          <a:xfrm>
            <a:off x="214282" y="928670"/>
            <a:ext cx="8715436" cy="2860370"/>
          </a:xfrm>
        </p:spPr>
        <p:txBody>
          <a:bodyPr/>
          <a:lstStyle/>
          <a:p>
            <a:pPr marL="0" indent="0">
              <a:buNone/>
            </a:pPr>
            <a:r>
              <a:rPr lang="en-GB" dirty="0" smtClean="0"/>
              <a:t>A more conventional compensator form could be written as follows:</a:t>
            </a:r>
          </a:p>
          <a:p>
            <a:pPr marL="0" indent="0">
              <a:buNone/>
            </a:pPr>
            <a:endParaRPr lang="en-GB" dirty="0"/>
          </a:p>
          <a:p>
            <a:pPr marL="0" indent="0">
              <a:buNone/>
            </a:pPr>
            <a:endParaRPr lang="en-GB" dirty="0" smtClean="0"/>
          </a:p>
          <a:p>
            <a:pPr marL="0" indent="0">
              <a:buNone/>
            </a:pPr>
            <a:r>
              <a:rPr lang="en-GB" dirty="0" smtClean="0"/>
              <a:t>A block diagram which represents GPC is therefore: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898644257"/>
              </p:ext>
            </p:extLst>
          </p:nvPr>
        </p:nvGraphicFramePr>
        <p:xfrm>
          <a:off x="467544" y="2060848"/>
          <a:ext cx="7451725" cy="911225"/>
        </p:xfrm>
        <a:graphic>
          <a:graphicData uri="http://schemas.openxmlformats.org/presentationml/2006/ole">
            <mc:AlternateContent xmlns:mc="http://schemas.openxmlformats.org/markup-compatibility/2006">
              <mc:Choice xmlns:v="urn:schemas-microsoft-com:vml" Requires="v">
                <p:oleObj spid="_x0000_s26640" name="Equation" r:id="rId3" imgW="2158920" imgH="241200" progId="Equation.3">
                  <p:embed/>
                </p:oleObj>
              </mc:Choice>
              <mc:Fallback>
                <p:oleObj name="Equation" r:id="rId3" imgW="2158920" imgH="241200" progId="Equation.3">
                  <p:embed/>
                  <p:pic>
                    <p:nvPicPr>
                      <p:cNvPr id="0" name="Object 5"/>
                      <p:cNvPicPr>
                        <a:picLocks noChangeAspect="1" noChangeArrowheads="1"/>
                      </p:cNvPicPr>
                      <p:nvPr/>
                    </p:nvPicPr>
                    <p:blipFill>
                      <a:blip r:embed="rId4"/>
                      <a:srcRect/>
                      <a:stretch>
                        <a:fillRect/>
                      </a:stretch>
                    </p:blipFill>
                    <p:spPr bwMode="auto">
                      <a:xfrm>
                        <a:off x="467544" y="2060848"/>
                        <a:ext cx="7451725" cy="911225"/>
                      </a:xfrm>
                      <a:prstGeom prst="rect">
                        <a:avLst/>
                      </a:prstGeom>
                      <a:solidFill>
                        <a:srgbClr val="FCD5B5"/>
                      </a:solidFill>
                      <a:ln w="38100">
                        <a:solidFill>
                          <a:schemeClr val="folHlink"/>
                        </a:solidFill>
                        <a:miter lim="800000"/>
                        <a:headEnd/>
                        <a:tailEnd/>
                      </a:ln>
                    </p:spPr>
                  </p:pic>
                </p:oleObj>
              </mc:Fallback>
            </mc:AlternateContent>
          </a:graphicData>
        </a:graphic>
      </p:graphicFrame>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3717032"/>
            <a:ext cx="8532440" cy="2903180"/>
          </a:xfrm>
          <a:prstGeom prst="rect">
            <a:avLst/>
          </a:prstGeom>
          <a:solidFill>
            <a:schemeClr val="bg1"/>
          </a:solidFill>
        </p:spPr>
      </p:pic>
    </p:spTree>
    <p:extLst>
      <p:ext uri="{BB962C8B-B14F-4D97-AF65-F5344CB8AC3E}">
        <p14:creationId xmlns:p14="http://schemas.microsoft.com/office/powerpoint/2010/main" val="162587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609</Words>
  <Application>Microsoft Office PowerPoint</Application>
  <PresentationFormat>On-screen Show (4:3)</PresentationFormat>
  <Paragraphs>106</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5" baseType="lpstr">
      <vt:lpstr>Office Theme</vt:lpstr>
      <vt:lpstr>Microsoft Equation 3.0</vt:lpstr>
      <vt:lpstr>Equation</vt:lpstr>
      <vt:lpstr>CHAPTER 2 Generalised Predictive Control 3 The control law</vt:lpstr>
      <vt:lpstr>Summary of previous video</vt:lpstr>
      <vt:lpstr>This video</vt:lpstr>
      <vt:lpstr>Background on z-transforms</vt:lpstr>
      <vt:lpstr>Expanding GPC law</vt:lpstr>
      <vt:lpstr>Expanding GPC law</vt:lpstr>
      <vt:lpstr>Express law in difference equation form</vt:lpstr>
      <vt:lpstr>Transfer function format</vt:lpstr>
      <vt:lpstr>Equivalent block diagram</vt:lpstr>
      <vt:lpstr>Closed-loop poles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70</cp:revision>
  <dcterms:created xsi:type="dcterms:W3CDTF">2012-03-07T15:25:29Z</dcterms:created>
  <dcterms:modified xsi:type="dcterms:W3CDTF">2014-01-31T11:41:39Z</dcterms:modified>
</cp:coreProperties>
</file>