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ink/ink1.xml" ContentType="application/inkml+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300" r:id="rId3"/>
    <p:sldId id="261" r:id="rId4"/>
    <p:sldId id="294" r:id="rId5"/>
    <p:sldId id="302" r:id="rId6"/>
    <p:sldId id="301" r:id="rId7"/>
    <p:sldId id="303" r:id="rId8"/>
    <p:sldId id="304" r:id="rId9"/>
    <p:sldId id="305" r:id="rId10"/>
    <p:sldId id="306" r:id="rId11"/>
    <p:sldId id="307" r:id="rId12"/>
    <p:sldId id="263" r:id="rId13"/>
    <p:sldId id="262"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4" autoAdjust="0"/>
    <p:restoredTop sz="94618" autoAdjust="0"/>
  </p:normalViewPr>
  <p:slideViewPr>
    <p:cSldViewPr>
      <p:cViewPr varScale="1">
        <p:scale>
          <a:sx n="64" d="100"/>
          <a:sy n="64" d="100"/>
        </p:scale>
        <p:origin x="-570"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image" Target="../media/image5.wmf"/><Relationship Id="rId5" Type="http://schemas.openxmlformats.org/officeDocument/2006/relationships/image" Target="../media/image9.wmf"/><Relationship Id="rId4" Type="http://schemas.openxmlformats.org/officeDocument/2006/relationships/image" Target="../media/image8.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 Id="rId4" Type="http://schemas.openxmlformats.org/officeDocument/2006/relationships/image" Target="../media/image1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18.wmf"/><Relationship Id="rId6" Type="http://schemas.openxmlformats.org/officeDocument/2006/relationships/image" Target="../media/image21.wmf"/><Relationship Id="rId5" Type="http://schemas.openxmlformats.org/officeDocument/2006/relationships/image" Target="../media/image20.wmf"/><Relationship Id="rId4" Type="http://schemas.openxmlformats.org/officeDocument/2006/relationships/image" Target="../media/image19.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23.wmf"/><Relationship Id="rId1" Type="http://schemas.openxmlformats.org/officeDocument/2006/relationships/image" Target="../media/image22.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5.wmf"/></Relationships>
</file>

<file path=ppt/ink/ink1.xml><?xml version="1.0" encoding="utf-8"?>
<inkml:ink xmlns:inkml="http://www.w3.org/2003/InkML">
  <inkml:definitions>
    <inkml:context xml:id="ctx0">
      <inkml:inkSource xml:id="inkSrc0">
        <inkml:traceFormat>
          <inkml:channel name="X" type="integer" max="2944" units="cm"/>
          <inkml:channel name="Y" type="integer" max="1080" units="cm"/>
        </inkml:traceFormat>
        <inkml:channelProperties>
          <inkml:channelProperty channel="X" name="resolution" value="43.48597" units="1/cm"/>
          <inkml:channelProperty channel="Y" name="resolution" value="28.34646" units="1/cm"/>
        </inkml:channelProperties>
      </inkml:inkSource>
      <inkml:timestamp xml:id="ts0" timeString="2014-01-31T13:25:11.411"/>
    </inkml:context>
    <inkml:brush xml:id="br0">
      <inkml:brushProperty name="width" value="0.06667" units="cm"/>
      <inkml:brushProperty name="height" value="0.06667" units="cm"/>
      <inkml:brushProperty name="fitToCurve" value="1"/>
    </inkml:brush>
  </inkml:definitions>
  <inkml:traceGroup>
    <inkml:annotationXML>
      <emma:emma xmlns:emma="http://www.w3.org/2003/04/emma" version="1.0">
        <emma:interpretation id="{A40D6CFD-5A80-46E9-8E05-D35E12393720}" emma:medium="tactile" emma:mode="ink">
          <msink:context xmlns:msink="http://schemas.microsoft.com/ink/2010/main" type="writingRegion" rotatedBoundingBox="21153,6620 21168,6620 21168,6635 21153,6635"/>
        </emma:interpretation>
      </emma:emma>
    </inkml:annotationXML>
    <inkml:traceGroup>
      <inkml:annotationXML>
        <emma:emma xmlns:emma="http://www.w3.org/2003/04/emma" version="1.0">
          <emma:interpretation id="{4FEFCED6-D967-43CB-BDF1-AFD60F3280B2}" emma:medium="tactile" emma:mode="ink">
            <msink:context xmlns:msink="http://schemas.microsoft.com/ink/2010/main" type="paragraph" rotatedBoundingBox="21153,6620 21168,6620 21168,6635 21153,6635" alignmentLevel="1"/>
          </emma:interpretation>
        </emma:emma>
      </inkml:annotationXML>
      <inkml:traceGroup>
        <inkml:annotationXML>
          <emma:emma xmlns:emma="http://www.w3.org/2003/04/emma" version="1.0">
            <emma:interpretation id="{ACFC4BAF-81D3-4727-89A6-4AF2F8DEC945}" emma:medium="tactile" emma:mode="ink">
              <msink:context xmlns:msink="http://schemas.microsoft.com/ink/2010/main" type="line" rotatedBoundingBox="21153,6620 21168,6620 21168,6635 21153,6635"/>
            </emma:interpretation>
          </emma:emma>
        </inkml:annotationXML>
        <inkml:traceGroup>
          <inkml:annotationXML>
            <emma:emma xmlns:emma="http://www.w3.org/2003/04/emma" version="1.0">
              <emma:interpretation id="{5E94408C-C3AC-4DD1-A151-9FCF173F0BE6}" emma:medium="tactile" emma:mode="ink">
                <msink:context xmlns:msink="http://schemas.microsoft.com/ink/2010/main" type="inkWord" rotatedBoundingBox="21153,6620 21168,6620 21168,6635 21153,6635"/>
              </emma:interpretation>
              <emma:one-of disjunction-type="recognition" id="oneOf0">
                <emma:interpretation id="interp0" emma:lang="en-GB" emma:confidence="0">
                  <emma:literal>+</emma:literal>
                </emma:interpretation>
                <emma:interpretation id="interp1" emma:lang="en-GB" emma:confidence="0">
                  <emma:literal>~</emma:literal>
                </emma:interpretation>
                <emma:interpretation id="interp2" emma:lang="en-GB" emma:confidence="0">
                  <emma:literal>!</emma:literal>
                </emma:interpretation>
                <emma:interpretation id="interp3" emma:lang="en-GB" emma:confidence="0">
                  <emma:literal>f</emma:literal>
                </emma:interpretation>
                <emma:interpretation id="interp4" emma:lang="en-GB" emma:confidence="0">
                  <emma:literal>.</emma:literal>
                </emma:interpretation>
              </emma:one-of>
            </emma:emma>
          </inkml:annotationXML>
          <inkml:trace contextRef="#ctx0" brushRef="#br0">0 0</inkml:trace>
          <inkml:trace contextRef="#ctx0" brushRef="#br0" timeOffset="-214.0122">0 0</inkml:trace>
        </inkml:traceGroup>
      </inkml:traceGroup>
    </inkml:traceGroup>
  </inkml:traceGroup>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92E3A0A-5A14-432D-8BD5-ABEDC342324B}" type="datetimeFigureOut">
              <a:rPr lang="en-US" smtClean="0"/>
              <a:t>1/31/2014</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FCDDD3A-DA80-470F-A833-164F8EB85CE8}" type="slidenum">
              <a:rPr lang="en-GB" smtClean="0"/>
              <a:t>‹#›</a:t>
            </a:fld>
            <a:endParaRPr lang="en-GB"/>
          </a:p>
        </p:txBody>
      </p:sp>
    </p:spTree>
    <p:extLst>
      <p:ext uri="{BB962C8B-B14F-4D97-AF65-F5344CB8AC3E}">
        <p14:creationId xmlns:p14="http://schemas.microsoft.com/office/powerpoint/2010/main" val="10996234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9149B19C-3E0D-49DE-965A-62A78ACB7DE1}" type="slidenum">
              <a:rPr lang="en-GB" smtClean="0"/>
              <a:pPr/>
              <a:t>13</a:t>
            </a:fld>
            <a:endParaRPr lang="en-GB" smtClean="0"/>
          </a:p>
        </p:txBody>
      </p:sp>
      <p:sp>
        <p:nvSpPr>
          <p:cNvPr id="35843" name="Rectangle 2"/>
          <p:cNvSpPr>
            <a:spLocks noGrp="1" noRot="1" noChangeAspect="1" noChangeArrowheads="1" noTextEdit="1"/>
          </p:cNvSpPr>
          <p:nvPr>
            <p:ph type="sldImg"/>
          </p:nvPr>
        </p:nvSpPr>
        <p:spPr>
          <a:xfrm>
            <a:off x="1144588" y="687388"/>
            <a:ext cx="4570412" cy="3427412"/>
          </a:xfrm>
          <a:ln/>
        </p:spPr>
      </p:sp>
      <p:sp>
        <p:nvSpPr>
          <p:cNvPr id="35844" name="Rectangle 3"/>
          <p:cNvSpPr>
            <a:spLocks noGrp="1" noChangeArrowheads="1"/>
          </p:cNvSpPr>
          <p:nvPr>
            <p:ph type="body" idx="1"/>
          </p:nvPr>
        </p:nvSpPr>
        <p:spPr>
          <a:xfrm>
            <a:off x="685801" y="4341813"/>
            <a:ext cx="5486400" cy="4114800"/>
          </a:xfrm>
          <a:noFill/>
          <a:ln/>
        </p:spPr>
        <p:txBody>
          <a:bodyPr/>
          <a:lstStyle/>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GB"/>
          </a:p>
        </p:txBody>
      </p:sp>
      <p:sp>
        <p:nvSpPr>
          <p:cNvPr id="5" name="Footer Placeholder 4"/>
          <p:cNvSpPr>
            <a:spLocks noGrp="1"/>
          </p:cNvSpPr>
          <p:nvPr>
            <p:ph type="ftr" sz="quarter" idx="11"/>
          </p:nvPr>
        </p:nvSpPr>
        <p:spPr/>
        <p:txBody>
          <a:bodyPr/>
          <a:lstStyle/>
          <a:p>
            <a:r>
              <a:rPr lang="en-GB" smtClean="0"/>
              <a:t>Slides by Anthony Rossiter </a:t>
            </a:r>
            <a:endParaRPr lang="en-GB"/>
          </a:p>
        </p:txBody>
      </p:sp>
      <p:sp>
        <p:nvSpPr>
          <p:cNvPr id="6" name="Slide Number Placeholder 5"/>
          <p:cNvSpPr>
            <a:spLocks noGrp="1"/>
          </p:cNvSpPr>
          <p:nvPr>
            <p:ph type="sldNum" sz="quarter" idx="12"/>
          </p:nvPr>
        </p:nvSpPr>
        <p:spPr>
          <a:xfrm>
            <a:off x="8143900" y="0"/>
            <a:ext cx="1000100" cy="365125"/>
          </a:xfrm>
        </p:spPr>
        <p:txBody>
          <a:bodyPr/>
          <a:lstStyle/>
          <a:p>
            <a:fld id="{5B012F45-9B02-47F8-9E0B-49D2C7006700}" type="slidenum">
              <a:rPr lang="en-GB" smtClean="0"/>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GB"/>
          </a:p>
        </p:txBody>
      </p:sp>
      <p:sp>
        <p:nvSpPr>
          <p:cNvPr id="5" name="Footer Placeholder 4"/>
          <p:cNvSpPr>
            <a:spLocks noGrp="1"/>
          </p:cNvSpPr>
          <p:nvPr>
            <p:ph type="ftr" sz="quarter" idx="11"/>
          </p:nvPr>
        </p:nvSpPr>
        <p:spPr/>
        <p:txBody>
          <a:bodyPr/>
          <a:lstStyle/>
          <a:p>
            <a:r>
              <a:rPr lang="en-GB" smtClean="0"/>
              <a:t>Slides by Anthony Rossiter </a:t>
            </a:r>
            <a:endParaRPr lang="en-GB"/>
          </a:p>
        </p:txBody>
      </p:sp>
      <p:sp>
        <p:nvSpPr>
          <p:cNvPr id="6" name="Slide Number Placeholder 5"/>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GB"/>
          </a:p>
        </p:txBody>
      </p:sp>
      <p:sp>
        <p:nvSpPr>
          <p:cNvPr id="5" name="Footer Placeholder 4"/>
          <p:cNvSpPr>
            <a:spLocks noGrp="1"/>
          </p:cNvSpPr>
          <p:nvPr>
            <p:ph type="ftr" sz="quarter" idx="11"/>
          </p:nvPr>
        </p:nvSpPr>
        <p:spPr/>
        <p:txBody>
          <a:bodyPr/>
          <a:lstStyle/>
          <a:p>
            <a:r>
              <a:rPr lang="en-GB" smtClean="0"/>
              <a:t>Slides by Anthony Rossiter </a:t>
            </a:r>
            <a:endParaRPr lang="en-GB"/>
          </a:p>
        </p:txBody>
      </p:sp>
      <p:sp>
        <p:nvSpPr>
          <p:cNvPr id="6" name="Slide Number Placeholder 5"/>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Footer Placeholder 2"/>
          <p:cNvSpPr>
            <a:spLocks noGrp="1"/>
          </p:cNvSpPr>
          <p:nvPr>
            <p:ph type="ftr" sz="quarter" idx="10"/>
          </p:nvPr>
        </p:nvSpPr>
        <p:spPr/>
        <p:txBody>
          <a:bodyPr/>
          <a:lstStyle/>
          <a:p>
            <a:r>
              <a:rPr lang="en-GB" smtClean="0"/>
              <a:t>Slides by Anthony Rossiter </a:t>
            </a:r>
            <a:endParaRPr lang="en-GB" dirty="0"/>
          </a:p>
        </p:txBody>
      </p:sp>
      <p:sp>
        <p:nvSpPr>
          <p:cNvPr id="4" name="Slide Number Placeholder 3"/>
          <p:cNvSpPr>
            <a:spLocks noGrp="1"/>
          </p:cNvSpPr>
          <p:nvPr>
            <p:ph type="sldNum" sz="quarter" idx="11"/>
          </p:nvPr>
        </p:nvSpPr>
        <p:spPr/>
        <p:txBody>
          <a:bodyPr/>
          <a:lstStyle/>
          <a:p>
            <a:fld id="{1CF30DBA-6D20-466D-B27F-CBC9F021682F}" type="slidenum">
              <a:rPr lang="en-GB" smtClean="0"/>
              <a:pPr/>
              <a:t>‹#›</a:t>
            </a:fld>
            <a:r>
              <a:rPr lang="en-GB" smtClean="0"/>
              <a:t>page </a:t>
            </a:r>
            <a:fld id="{9968B63B-D82E-4456-B75B-2AAEDD963255}" type="slidenum">
              <a:rPr lang="en-GB" smtClean="0"/>
              <a:pPr/>
              <a:t>‹#›</a:t>
            </a:fld>
            <a:endParaRPr lang="en-GB"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Footer Placeholder 4"/>
          <p:cNvSpPr>
            <a:spLocks noGrp="1"/>
          </p:cNvSpPr>
          <p:nvPr>
            <p:ph type="ftr" sz="quarter" idx="11"/>
          </p:nvPr>
        </p:nvSpPr>
        <p:spPr/>
        <p:txBody>
          <a:bodyPr/>
          <a:lstStyle/>
          <a:p>
            <a:r>
              <a:rPr lang="en-GB" dirty="0" smtClean="0"/>
              <a:t>Slides by Anthony </a:t>
            </a:r>
            <a:r>
              <a:rPr lang="en-GB" dirty="0" err="1" smtClean="0"/>
              <a:t>Rossiter</a:t>
            </a:r>
            <a:r>
              <a:rPr lang="en-GB" dirty="0" smtClean="0"/>
              <a:t> </a:t>
            </a:r>
          </a:p>
        </p:txBody>
      </p:sp>
      <p:sp>
        <p:nvSpPr>
          <p:cNvPr id="6" name="Slide Number Placeholder 5"/>
          <p:cNvSpPr>
            <a:spLocks noGrp="1"/>
          </p:cNvSpPr>
          <p:nvPr>
            <p:ph type="sldNum" sz="quarter" idx="12"/>
          </p:nvPr>
        </p:nvSpPr>
        <p:spPr/>
        <p:txBody>
          <a:bodyPr/>
          <a:lstStyle/>
          <a:p>
            <a:fld id="{CE48A2D0-CD6A-459C-BFF9-664885D56077}" type="slidenum">
              <a:rPr lang="en-GB" smtClean="0"/>
              <a:t>‹#›</a:t>
            </a:fld>
            <a:endParaRPr lang="en-GB"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GB"/>
          </a:p>
        </p:txBody>
      </p:sp>
      <p:sp>
        <p:nvSpPr>
          <p:cNvPr id="5" name="Footer Placeholder 4"/>
          <p:cNvSpPr>
            <a:spLocks noGrp="1"/>
          </p:cNvSpPr>
          <p:nvPr>
            <p:ph type="ftr" sz="quarter" idx="11"/>
          </p:nvPr>
        </p:nvSpPr>
        <p:spPr/>
        <p:txBody>
          <a:bodyPr/>
          <a:lstStyle/>
          <a:p>
            <a:r>
              <a:rPr lang="en-GB" smtClean="0"/>
              <a:t>Slides by Anthony Rossiter </a:t>
            </a:r>
            <a:endParaRPr lang="en-GB"/>
          </a:p>
        </p:txBody>
      </p:sp>
      <p:sp>
        <p:nvSpPr>
          <p:cNvPr id="6" name="Slide Number Placeholder 5"/>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GB"/>
          </a:p>
        </p:txBody>
      </p:sp>
      <p:sp>
        <p:nvSpPr>
          <p:cNvPr id="6" name="Footer Placeholder 5"/>
          <p:cNvSpPr>
            <a:spLocks noGrp="1"/>
          </p:cNvSpPr>
          <p:nvPr>
            <p:ph type="ftr" sz="quarter" idx="11"/>
          </p:nvPr>
        </p:nvSpPr>
        <p:spPr/>
        <p:txBody>
          <a:bodyPr/>
          <a:lstStyle/>
          <a:p>
            <a:r>
              <a:rPr lang="en-GB" smtClean="0"/>
              <a:t>Slides by Anthony Rossiter </a:t>
            </a:r>
            <a:endParaRPr lang="en-GB"/>
          </a:p>
        </p:txBody>
      </p:sp>
      <p:sp>
        <p:nvSpPr>
          <p:cNvPr id="7" name="Slide Number Placeholder 6"/>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a:xfrm>
            <a:off x="457200" y="6356350"/>
            <a:ext cx="2133600" cy="365125"/>
          </a:xfrm>
          <a:prstGeom prst="rect">
            <a:avLst/>
          </a:prstGeom>
        </p:spPr>
        <p:txBody>
          <a:bodyPr/>
          <a:lstStyle/>
          <a:p>
            <a:endParaRPr lang="en-GB"/>
          </a:p>
        </p:txBody>
      </p:sp>
      <p:sp>
        <p:nvSpPr>
          <p:cNvPr id="8" name="Footer Placeholder 7"/>
          <p:cNvSpPr>
            <a:spLocks noGrp="1"/>
          </p:cNvSpPr>
          <p:nvPr>
            <p:ph type="ftr" sz="quarter" idx="11"/>
          </p:nvPr>
        </p:nvSpPr>
        <p:spPr/>
        <p:txBody>
          <a:bodyPr/>
          <a:lstStyle/>
          <a:p>
            <a:r>
              <a:rPr lang="en-GB" smtClean="0"/>
              <a:t>Slides by Anthony Rossiter </a:t>
            </a:r>
            <a:endParaRPr lang="en-GB"/>
          </a:p>
        </p:txBody>
      </p:sp>
      <p:sp>
        <p:nvSpPr>
          <p:cNvPr id="9" name="Slide Number Placeholder 8"/>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a:xfrm>
            <a:off x="457200" y="6356350"/>
            <a:ext cx="2133600" cy="365125"/>
          </a:xfrm>
          <a:prstGeom prst="rect">
            <a:avLst/>
          </a:prstGeom>
        </p:spPr>
        <p:txBody>
          <a:bodyPr/>
          <a:lstStyle/>
          <a:p>
            <a:endParaRPr lang="en-GB"/>
          </a:p>
        </p:txBody>
      </p:sp>
      <p:sp>
        <p:nvSpPr>
          <p:cNvPr id="4" name="Footer Placeholder 3"/>
          <p:cNvSpPr>
            <a:spLocks noGrp="1"/>
          </p:cNvSpPr>
          <p:nvPr>
            <p:ph type="ftr" sz="quarter" idx="11"/>
          </p:nvPr>
        </p:nvSpPr>
        <p:spPr/>
        <p:txBody>
          <a:bodyPr/>
          <a:lstStyle/>
          <a:p>
            <a:r>
              <a:rPr lang="en-GB" smtClean="0"/>
              <a:t>Slides by Anthony Rossiter </a:t>
            </a:r>
            <a:endParaRPr lang="en-GB"/>
          </a:p>
        </p:txBody>
      </p:sp>
      <p:sp>
        <p:nvSpPr>
          <p:cNvPr id="5" name="Slide Number Placeholder 4"/>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endParaRPr lang="en-GB"/>
          </a:p>
        </p:txBody>
      </p:sp>
      <p:sp>
        <p:nvSpPr>
          <p:cNvPr id="3" name="Footer Placeholder 2"/>
          <p:cNvSpPr>
            <a:spLocks noGrp="1"/>
          </p:cNvSpPr>
          <p:nvPr>
            <p:ph type="ftr" sz="quarter" idx="11"/>
          </p:nvPr>
        </p:nvSpPr>
        <p:spPr/>
        <p:txBody>
          <a:bodyPr/>
          <a:lstStyle/>
          <a:p>
            <a:r>
              <a:rPr lang="en-GB" smtClean="0"/>
              <a:t>Slides by Anthony Rossiter </a:t>
            </a:r>
            <a:endParaRPr lang="en-GB"/>
          </a:p>
        </p:txBody>
      </p:sp>
      <p:sp>
        <p:nvSpPr>
          <p:cNvPr id="4" name="Slide Number Placeholder 3"/>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GB"/>
          </a:p>
        </p:txBody>
      </p:sp>
      <p:sp>
        <p:nvSpPr>
          <p:cNvPr id="6" name="Footer Placeholder 5"/>
          <p:cNvSpPr>
            <a:spLocks noGrp="1"/>
          </p:cNvSpPr>
          <p:nvPr>
            <p:ph type="ftr" sz="quarter" idx="11"/>
          </p:nvPr>
        </p:nvSpPr>
        <p:spPr/>
        <p:txBody>
          <a:bodyPr/>
          <a:lstStyle/>
          <a:p>
            <a:r>
              <a:rPr lang="en-GB" smtClean="0"/>
              <a:t>Slides by Anthony Rossiter </a:t>
            </a:r>
            <a:endParaRPr lang="en-GB"/>
          </a:p>
        </p:txBody>
      </p:sp>
      <p:sp>
        <p:nvSpPr>
          <p:cNvPr id="7" name="Slide Number Placeholder 6"/>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GB"/>
          </a:p>
        </p:txBody>
      </p:sp>
      <p:sp>
        <p:nvSpPr>
          <p:cNvPr id="6" name="Footer Placeholder 5"/>
          <p:cNvSpPr>
            <a:spLocks noGrp="1"/>
          </p:cNvSpPr>
          <p:nvPr>
            <p:ph type="ftr" sz="quarter" idx="11"/>
          </p:nvPr>
        </p:nvSpPr>
        <p:spPr/>
        <p:txBody>
          <a:bodyPr/>
          <a:lstStyle/>
          <a:p>
            <a:r>
              <a:rPr lang="en-GB" smtClean="0"/>
              <a:t>Slides by Anthony Rossiter </a:t>
            </a:r>
            <a:endParaRPr lang="en-GB"/>
          </a:p>
        </p:txBody>
      </p:sp>
      <p:sp>
        <p:nvSpPr>
          <p:cNvPr id="7" name="Slide Number Placeholder 6"/>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gi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2">
            <a:lumMod val="20000"/>
            <a:lumOff val="80000"/>
            <a:alpha val="62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42910" y="142852"/>
            <a:ext cx="8001056" cy="714380"/>
          </a:xfrm>
          <a:prstGeom prst="rect">
            <a:avLst/>
          </a:prstGeom>
        </p:spPr>
        <p:txBody>
          <a:bodyPr vert="horz" lIns="91440" tIns="45720" rIns="91440" bIns="45720" rtlCol="0" anchor="ctr">
            <a:normAutofit/>
          </a:bodyPr>
          <a:lstStyle/>
          <a:p>
            <a:r>
              <a:rPr lang="en-US" dirty="0" smtClean="0"/>
              <a:t>Click to edit Master title style</a:t>
            </a:r>
            <a:endParaRPr lang="en-GB" dirty="0"/>
          </a:p>
        </p:txBody>
      </p:sp>
      <p:sp>
        <p:nvSpPr>
          <p:cNvPr id="3" name="Text Placeholder 2"/>
          <p:cNvSpPr>
            <a:spLocks noGrp="1"/>
          </p:cNvSpPr>
          <p:nvPr>
            <p:ph type="body" idx="1"/>
          </p:nvPr>
        </p:nvSpPr>
        <p:spPr>
          <a:xfrm>
            <a:off x="214282" y="928670"/>
            <a:ext cx="8715436" cy="5643602"/>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Footer Placeholder 4"/>
          <p:cNvSpPr>
            <a:spLocks noGrp="1"/>
          </p:cNvSpPr>
          <p:nvPr>
            <p:ph type="ftr" sz="quarter" idx="3"/>
          </p:nvPr>
        </p:nvSpPr>
        <p:spPr>
          <a:xfrm>
            <a:off x="0" y="6492875"/>
            <a:ext cx="1928794" cy="365125"/>
          </a:xfrm>
          <a:prstGeom prst="rect">
            <a:avLst/>
          </a:prstGeom>
        </p:spPr>
        <p:txBody>
          <a:bodyPr vert="horz" lIns="91440" tIns="45720" rIns="91440" bIns="45720" rtlCol="0" anchor="ctr"/>
          <a:lstStyle>
            <a:lvl1pPr algn="ctr">
              <a:defRPr sz="1200" baseline="0">
                <a:solidFill>
                  <a:schemeClr val="tx1"/>
                </a:solidFill>
              </a:defRPr>
            </a:lvl1pPr>
          </a:lstStyle>
          <a:p>
            <a:r>
              <a:rPr lang="en-GB" dirty="0" smtClean="0"/>
              <a:t>Slides by Anthony </a:t>
            </a:r>
            <a:r>
              <a:rPr lang="en-GB" dirty="0" err="1" smtClean="0"/>
              <a:t>Rossiter</a:t>
            </a:r>
            <a:r>
              <a:rPr lang="en-GB" dirty="0" smtClean="0"/>
              <a:t> </a:t>
            </a:r>
            <a:endParaRPr lang="en-GB" dirty="0"/>
          </a:p>
        </p:txBody>
      </p:sp>
      <p:sp>
        <p:nvSpPr>
          <p:cNvPr id="6" name="Slide Number Placeholder 5"/>
          <p:cNvSpPr>
            <a:spLocks noGrp="1"/>
          </p:cNvSpPr>
          <p:nvPr>
            <p:ph type="sldNum" sz="quarter" idx="4"/>
          </p:nvPr>
        </p:nvSpPr>
        <p:spPr>
          <a:xfrm>
            <a:off x="8143900" y="0"/>
            <a:ext cx="10001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GB" dirty="0" smtClean="0"/>
              <a:t> </a:t>
            </a:r>
            <a:fld id="{9968B63B-D82E-4456-B75B-2AAEDD963255}" type="slidenum">
              <a:rPr lang="en-GB" smtClean="0"/>
              <a:pPr/>
              <a:t>‹#›</a:t>
            </a:fld>
            <a:endParaRPr lang="en-GB" dirty="0"/>
          </a:p>
        </p:txBody>
      </p:sp>
      <p:pic>
        <p:nvPicPr>
          <p:cNvPr id="7" name="Picture 6" descr="crest-l.gif"/>
          <p:cNvPicPr>
            <a:picLocks noChangeAspect="1"/>
          </p:cNvPicPr>
          <p:nvPr userDrawn="1"/>
        </p:nvPicPr>
        <p:blipFill>
          <a:blip r:embed="rId14"/>
          <a:stretch>
            <a:fillRect/>
          </a:stretch>
        </p:blipFill>
        <p:spPr>
          <a:xfrm>
            <a:off x="0" y="0"/>
            <a:ext cx="1023938" cy="404813"/>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4.wmf"/><Relationship Id="rId3" Type="http://schemas.openxmlformats.org/officeDocument/2006/relationships/oleObject" Target="../embeddings/oleObject21.bin"/><Relationship Id="rId7" Type="http://schemas.openxmlformats.org/officeDocument/2006/relationships/oleObject" Target="../embeddings/oleObject23.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23.wmf"/><Relationship Id="rId5" Type="http://schemas.openxmlformats.org/officeDocument/2006/relationships/oleObject" Target="../embeddings/oleObject22.bin"/><Relationship Id="rId4" Type="http://schemas.openxmlformats.org/officeDocument/2006/relationships/image" Target="../media/image22.w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25.w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hyperlink" Target="http://creativecommons.org/licenses/by/2.0/uk/" TargetMode="External"/><Relationship Id="rId7" Type="http://schemas.openxmlformats.org/officeDocument/2006/relationships/hyperlink" Target="http://www.jisc.ac.uk/"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27.png"/><Relationship Id="rId11" Type="http://schemas.openxmlformats.org/officeDocument/2006/relationships/image" Target="../media/image30.jpeg"/><Relationship Id="rId5" Type="http://schemas.openxmlformats.org/officeDocument/2006/relationships/hyperlink" Target="http://engsc.ac.uk/" TargetMode="External"/><Relationship Id="rId10" Type="http://schemas.openxmlformats.org/officeDocument/2006/relationships/image" Target="../media/image29.jpeg"/><Relationship Id="rId4" Type="http://schemas.openxmlformats.org/officeDocument/2006/relationships/image" Target="../media/image26.wmf"/><Relationship Id="rId9" Type="http://schemas.openxmlformats.org/officeDocument/2006/relationships/hyperlink" Target="http://engsc.ac.uk/an/oer-project/oer-project.asp" TargetMode="Externa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7" Type="http://schemas.openxmlformats.org/officeDocument/2006/relationships/image" Target="../media/image3.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4.wmf"/><Relationship Id="rId4" Type="http://schemas.openxmlformats.org/officeDocument/2006/relationships/image" Target="../media/image2.wmf"/></Relationships>
</file>

<file path=ppt/slides/_rels/slide3.xml.rels><?xml version="1.0" encoding="UTF-8" standalone="yes"?>
<Relationships xmlns="http://schemas.openxmlformats.org/package/2006/relationships"><Relationship Id="rId2" Type="http://schemas.openxmlformats.org/officeDocument/2006/relationships/hyperlink" Target="https://sites.google.com/a/sheffield.ac.uk/video-lectures-on-modelling-analysis-and-contro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7.wmf"/><Relationship Id="rId13" Type="http://schemas.openxmlformats.org/officeDocument/2006/relationships/customXml" Target="../ink/ink1.xml"/><Relationship Id="rId3" Type="http://schemas.openxmlformats.org/officeDocument/2006/relationships/oleObject" Target="../embeddings/oleObject3.bin"/><Relationship Id="rId7" Type="http://schemas.openxmlformats.org/officeDocument/2006/relationships/oleObject" Target="../embeddings/oleObject5.bin"/><Relationship Id="rId12" Type="http://schemas.openxmlformats.org/officeDocument/2006/relationships/image" Target="../media/image9.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6.wmf"/><Relationship Id="rId11" Type="http://schemas.openxmlformats.org/officeDocument/2006/relationships/oleObject" Target="../embeddings/oleObject7.bin"/><Relationship Id="rId5" Type="http://schemas.openxmlformats.org/officeDocument/2006/relationships/oleObject" Target="../embeddings/oleObject4.bin"/><Relationship Id="rId10" Type="http://schemas.openxmlformats.org/officeDocument/2006/relationships/image" Target="../media/image8.wmf"/><Relationship Id="rId4" Type="http://schemas.openxmlformats.org/officeDocument/2006/relationships/image" Target="../media/image5.wmf"/><Relationship Id="rId9" Type="http://schemas.openxmlformats.org/officeDocument/2006/relationships/oleObject" Target="../embeddings/oleObject6.bin"/><Relationship Id="rId14" Type="http://schemas.openxmlformats.org/officeDocument/2006/relationships/image" Target="../media/image10.emf"/></Relationships>
</file>

<file path=ppt/slides/_rels/slide5.xml.rels><?xml version="1.0" encoding="UTF-8" standalone="yes"?>
<Relationships xmlns="http://schemas.openxmlformats.org/package/2006/relationships"><Relationship Id="rId8" Type="http://schemas.openxmlformats.org/officeDocument/2006/relationships/image" Target="../media/image13.wmf"/><Relationship Id="rId3" Type="http://schemas.openxmlformats.org/officeDocument/2006/relationships/oleObject" Target="../embeddings/oleObject8.bin"/><Relationship Id="rId7"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2.wmf"/><Relationship Id="rId5" Type="http://schemas.openxmlformats.org/officeDocument/2006/relationships/oleObject" Target="../embeddings/oleObject9.bin"/><Relationship Id="rId10" Type="http://schemas.openxmlformats.org/officeDocument/2006/relationships/image" Target="../media/image14.wmf"/><Relationship Id="rId4" Type="http://schemas.openxmlformats.org/officeDocument/2006/relationships/image" Target="../media/image11.wmf"/><Relationship Id="rId9" Type="http://schemas.openxmlformats.org/officeDocument/2006/relationships/oleObject" Target="../embeddings/oleObject11.bin"/></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5.w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6.w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7.wmf"/></Relationships>
</file>

<file path=ppt/slides/_rels/slide9.xml.rels><?xml version="1.0" encoding="UTF-8" standalone="yes"?>
<Relationships xmlns="http://schemas.openxmlformats.org/package/2006/relationships"><Relationship Id="rId8" Type="http://schemas.openxmlformats.org/officeDocument/2006/relationships/image" Target="../media/image8.wmf"/><Relationship Id="rId13" Type="http://schemas.openxmlformats.org/officeDocument/2006/relationships/oleObject" Target="../embeddings/oleObject20.bin"/><Relationship Id="rId3" Type="http://schemas.openxmlformats.org/officeDocument/2006/relationships/oleObject" Target="../embeddings/oleObject15.bin"/><Relationship Id="rId7" Type="http://schemas.openxmlformats.org/officeDocument/2006/relationships/oleObject" Target="../embeddings/oleObject17.bin"/><Relationship Id="rId12" Type="http://schemas.openxmlformats.org/officeDocument/2006/relationships/image" Target="../media/image20.wmf"/><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7.wmf"/><Relationship Id="rId11" Type="http://schemas.openxmlformats.org/officeDocument/2006/relationships/oleObject" Target="../embeddings/oleObject19.bin"/><Relationship Id="rId5" Type="http://schemas.openxmlformats.org/officeDocument/2006/relationships/oleObject" Target="../embeddings/oleObject16.bin"/><Relationship Id="rId10" Type="http://schemas.openxmlformats.org/officeDocument/2006/relationships/image" Target="../media/image19.wmf"/><Relationship Id="rId4" Type="http://schemas.openxmlformats.org/officeDocument/2006/relationships/image" Target="../media/image18.wmf"/><Relationship Id="rId9" Type="http://schemas.openxmlformats.org/officeDocument/2006/relationships/oleObject" Target="../embeddings/oleObject18.bin"/><Relationship Id="rId14" Type="http://schemas.openxmlformats.org/officeDocument/2006/relationships/image" Target="../media/image21.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72817"/>
            <a:ext cx="7772400" cy="1827634"/>
          </a:xfrm>
        </p:spPr>
        <p:txBody>
          <a:bodyPr>
            <a:normAutofit fontScale="90000"/>
          </a:bodyPr>
          <a:lstStyle/>
          <a:p>
            <a:r>
              <a:rPr lang="en-GB" dirty="0" smtClean="0"/>
              <a:t>CHAPTER 2</a:t>
            </a:r>
            <a:br>
              <a:rPr lang="en-GB" dirty="0" smtClean="0"/>
            </a:br>
            <a:r>
              <a:rPr lang="en-GB" dirty="0" smtClean="0"/>
              <a:t>Generalised Predictive Control 4</a:t>
            </a:r>
            <a:br>
              <a:rPr lang="en-GB" dirty="0" smtClean="0"/>
            </a:br>
            <a:r>
              <a:rPr lang="en-GB" dirty="0" smtClean="0"/>
              <a:t>Loop analysis and MATLAB</a:t>
            </a:r>
            <a:endParaRPr lang="en-GB" dirty="0"/>
          </a:p>
        </p:txBody>
      </p:sp>
      <p:sp>
        <p:nvSpPr>
          <p:cNvPr id="3" name="Subtitle 2"/>
          <p:cNvSpPr>
            <a:spLocks noGrp="1"/>
          </p:cNvSpPr>
          <p:nvPr>
            <p:ph type="subTitle" idx="1"/>
          </p:nvPr>
        </p:nvSpPr>
        <p:spPr/>
        <p:txBody>
          <a:bodyPr/>
          <a:lstStyle/>
          <a:p>
            <a:r>
              <a:rPr lang="en-GB" dirty="0" smtClean="0"/>
              <a:t>Anthony </a:t>
            </a:r>
            <a:r>
              <a:rPr lang="en-GB" dirty="0" err="1" smtClean="0"/>
              <a:t>Rossiter</a:t>
            </a:r>
            <a:endParaRPr lang="en-GB" dirty="0"/>
          </a:p>
        </p:txBody>
      </p:sp>
      <p:sp>
        <p:nvSpPr>
          <p:cNvPr id="4" name="Slide Number Placeholder 3"/>
          <p:cNvSpPr>
            <a:spLocks noGrp="1"/>
          </p:cNvSpPr>
          <p:nvPr>
            <p:ph type="sldNum" sz="quarter" idx="12"/>
          </p:nvPr>
        </p:nvSpPr>
        <p:spPr/>
        <p:txBody>
          <a:bodyPr/>
          <a:lstStyle/>
          <a:p>
            <a:fld id="{5B012F45-9B02-47F8-9E0B-49D2C7006700}" type="slidenum">
              <a:rPr lang="en-GB" smtClean="0"/>
              <a:t>1</a:t>
            </a:fld>
            <a:endParaRPr lang="en-GB"/>
          </a:p>
        </p:txBody>
      </p:sp>
      <p:sp>
        <p:nvSpPr>
          <p:cNvPr id="5" name="Footer Placeholder 4"/>
          <p:cNvSpPr>
            <a:spLocks noGrp="1"/>
          </p:cNvSpPr>
          <p:nvPr>
            <p:ph type="ftr" sz="quarter" idx="11"/>
          </p:nvPr>
        </p:nvSpPr>
        <p:spPr/>
        <p:txBody>
          <a:bodyPr/>
          <a:lstStyle/>
          <a:p>
            <a:r>
              <a:rPr lang="en-GB" smtClean="0"/>
              <a:t>Slides by Anthony Rossiter </a:t>
            </a:r>
            <a:endParaRPr lang="en-GB"/>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Key algebra for MIMO GPC</a:t>
            </a:r>
            <a:endParaRPr lang="en-GB" dirty="0"/>
          </a:p>
        </p:txBody>
      </p:sp>
      <p:sp>
        <p:nvSpPr>
          <p:cNvPr id="3" name="Content Placeholder 2"/>
          <p:cNvSpPr>
            <a:spLocks noGrp="1"/>
          </p:cNvSpPr>
          <p:nvPr>
            <p:ph idx="1"/>
          </p:nvPr>
        </p:nvSpPr>
        <p:spPr>
          <a:xfrm>
            <a:off x="251520" y="836712"/>
            <a:ext cx="8715436" cy="792088"/>
          </a:xfrm>
        </p:spPr>
        <p:txBody>
          <a:bodyPr>
            <a:normAutofit/>
          </a:bodyPr>
          <a:lstStyle/>
          <a:p>
            <a:pPr marL="0" indent="0">
              <a:buNone/>
            </a:pPr>
            <a:r>
              <a:rPr lang="en-GB" dirty="0" smtClean="0"/>
              <a:t>Predictions and control law are summarised as.</a:t>
            </a:r>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10</a:t>
            </a:fld>
            <a:endParaRPr lang="en-GB" dirty="0"/>
          </a:p>
        </p:txBody>
      </p:sp>
      <p:graphicFrame>
        <p:nvGraphicFramePr>
          <p:cNvPr id="7" name="Object 6"/>
          <p:cNvGraphicFramePr>
            <a:graphicFrameLocks noChangeAspect="1"/>
          </p:cNvGraphicFramePr>
          <p:nvPr>
            <p:extLst>
              <p:ext uri="{D42A27DB-BD31-4B8C-83A1-F6EECF244321}">
                <p14:modId xmlns:p14="http://schemas.microsoft.com/office/powerpoint/2010/main" val="1062088894"/>
              </p:ext>
            </p:extLst>
          </p:nvPr>
        </p:nvGraphicFramePr>
        <p:xfrm>
          <a:off x="467544" y="1412776"/>
          <a:ext cx="6172200" cy="792162"/>
        </p:xfrm>
        <a:graphic>
          <a:graphicData uri="http://schemas.openxmlformats.org/presentationml/2006/ole">
            <mc:AlternateContent xmlns:mc="http://schemas.openxmlformats.org/markup-compatibility/2006">
              <mc:Choice xmlns:v="urn:schemas-microsoft-com:vml" Requires="v">
                <p:oleObj spid="_x0000_s35880" name="Equation" r:id="rId3" imgW="2057400" imgH="241200" progId="Equation.3">
                  <p:embed/>
                </p:oleObj>
              </mc:Choice>
              <mc:Fallback>
                <p:oleObj name="Equation" r:id="rId3" imgW="2057400" imgH="241200" progId="Equation.3">
                  <p:embed/>
                  <p:pic>
                    <p:nvPicPr>
                      <p:cNvPr id="0" name=""/>
                      <p:cNvPicPr>
                        <a:picLocks noChangeAspect="1" noChangeArrowheads="1"/>
                      </p:cNvPicPr>
                      <p:nvPr/>
                    </p:nvPicPr>
                    <p:blipFill>
                      <a:blip r:embed="rId4"/>
                      <a:srcRect/>
                      <a:stretch>
                        <a:fillRect/>
                      </a:stretch>
                    </p:blipFill>
                    <p:spPr bwMode="auto">
                      <a:xfrm>
                        <a:off x="467544" y="1412776"/>
                        <a:ext cx="6172200" cy="792162"/>
                      </a:xfrm>
                      <a:prstGeom prst="rect">
                        <a:avLst/>
                      </a:prstGeom>
                      <a:solidFill>
                        <a:srgbClr val="FCD5B5"/>
                      </a:solidFill>
                      <a:ln w="38100">
                        <a:solidFill>
                          <a:schemeClr val="folHlink"/>
                        </a:solidFill>
                        <a:miter lim="800000"/>
                        <a:headEnd/>
                        <a:tailEnd/>
                      </a:ln>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3654700029"/>
              </p:ext>
            </p:extLst>
          </p:nvPr>
        </p:nvGraphicFramePr>
        <p:xfrm>
          <a:off x="534988" y="2492375"/>
          <a:ext cx="5084762" cy="1917700"/>
        </p:xfrm>
        <a:graphic>
          <a:graphicData uri="http://schemas.openxmlformats.org/presentationml/2006/ole">
            <mc:AlternateContent xmlns:mc="http://schemas.openxmlformats.org/markup-compatibility/2006">
              <mc:Choice xmlns:v="urn:schemas-microsoft-com:vml" Requires="v">
                <p:oleObj spid="_x0000_s35881" name="Equation" r:id="rId5" imgW="1473120" imgH="507960" progId="Equation.3">
                  <p:embed/>
                </p:oleObj>
              </mc:Choice>
              <mc:Fallback>
                <p:oleObj name="Equation" r:id="rId5" imgW="1473120" imgH="507960" progId="Equation.3">
                  <p:embed/>
                  <p:pic>
                    <p:nvPicPr>
                      <p:cNvPr id="0" name="Object 6"/>
                      <p:cNvPicPr>
                        <a:picLocks noChangeAspect="1" noChangeArrowheads="1"/>
                      </p:cNvPicPr>
                      <p:nvPr/>
                    </p:nvPicPr>
                    <p:blipFill>
                      <a:blip r:embed="rId6"/>
                      <a:srcRect/>
                      <a:stretch>
                        <a:fillRect/>
                      </a:stretch>
                    </p:blipFill>
                    <p:spPr bwMode="auto">
                      <a:xfrm>
                        <a:off x="534988" y="2492375"/>
                        <a:ext cx="5084762" cy="1917700"/>
                      </a:xfrm>
                      <a:prstGeom prst="rect">
                        <a:avLst/>
                      </a:prstGeom>
                      <a:solidFill>
                        <a:srgbClr val="FCD5B5"/>
                      </a:solidFill>
                      <a:ln w="38100">
                        <a:solidFill>
                          <a:schemeClr val="folHlink"/>
                        </a:solidFill>
                        <a:miter lim="800000"/>
                        <a:headEnd/>
                        <a:tailEnd/>
                      </a:ln>
                    </p:spPr>
                  </p:pic>
                </p:oleObj>
              </mc:Fallback>
            </mc:AlternateContent>
          </a:graphicData>
        </a:graphic>
      </p:graphicFrame>
      <p:graphicFrame>
        <p:nvGraphicFramePr>
          <p:cNvPr id="13" name="Object 12"/>
          <p:cNvGraphicFramePr>
            <a:graphicFrameLocks noChangeAspect="1"/>
          </p:cNvGraphicFramePr>
          <p:nvPr>
            <p:extLst>
              <p:ext uri="{D42A27DB-BD31-4B8C-83A1-F6EECF244321}">
                <p14:modId xmlns:p14="http://schemas.microsoft.com/office/powerpoint/2010/main" val="1137826363"/>
              </p:ext>
            </p:extLst>
          </p:nvPr>
        </p:nvGraphicFramePr>
        <p:xfrm>
          <a:off x="467544" y="4549000"/>
          <a:ext cx="5172075" cy="1917700"/>
        </p:xfrm>
        <a:graphic>
          <a:graphicData uri="http://schemas.openxmlformats.org/presentationml/2006/ole">
            <mc:AlternateContent xmlns:mc="http://schemas.openxmlformats.org/markup-compatibility/2006">
              <mc:Choice xmlns:v="urn:schemas-microsoft-com:vml" Requires="v">
                <p:oleObj spid="_x0000_s35882" name="Equation" r:id="rId7" imgW="1498320" imgH="507960" progId="Equation.3">
                  <p:embed/>
                </p:oleObj>
              </mc:Choice>
              <mc:Fallback>
                <p:oleObj name="Equation" r:id="rId7" imgW="1498320" imgH="507960" progId="Equation.3">
                  <p:embed/>
                  <p:pic>
                    <p:nvPicPr>
                      <p:cNvPr id="0" name="Object 9"/>
                      <p:cNvPicPr>
                        <a:picLocks noChangeAspect="1" noChangeArrowheads="1"/>
                      </p:cNvPicPr>
                      <p:nvPr/>
                    </p:nvPicPr>
                    <p:blipFill>
                      <a:blip r:embed="rId8"/>
                      <a:srcRect/>
                      <a:stretch>
                        <a:fillRect/>
                      </a:stretch>
                    </p:blipFill>
                    <p:spPr bwMode="auto">
                      <a:xfrm>
                        <a:off x="467544" y="4549000"/>
                        <a:ext cx="5172075" cy="1917700"/>
                      </a:xfrm>
                      <a:prstGeom prst="rect">
                        <a:avLst/>
                      </a:prstGeom>
                      <a:solidFill>
                        <a:srgbClr val="FFFF00"/>
                      </a:solidFill>
                      <a:ln w="38100">
                        <a:solidFill>
                          <a:schemeClr val="folHlink"/>
                        </a:solidFill>
                        <a:miter lim="800000"/>
                        <a:headEnd/>
                        <a:tailEnd/>
                      </a:ln>
                    </p:spPr>
                  </p:pic>
                </p:oleObj>
              </mc:Fallback>
            </mc:AlternateContent>
          </a:graphicData>
        </a:graphic>
      </p:graphicFrame>
      <p:sp>
        <p:nvSpPr>
          <p:cNvPr id="14" name="Rounded Rectangular Callout 13"/>
          <p:cNvSpPr/>
          <p:nvPr/>
        </p:nvSpPr>
        <p:spPr>
          <a:xfrm>
            <a:off x="6372200" y="2564904"/>
            <a:ext cx="2592288" cy="1656184"/>
          </a:xfrm>
          <a:prstGeom prst="wedgeRoundRectCallout">
            <a:avLst>
              <a:gd name="adj1" fmla="val -131064"/>
              <a:gd name="adj2" fmla="val 3144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t>Matrix multiplication is not commutative.</a:t>
            </a:r>
            <a:endParaRPr lang="en-GB" sz="2400" dirty="0"/>
          </a:p>
        </p:txBody>
      </p:sp>
      <p:sp>
        <p:nvSpPr>
          <p:cNvPr id="16" name="Rounded Rectangle 15"/>
          <p:cNvSpPr/>
          <p:nvPr/>
        </p:nvSpPr>
        <p:spPr>
          <a:xfrm>
            <a:off x="6228739" y="4157700"/>
            <a:ext cx="2879209" cy="2700300"/>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smtClean="0"/>
              <a:t>MIMO poles messy with MFD models.</a:t>
            </a:r>
            <a:endParaRPr lang="en-GB" sz="3600" dirty="0"/>
          </a:p>
        </p:txBody>
      </p:sp>
    </p:spTree>
    <p:extLst>
      <p:ext uri="{BB962C8B-B14F-4D97-AF65-F5344CB8AC3E}">
        <p14:creationId xmlns:p14="http://schemas.microsoft.com/office/powerpoint/2010/main" val="1762873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arn(inVertical)">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 calcmode="lin" valueType="num">
                                      <p:cBhvr additive="base">
                                        <p:cTn id="17" dur="500" fill="hold"/>
                                        <p:tgtEl>
                                          <p:spTgt spid="14"/>
                                        </p:tgtEl>
                                        <p:attrNameLst>
                                          <p:attrName>ppt_x</p:attrName>
                                        </p:attrNameLst>
                                      </p:cBhvr>
                                      <p:tavLst>
                                        <p:tav tm="0">
                                          <p:val>
                                            <p:strVal val="#ppt_x"/>
                                          </p:val>
                                        </p:tav>
                                        <p:tav tm="100000">
                                          <p:val>
                                            <p:strVal val="#ppt_x"/>
                                          </p:val>
                                        </p:tav>
                                      </p:tavLst>
                                    </p:anim>
                                    <p:anim calcmode="lin" valueType="num">
                                      <p:cBhvr additive="base">
                                        <p:cTn id="1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barn(inVertical)">
                                      <p:cBhvr>
                                        <p:cTn id="23" dur="500"/>
                                        <p:tgtEl>
                                          <p:spTgt spid="13"/>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16"/>
                                        </p:tgtEl>
                                        <p:attrNameLst>
                                          <p:attrName>style.visibility</p:attrName>
                                        </p:attrNameLst>
                                      </p:cBhvr>
                                      <p:to>
                                        <p:strVal val="visible"/>
                                      </p:to>
                                    </p:set>
                                    <p:anim calcmode="lin" valueType="num">
                                      <p:cBhvr additive="base">
                                        <p:cTn id="28" dur="500" fill="hold"/>
                                        <p:tgtEl>
                                          <p:spTgt spid="16"/>
                                        </p:tgtEl>
                                        <p:attrNameLst>
                                          <p:attrName>ppt_x</p:attrName>
                                        </p:attrNameLst>
                                      </p:cBhvr>
                                      <p:tavLst>
                                        <p:tav tm="0">
                                          <p:val>
                                            <p:strVal val="#ppt_x"/>
                                          </p:val>
                                        </p:tav>
                                        <p:tav tm="100000">
                                          <p:val>
                                            <p:strVal val="#ppt_x"/>
                                          </p:val>
                                        </p:tav>
                                      </p:tavLst>
                                    </p:anim>
                                    <p:anim calcmode="lin" valueType="num">
                                      <p:cBhvr additive="base">
                                        <p:cTn id="29"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Example 3 (MIMO)</a:t>
            </a:r>
            <a:endParaRPr lang="en-GB" dirty="0"/>
          </a:p>
        </p:txBody>
      </p:sp>
      <p:sp>
        <p:nvSpPr>
          <p:cNvPr id="3" name="Content Placeholder 2"/>
          <p:cNvSpPr>
            <a:spLocks noGrp="1"/>
          </p:cNvSpPr>
          <p:nvPr>
            <p:ph idx="1"/>
          </p:nvPr>
        </p:nvSpPr>
        <p:spPr>
          <a:xfrm>
            <a:off x="214282" y="928670"/>
            <a:ext cx="8606190" cy="772138"/>
          </a:xfrm>
        </p:spPr>
        <p:txBody>
          <a:bodyPr>
            <a:normAutofit fontScale="92500"/>
          </a:bodyPr>
          <a:lstStyle/>
          <a:p>
            <a:pPr marL="0" indent="0">
              <a:buNone/>
            </a:pPr>
            <a:r>
              <a:rPr lang="en-GB" dirty="0" smtClean="0"/>
              <a:t>Take a system G(z) with n</a:t>
            </a:r>
            <a:r>
              <a:rPr lang="en-GB" baseline="-25000" dirty="0" smtClean="0"/>
              <a:t>u</a:t>
            </a:r>
            <a:r>
              <a:rPr lang="en-GB" dirty="0" smtClean="0"/>
              <a:t>=4, </a:t>
            </a:r>
            <a:r>
              <a:rPr lang="en-GB" dirty="0" err="1" smtClean="0"/>
              <a:t>n</a:t>
            </a:r>
            <a:r>
              <a:rPr lang="en-GB" baseline="-25000" dirty="0" err="1" smtClean="0"/>
              <a:t>y</a:t>
            </a:r>
            <a:r>
              <a:rPr lang="en-GB" dirty="0" smtClean="0"/>
              <a:t>=9 and lambda=0.2.</a:t>
            </a: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11</a:t>
            </a:fld>
            <a:endParaRPr lang="en-GB" dirty="0"/>
          </a:p>
        </p:txBody>
      </p:sp>
      <p:graphicFrame>
        <p:nvGraphicFramePr>
          <p:cNvPr id="6" name="Object 5"/>
          <p:cNvGraphicFramePr>
            <a:graphicFrameLocks noChangeAspect="1"/>
          </p:cNvGraphicFramePr>
          <p:nvPr>
            <p:extLst>
              <p:ext uri="{D42A27DB-BD31-4B8C-83A1-F6EECF244321}">
                <p14:modId xmlns:p14="http://schemas.microsoft.com/office/powerpoint/2010/main" val="1031131098"/>
              </p:ext>
            </p:extLst>
          </p:nvPr>
        </p:nvGraphicFramePr>
        <p:xfrm>
          <a:off x="225920" y="1556792"/>
          <a:ext cx="8918080" cy="691795"/>
        </p:xfrm>
        <a:graphic>
          <a:graphicData uri="http://schemas.openxmlformats.org/presentationml/2006/ole">
            <mc:AlternateContent xmlns:mc="http://schemas.openxmlformats.org/markup-compatibility/2006">
              <mc:Choice xmlns:v="urn:schemas-microsoft-com:vml" Requires="v">
                <p:oleObj spid="_x0000_s36874" name="Equation" r:id="rId3" imgW="3124080" imgH="241200" progId="Equation.3">
                  <p:embed/>
                </p:oleObj>
              </mc:Choice>
              <mc:Fallback>
                <p:oleObj name="Equation" r:id="rId3" imgW="3124080" imgH="241200" progId="Equation.3">
                  <p:embed/>
                  <p:pic>
                    <p:nvPicPr>
                      <p:cNvPr id="0" name=""/>
                      <p:cNvPicPr>
                        <a:picLocks noChangeAspect="1" noChangeArrowheads="1"/>
                      </p:cNvPicPr>
                      <p:nvPr/>
                    </p:nvPicPr>
                    <p:blipFill>
                      <a:blip r:embed="rId4"/>
                      <a:srcRect/>
                      <a:stretch>
                        <a:fillRect/>
                      </a:stretch>
                    </p:blipFill>
                    <p:spPr bwMode="auto">
                      <a:xfrm>
                        <a:off x="225920" y="1556792"/>
                        <a:ext cx="8918080" cy="691795"/>
                      </a:xfrm>
                      <a:prstGeom prst="rect">
                        <a:avLst/>
                      </a:prstGeom>
                      <a:solidFill>
                        <a:srgbClr val="FFFF00"/>
                      </a:solidFill>
                      <a:ln w="9525">
                        <a:solidFill>
                          <a:srgbClr val="FFFF00"/>
                        </a:solidFill>
                        <a:miter lim="800000"/>
                        <a:headEnd/>
                        <a:tailEnd/>
                      </a:ln>
                    </p:spPr>
                  </p:pic>
                </p:oleObj>
              </mc:Fallback>
            </mc:AlternateContent>
          </a:graphicData>
        </a:graphic>
      </p:graphicFrame>
      <p:sp>
        <p:nvSpPr>
          <p:cNvPr id="11" name="Rounded Rectangle 10"/>
          <p:cNvSpPr/>
          <p:nvPr/>
        </p:nvSpPr>
        <p:spPr>
          <a:xfrm>
            <a:off x="1691680" y="3212976"/>
            <a:ext cx="4823426" cy="2592288"/>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smtClean="0"/>
              <a:t>Go to MATLAB to demonstrate.</a:t>
            </a:r>
          </a:p>
          <a:p>
            <a:pPr algn="ctr"/>
            <a:endParaRPr lang="en-GB" sz="3600" dirty="0" smtClean="0"/>
          </a:p>
          <a:p>
            <a:pPr algn="ctr"/>
            <a:r>
              <a:rPr lang="en-GB" sz="3600" dirty="0" smtClean="0"/>
              <a:t>video2_4_example3.m</a:t>
            </a:r>
            <a:endParaRPr lang="en-GB" sz="3600" dirty="0"/>
          </a:p>
        </p:txBody>
      </p:sp>
    </p:spTree>
    <p:extLst>
      <p:ext uri="{BB962C8B-B14F-4D97-AF65-F5344CB8AC3E}">
        <p14:creationId xmlns:p14="http://schemas.microsoft.com/office/powerpoint/2010/main" val="33007280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Summary</a:t>
            </a:r>
            <a:endParaRPr lang="en-GB" dirty="0"/>
          </a:p>
        </p:txBody>
      </p:sp>
      <p:sp>
        <p:nvSpPr>
          <p:cNvPr id="3" name="Content Placeholder 2"/>
          <p:cNvSpPr>
            <a:spLocks noGrp="1"/>
          </p:cNvSpPr>
          <p:nvPr>
            <p:ph idx="1"/>
          </p:nvPr>
        </p:nvSpPr>
        <p:spPr>
          <a:xfrm>
            <a:off x="214281" y="928670"/>
            <a:ext cx="8733931" cy="5164626"/>
          </a:xfrm>
        </p:spPr>
        <p:txBody>
          <a:bodyPr>
            <a:normAutofit fontScale="92500" lnSpcReduction="10000"/>
          </a:bodyPr>
          <a:lstStyle/>
          <a:p>
            <a:pPr marL="514350" indent="-514350">
              <a:buFont typeface="+mj-lt"/>
              <a:buAutoNum type="arabicPeriod"/>
            </a:pPr>
            <a:r>
              <a:rPr lang="en-GB" dirty="0" smtClean="0"/>
              <a:t>Demonstrated MATLAB code for computing a GPC control law using a transfer function model.</a:t>
            </a:r>
          </a:p>
          <a:p>
            <a:pPr marL="514350" indent="-514350">
              <a:buFont typeface="+mj-lt"/>
              <a:buAutoNum type="arabicPeriod"/>
            </a:pPr>
            <a:r>
              <a:rPr lang="en-GB" dirty="0" smtClean="0"/>
              <a:t>Also demonstrated code for finding the pole polynomial for the SISO case.</a:t>
            </a:r>
          </a:p>
          <a:p>
            <a:pPr marL="514350" indent="-514350">
              <a:buFont typeface="+mj-lt"/>
              <a:buAutoNum type="arabicPeriod"/>
            </a:pPr>
            <a:r>
              <a:rPr lang="en-GB" dirty="0" smtClean="0"/>
              <a:t>Finding the poles for the MIMO case using MFD models is rather messy and I would not bother unless essential.</a:t>
            </a:r>
          </a:p>
          <a:p>
            <a:pPr marL="0" indent="0">
              <a:buNone/>
            </a:pPr>
            <a:r>
              <a:rPr lang="en-GB" dirty="0">
                <a:solidFill>
                  <a:srgbClr val="C00000"/>
                </a:solidFill>
              </a:rPr>
              <a:t>Y</a:t>
            </a:r>
            <a:r>
              <a:rPr lang="en-GB" dirty="0" smtClean="0">
                <a:solidFill>
                  <a:srgbClr val="C00000"/>
                </a:solidFill>
              </a:rPr>
              <a:t>ou do not need the poles to implement the control law or the transfer function representation of GPC control law! These are computed only if needed for analysis.</a:t>
            </a:r>
          </a:p>
          <a:p>
            <a:pPr marL="0" indent="0">
              <a:buNone/>
            </a:pPr>
            <a:endParaRPr lang="en-GB" dirty="0" smtClean="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12</a:t>
            </a:fld>
            <a:endParaRPr lang="en-GB" dirty="0"/>
          </a:p>
        </p:txBody>
      </p:sp>
    </p:spTree>
    <p:extLst>
      <p:ext uri="{BB962C8B-B14F-4D97-AF65-F5344CB8AC3E}">
        <p14:creationId xmlns:p14="http://schemas.microsoft.com/office/powerpoint/2010/main" val="2174126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body" idx="1"/>
          </p:nvPr>
        </p:nvSpPr>
        <p:spPr>
          <a:xfrm>
            <a:off x="468313" y="3933825"/>
            <a:ext cx="8002587" cy="2447925"/>
          </a:xfrm>
          <a:noFill/>
        </p:spPr>
        <p:txBody>
          <a:bodyPr/>
          <a:lstStyle/>
          <a:p>
            <a:pPr marL="0" indent="0">
              <a:lnSpc>
                <a:spcPct val="80000"/>
              </a:lnSpc>
              <a:buFontTx/>
              <a:buNone/>
            </a:pPr>
            <a:r>
              <a:rPr lang="en-GB" sz="900" dirty="0" smtClean="0">
                <a:cs typeface="Arial" charset="0"/>
              </a:rPr>
              <a:t>© 2014 University of  Sheffield</a:t>
            </a:r>
          </a:p>
          <a:p>
            <a:pPr marL="0" indent="0">
              <a:lnSpc>
                <a:spcPct val="80000"/>
              </a:lnSpc>
              <a:buFontTx/>
              <a:buNone/>
            </a:pPr>
            <a:endParaRPr lang="en-GB" sz="900" dirty="0" smtClean="0"/>
          </a:p>
          <a:p>
            <a:pPr marL="0" indent="0">
              <a:lnSpc>
                <a:spcPct val="80000"/>
              </a:lnSpc>
              <a:buFontTx/>
              <a:buNone/>
            </a:pPr>
            <a:r>
              <a:rPr lang="en-GB" sz="900" dirty="0" smtClean="0"/>
              <a:t>This work is licensed under the Creative Commons Attribution 2.0 UK: England &amp; Wales Licence. To view a copy of this licence, visit http://creativecommons.org/licenses/by/2.0/uk/ or send a letter to: Creative Commons, 171 Second Street, Suite 300, San Francisco, California 94105, USA.</a:t>
            </a:r>
          </a:p>
          <a:p>
            <a:pPr marL="0" indent="0">
              <a:lnSpc>
                <a:spcPct val="80000"/>
              </a:lnSpc>
              <a:buFontTx/>
              <a:buNone/>
            </a:pPr>
            <a:r>
              <a:rPr lang="en-GB" sz="900" dirty="0" smtClean="0"/>
              <a:t>	</a:t>
            </a:r>
          </a:p>
          <a:p>
            <a:pPr marL="0" indent="0">
              <a:lnSpc>
                <a:spcPct val="80000"/>
              </a:lnSpc>
              <a:buFontTx/>
              <a:buNone/>
            </a:pPr>
            <a:r>
              <a:rPr lang="en-GB" sz="900" dirty="0" smtClean="0"/>
              <a:t>	</a:t>
            </a:r>
          </a:p>
          <a:p>
            <a:pPr marL="0" indent="0">
              <a:lnSpc>
                <a:spcPct val="80000"/>
              </a:lnSpc>
              <a:buFontTx/>
              <a:buNone/>
            </a:pPr>
            <a:r>
              <a:rPr lang="en-GB" sz="900" dirty="0" smtClean="0"/>
              <a:t>	   	</a:t>
            </a:r>
          </a:p>
          <a:p>
            <a:pPr marL="0" indent="0">
              <a:lnSpc>
                <a:spcPct val="80000"/>
              </a:lnSpc>
              <a:buFontTx/>
              <a:buNone/>
            </a:pPr>
            <a:r>
              <a:rPr lang="en-GB" sz="900" dirty="0" smtClean="0"/>
              <a:t>It should be noted that some of the materials contained within this resource are subject to third party rights and any copyright notices must remain with these materials in the event of reuse or repurposing.</a:t>
            </a:r>
          </a:p>
          <a:p>
            <a:pPr marL="0" indent="0">
              <a:lnSpc>
                <a:spcPct val="80000"/>
              </a:lnSpc>
              <a:buFontTx/>
              <a:buNone/>
            </a:pPr>
            <a:endParaRPr lang="en-GB" sz="900" dirty="0" smtClean="0"/>
          </a:p>
          <a:p>
            <a:pPr marL="0" indent="0">
              <a:lnSpc>
                <a:spcPct val="80000"/>
              </a:lnSpc>
              <a:buFontTx/>
              <a:buNone/>
            </a:pPr>
            <a:r>
              <a:rPr lang="en-GB" sz="900" dirty="0" smtClean="0"/>
              <a:t>If there are third party images within the resource please do not remove or alter any of the copyright notices or website details shown below the image.</a:t>
            </a:r>
          </a:p>
          <a:p>
            <a:pPr marL="0" indent="0">
              <a:lnSpc>
                <a:spcPct val="80000"/>
              </a:lnSpc>
              <a:buFontTx/>
              <a:buNone/>
            </a:pPr>
            <a:endParaRPr lang="en-GB" sz="900" dirty="0" smtClean="0"/>
          </a:p>
          <a:p>
            <a:pPr marL="0" indent="0">
              <a:lnSpc>
                <a:spcPct val="80000"/>
              </a:lnSpc>
              <a:buFontTx/>
              <a:buNone/>
            </a:pPr>
            <a:r>
              <a:rPr lang="en-GB" sz="900" dirty="0" smtClean="0"/>
              <a:t>(</a:t>
            </a:r>
            <a:r>
              <a:rPr lang="en-GB" sz="900" i="1" dirty="0" smtClean="0"/>
              <a:t>Please list details of the third party rights contained within this work.</a:t>
            </a:r>
          </a:p>
          <a:p>
            <a:pPr marL="0" indent="0">
              <a:lnSpc>
                <a:spcPct val="80000"/>
              </a:lnSpc>
              <a:buFontTx/>
              <a:buNone/>
            </a:pPr>
            <a:endParaRPr lang="en-GB" sz="900" i="1" dirty="0" smtClean="0"/>
          </a:p>
          <a:p>
            <a:pPr marL="0" indent="0">
              <a:lnSpc>
                <a:spcPct val="80000"/>
              </a:lnSpc>
              <a:buFontTx/>
              <a:buNone/>
            </a:pPr>
            <a:r>
              <a:rPr lang="en-GB" sz="900" i="1" dirty="0" smtClean="0"/>
              <a:t>If you include your institutions logo on the cover please include reference to the fact that it is a trade mark and all copyright in that image is reserved.)</a:t>
            </a:r>
            <a:endParaRPr lang="en-GB" sz="900" dirty="0" smtClean="0"/>
          </a:p>
          <a:p>
            <a:pPr marL="0" indent="0">
              <a:lnSpc>
                <a:spcPct val="80000"/>
              </a:lnSpc>
              <a:buFontTx/>
              <a:buNone/>
            </a:pPr>
            <a:endParaRPr lang="en-GB" sz="900" dirty="0" smtClean="0"/>
          </a:p>
        </p:txBody>
      </p:sp>
      <p:pic>
        <p:nvPicPr>
          <p:cNvPr id="33795" name="Picture 7" descr="by1">
            <a:hlinkClick r:id="rId3"/>
          </p:cNvPr>
          <p:cNvPicPr>
            <a:picLocks noChangeAspect="1" noChangeArrowheads="1"/>
          </p:cNvPicPr>
          <p:nvPr/>
        </p:nvPicPr>
        <p:blipFill>
          <a:blip r:embed="rId4"/>
          <a:srcRect/>
          <a:stretch>
            <a:fillRect/>
          </a:stretch>
        </p:blipFill>
        <p:spPr bwMode="auto">
          <a:xfrm>
            <a:off x="539750" y="4581525"/>
            <a:ext cx="942975" cy="330200"/>
          </a:xfrm>
          <a:prstGeom prst="rect">
            <a:avLst/>
          </a:prstGeom>
          <a:noFill/>
          <a:ln w="9525">
            <a:noFill/>
            <a:miter lim="800000"/>
            <a:headEnd/>
            <a:tailEnd/>
          </a:ln>
        </p:spPr>
      </p:pic>
      <p:pic>
        <p:nvPicPr>
          <p:cNvPr id="33796" name="Picture 10" descr="esc">
            <a:hlinkClick r:id="rId5"/>
          </p:cNvPr>
          <p:cNvPicPr>
            <a:picLocks noChangeAspect="1" noChangeArrowheads="1"/>
          </p:cNvPicPr>
          <p:nvPr/>
        </p:nvPicPr>
        <p:blipFill>
          <a:blip r:embed="rId6"/>
          <a:srcRect/>
          <a:stretch>
            <a:fillRect/>
          </a:stretch>
        </p:blipFill>
        <p:spPr bwMode="auto">
          <a:xfrm>
            <a:off x="346075" y="476250"/>
            <a:ext cx="1438275" cy="695325"/>
          </a:xfrm>
          <a:prstGeom prst="rect">
            <a:avLst/>
          </a:prstGeom>
          <a:noFill/>
          <a:ln w="9525">
            <a:noFill/>
            <a:miter lim="800000"/>
            <a:headEnd/>
            <a:tailEnd/>
          </a:ln>
        </p:spPr>
      </p:pic>
      <p:pic>
        <p:nvPicPr>
          <p:cNvPr id="33797" name="Picture 11" descr="jisc">
            <a:hlinkClick r:id="rId7"/>
          </p:cNvPr>
          <p:cNvPicPr>
            <a:picLocks noChangeAspect="1" noChangeArrowheads="1"/>
          </p:cNvPicPr>
          <p:nvPr/>
        </p:nvPicPr>
        <p:blipFill>
          <a:blip r:embed="rId8"/>
          <a:srcRect/>
          <a:stretch>
            <a:fillRect/>
          </a:stretch>
        </p:blipFill>
        <p:spPr bwMode="auto">
          <a:xfrm>
            <a:off x="1979613" y="395288"/>
            <a:ext cx="1201737" cy="801687"/>
          </a:xfrm>
          <a:prstGeom prst="rect">
            <a:avLst/>
          </a:prstGeom>
          <a:noFill/>
          <a:ln w="9525">
            <a:noFill/>
            <a:miter lim="800000"/>
            <a:headEnd/>
            <a:tailEnd/>
          </a:ln>
        </p:spPr>
      </p:pic>
      <p:pic>
        <p:nvPicPr>
          <p:cNvPr id="33798" name="Picture 12" descr="oerlogo-320-300">
            <a:hlinkClick r:id="rId9"/>
          </p:cNvPr>
          <p:cNvPicPr>
            <a:picLocks noChangeAspect="1" noChangeArrowheads="1"/>
          </p:cNvPicPr>
          <p:nvPr/>
        </p:nvPicPr>
        <p:blipFill>
          <a:blip r:embed="rId10"/>
          <a:srcRect/>
          <a:stretch>
            <a:fillRect/>
          </a:stretch>
        </p:blipFill>
        <p:spPr bwMode="auto">
          <a:xfrm>
            <a:off x="5602288" y="476250"/>
            <a:ext cx="2857500" cy="857250"/>
          </a:xfrm>
          <a:prstGeom prst="rect">
            <a:avLst/>
          </a:prstGeom>
          <a:noFill/>
          <a:ln w="9525">
            <a:noFill/>
            <a:miter lim="800000"/>
            <a:headEnd/>
            <a:tailEnd/>
          </a:ln>
        </p:spPr>
      </p:pic>
      <p:pic>
        <p:nvPicPr>
          <p:cNvPr id="7" name="Picture 6" descr="Rossiter.A.JPG"/>
          <p:cNvPicPr>
            <a:picLocks noChangeAspect="1"/>
          </p:cNvPicPr>
          <p:nvPr/>
        </p:nvPicPr>
        <p:blipFill>
          <a:blip r:embed="rId11" cstate="print"/>
          <a:stretch>
            <a:fillRect/>
          </a:stretch>
        </p:blipFill>
        <p:spPr>
          <a:xfrm>
            <a:off x="1000100" y="1428736"/>
            <a:ext cx="1571620" cy="2357430"/>
          </a:xfrm>
          <a:prstGeom prst="rect">
            <a:avLst/>
          </a:prstGeom>
        </p:spPr>
      </p:pic>
      <p:sp>
        <p:nvSpPr>
          <p:cNvPr id="8" name="Rounded Rectangle 7"/>
          <p:cNvSpPr/>
          <p:nvPr/>
        </p:nvSpPr>
        <p:spPr>
          <a:xfrm>
            <a:off x="3571868" y="1643050"/>
            <a:ext cx="4572032" cy="18573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Anthony </a:t>
            </a:r>
            <a:r>
              <a:rPr lang="en-GB" dirty="0" err="1" smtClean="0"/>
              <a:t>Rossiter</a:t>
            </a:r>
            <a:endParaRPr lang="en-GB" dirty="0" smtClean="0"/>
          </a:p>
          <a:p>
            <a:pPr algn="ctr"/>
            <a:r>
              <a:rPr lang="en-GB" dirty="0" smtClean="0"/>
              <a:t>Department of Automatic Control and Systems Engineering</a:t>
            </a:r>
          </a:p>
          <a:p>
            <a:pPr algn="ctr"/>
            <a:r>
              <a:rPr lang="en-GB" dirty="0" smtClean="0"/>
              <a:t>University of Sheffield</a:t>
            </a:r>
          </a:p>
          <a:p>
            <a:pPr algn="ctr"/>
            <a:r>
              <a:rPr lang="en-GB" dirty="0" smtClean="0"/>
              <a:t>www.shef.ac.uk/acse</a:t>
            </a:r>
            <a:endParaRPr lang="en-GB"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Summary of previous video</a:t>
            </a:r>
            <a:endParaRPr lang="en-GB" dirty="0"/>
          </a:p>
        </p:txBody>
      </p:sp>
      <p:sp>
        <p:nvSpPr>
          <p:cNvPr id="3" name="Content Placeholder 2"/>
          <p:cNvSpPr>
            <a:spLocks noGrp="1"/>
          </p:cNvSpPr>
          <p:nvPr>
            <p:ph idx="1"/>
          </p:nvPr>
        </p:nvSpPr>
        <p:spPr>
          <a:xfrm>
            <a:off x="214281" y="928670"/>
            <a:ext cx="8733931" cy="4588562"/>
          </a:xfrm>
        </p:spPr>
        <p:txBody>
          <a:bodyPr>
            <a:normAutofit/>
          </a:bodyPr>
          <a:lstStyle/>
          <a:p>
            <a:pPr marL="514350" indent="-514350">
              <a:buFont typeface="+mj-lt"/>
              <a:buAutoNum type="arabicPeriod"/>
            </a:pPr>
            <a:r>
              <a:rPr lang="en-GB" dirty="0" smtClean="0"/>
              <a:t>A GPC control law has an equivalent Z-transform representation.</a:t>
            </a:r>
          </a:p>
          <a:p>
            <a:pPr marL="514350" indent="-514350">
              <a:buFont typeface="+mj-lt"/>
              <a:buAutoNum type="arabicPeriod"/>
            </a:pPr>
            <a:endParaRPr lang="en-GB" dirty="0" smtClean="0"/>
          </a:p>
          <a:p>
            <a:pPr marL="514350" indent="-514350">
              <a:buFont typeface="+mj-lt"/>
              <a:buAutoNum type="arabicPeriod"/>
            </a:pPr>
            <a:endParaRPr lang="en-GB" dirty="0" smtClean="0"/>
          </a:p>
          <a:p>
            <a:pPr marL="514350" indent="-514350">
              <a:buFont typeface="+mj-lt"/>
              <a:buAutoNum type="arabicPeriod"/>
            </a:pPr>
            <a:r>
              <a:rPr lang="en-GB" dirty="0" smtClean="0"/>
              <a:t>Using Z-transforms allows us to see the equivalent block diagram/to perform closed-loop analysis and sensitivity analysis.</a:t>
            </a:r>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2</a:t>
            </a:fld>
            <a:endParaRPr lang="en-GB" dirty="0"/>
          </a:p>
        </p:txBody>
      </p:sp>
      <p:graphicFrame>
        <p:nvGraphicFramePr>
          <p:cNvPr id="6" name="Object 5"/>
          <p:cNvGraphicFramePr>
            <a:graphicFrameLocks noChangeAspect="1"/>
          </p:cNvGraphicFramePr>
          <p:nvPr>
            <p:extLst>
              <p:ext uri="{D42A27DB-BD31-4B8C-83A1-F6EECF244321}">
                <p14:modId xmlns:p14="http://schemas.microsoft.com/office/powerpoint/2010/main" val="589150934"/>
              </p:ext>
            </p:extLst>
          </p:nvPr>
        </p:nvGraphicFramePr>
        <p:xfrm>
          <a:off x="755576" y="1988840"/>
          <a:ext cx="7451725" cy="911225"/>
        </p:xfrm>
        <a:graphic>
          <a:graphicData uri="http://schemas.openxmlformats.org/presentationml/2006/ole">
            <mc:AlternateContent xmlns:mc="http://schemas.openxmlformats.org/markup-compatibility/2006">
              <mc:Choice xmlns:v="urn:schemas-microsoft-com:vml" Requires="v">
                <p:oleObj spid="_x0000_s29733" name="Equation" r:id="rId3" imgW="2158920" imgH="241200" progId="Equation.3">
                  <p:embed/>
                </p:oleObj>
              </mc:Choice>
              <mc:Fallback>
                <p:oleObj name="Equation" r:id="rId3" imgW="2158920" imgH="2412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576" y="1988840"/>
                        <a:ext cx="7451725" cy="911225"/>
                      </a:xfrm>
                      <a:prstGeom prst="rect">
                        <a:avLst/>
                      </a:prstGeom>
                      <a:solidFill>
                        <a:srgbClr val="FFFF00"/>
                      </a:solidFill>
                      <a:ln w="38100">
                        <a:solidFill>
                          <a:schemeClr val="folHlink"/>
                        </a:solidFill>
                        <a:miter lim="800000"/>
                        <a:headEnd/>
                        <a:tailEnd/>
                      </a:ln>
                    </p:spPr>
                  </p:pic>
                </p:oleObj>
              </mc:Fallback>
            </mc:AlternateContent>
          </a:graphicData>
        </a:graphic>
      </p:graphicFrame>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178435" y="4725144"/>
            <a:ext cx="5714046" cy="1944216"/>
          </a:xfrm>
          <a:prstGeom prst="rect">
            <a:avLst/>
          </a:prstGeom>
          <a:solidFill>
            <a:schemeClr val="bg1"/>
          </a:solidFill>
        </p:spPr>
      </p:pic>
      <p:graphicFrame>
        <p:nvGraphicFramePr>
          <p:cNvPr id="8" name="Object 7"/>
          <p:cNvGraphicFramePr>
            <a:graphicFrameLocks noChangeAspect="1"/>
          </p:cNvGraphicFramePr>
          <p:nvPr>
            <p:extLst>
              <p:ext uri="{D42A27DB-BD31-4B8C-83A1-F6EECF244321}">
                <p14:modId xmlns:p14="http://schemas.microsoft.com/office/powerpoint/2010/main" val="770098983"/>
              </p:ext>
            </p:extLst>
          </p:nvPr>
        </p:nvGraphicFramePr>
        <p:xfrm>
          <a:off x="107504" y="5826919"/>
          <a:ext cx="3901706" cy="842441"/>
        </p:xfrm>
        <a:graphic>
          <a:graphicData uri="http://schemas.openxmlformats.org/presentationml/2006/ole">
            <mc:AlternateContent xmlns:mc="http://schemas.openxmlformats.org/markup-compatibility/2006">
              <mc:Choice xmlns:v="urn:schemas-microsoft-com:vml" Requires="v">
                <p:oleObj spid="_x0000_s29734" name="Equation" r:id="rId6" imgW="1066680" imgH="228600" progId="Equation.3">
                  <p:embed/>
                </p:oleObj>
              </mc:Choice>
              <mc:Fallback>
                <p:oleObj name="Equation" r:id="rId6" imgW="1066680" imgH="228600" progId="Equation.3">
                  <p:embed/>
                  <p:pic>
                    <p:nvPicPr>
                      <p:cNvPr id="0" name="Object 5"/>
                      <p:cNvPicPr>
                        <a:picLocks noChangeAspect="1" noChangeArrowheads="1"/>
                      </p:cNvPicPr>
                      <p:nvPr/>
                    </p:nvPicPr>
                    <p:blipFill>
                      <a:blip r:embed="rId7"/>
                      <a:srcRect/>
                      <a:stretch>
                        <a:fillRect/>
                      </a:stretch>
                    </p:blipFill>
                    <p:spPr bwMode="auto">
                      <a:xfrm>
                        <a:off x="107504" y="5826919"/>
                        <a:ext cx="3901706" cy="842441"/>
                      </a:xfrm>
                      <a:prstGeom prst="rect">
                        <a:avLst/>
                      </a:prstGeom>
                      <a:solidFill>
                        <a:srgbClr val="FFFF00"/>
                      </a:solidFill>
                      <a:ln w="9525">
                        <a:solidFill>
                          <a:srgbClr val="FFFF00"/>
                        </a:solidFill>
                        <a:miter lim="800000"/>
                        <a:headEnd/>
                        <a:tailEnd/>
                      </a:ln>
                      <a:effectLst/>
                    </p:spPr>
                  </p:pic>
                </p:oleObj>
              </mc:Fallback>
            </mc:AlternateContent>
          </a:graphicData>
        </a:graphic>
      </p:graphicFrame>
    </p:spTree>
    <p:extLst>
      <p:ext uri="{BB962C8B-B14F-4D97-AF65-F5344CB8AC3E}">
        <p14:creationId xmlns:p14="http://schemas.microsoft.com/office/powerpoint/2010/main" val="1433353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1000"/>
                                        <p:tgtEl>
                                          <p:spTgt spid="3">
                                            <p:txEl>
                                              <p:pRg st="3" end="3"/>
                                            </p:txEl>
                                          </p:spTgt>
                                        </p:tgtEl>
                                      </p:cBhvr>
                                    </p:animEffect>
                                    <p:anim calcmode="lin" valueType="num">
                                      <p:cBhvr>
                                        <p:cTn id="1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barn(inVertical)">
                                      <p:cBhvr>
                                        <p:cTn id="2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This video</a:t>
            </a:r>
            <a:endParaRPr lang="en-GB" dirty="0"/>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GB" dirty="0" smtClean="0"/>
              <a:t>We will compute the pole polynomial for a number for different examples and demonstrate MATLAB code for doing this.</a:t>
            </a:r>
          </a:p>
          <a:p>
            <a:pPr marL="514350" indent="-514350">
              <a:buFont typeface="+mj-lt"/>
              <a:buAutoNum type="arabicPeriod"/>
            </a:pPr>
            <a:r>
              <a:rPr lang="en-GB" dirty="0" smtClean="0"/>
              <a:t>Includes both SISO and MIMO examples.</a:t>
            </a:r>
          </a:p>
          <a:p>
            <a:pPr marL="514350" indent="-514350">
              <a:buFont typeface="+mj-lt"/>
              <a:buAutoNum type="arabicPeriod"/>
            </a:pPr>
            <a:endParaRPr lang="en-GB" dirty="0"/>
          </a:p>
          <a:p>
            <a:pPr marL="0" indent="0">
              <a:buNone/>
            </a:pPr>
            <a:r>
              <a:rPr lang="en-GB" dirty="0" smtClean="0"/>
              <a:t>The relevant code is available on the GPC folder on the </a:t>
            </a:r>
            <a:r>
              <a:rPr lang="en-GB" dirty="0" err="1" smtClean="0"/>
              <a:t>googlesites</a:t>
            </a:r>
            <a:r>
              <a:rPr lang="en-GB" dirty="0" smtClean="0"/>
              <a:t>.</a:t>
            </a:r>
          </a:p>
          <a:p>
            <a:pPr marL="0" indent="0">
              <a:buNone/>
            </a:pPr>
            <a:r>
              <a:rPr lang="en-GB" dirty="0">
                <a:hlinkClick r:id="rId2"/>
              </a:rPr>
              <a:t>https://sites.google.com/a/sheffield.ac.uk/video-lectures-on-modelling-analysis-and-control</a:t>
            </a:r>
            <a:r>
              <a:rPr lang="en-GB" dirty="0" smtClean="0">
                <a:hlinkClick r:id="rId2"/>
              </a:rPr>
              <a:t>/</a:t>
            </a:r>
            <a:endParaRPr lang="en-GB" dirty="0" smtClean="0"/>
          </a:p>
          <a:p>
            <a:pPr marL="0" indent="0">
              <a:buNone/>
            </a:pPr>
            <a:endParaRPr lang="en-GB" dirty="0" smtClean="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3</a:t>
            </a:fld>
            <a:endParaRPr lang="en-GB"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1000"/>
                                        <p:tgtEl>
                                          <p:spTgt spid="3">
                                            <p:txEl>
                                              <p:pRg st="4" end="4"/>
                                            </p:txEl>
                                          </p:spTgt>
                                        </p:tgtEl>
                                      </p:cBhvr>
                                    </p:animEffect>
                                    <p:anim calcmode="lin" valueType="num">
                                      <p:cBhvr>
                                        <p:cTn id="2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Reminder of key algebra for GPC</a:t>
            </a:r>
            <a:endParaRPr lang="en-GB" dirty="0"/>
          </a:p>
        </p:txBody>
      </p:sp>
      <p:sp>
        <p:nvSpPr>
          <p:cNvPr id="3" name="Content Placeholder 2"/>
          <p:cNvSpPr>
            <a:spLocks noGrp="1"/>
          </p:cNvSpPr>
          <p:nvPr>
            <p:ph idx="1"/>
          </p:nvPr>
        </p:nvSpPr>
        <p:spPr>
          <a:xfrm>
            <a:off x="251520" y="836712"/>
            <a:ext cx="8715436" cy="792088"/>
          </a:xfrm>
        </p:spPr>
        <p:txBody>
          <a:bodyPr>
            <a:normAutofit/>
          </a:bodyPr>
          <a:lstStyle/>
          <a:p>
            <a:pPr marL="0" indent="0">
              <a:buNone/>
            </a:pPr>
            <a:r>
              <a:rPr lang="en-GB" dirty="0" smtClean="0"/>
              <a:t>Predictions and control law are summarised as.</a:t>
            </a:r>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4</a:t>
            </a:fld>
            <a:endParaRPr lang="en-GB" dirty="0"/>
          </a:p>
        </p:txBody>
      </p:sp>
      <p:graphicFrame>
        <p:nvGraphicFramePr>
          <p:cNvPr id="8" name="Object 7"/>
          <p:cNvGraphicFramePr>
            <a:graphicFrameLocks noChangeAspect="1"/>
          </p:cNvGraphicFramePr>
          <p:nvPr>
            <p:extLst>
              <p:ext uri="{D42A27DB-BD31-4B8C-83A1-F6EECF244321}">
                <p14:modId xmlns:p14="http://schemas.microsoft.com/office/powerpoint/2010/main" val="1232901244"/>
              </p:ext>
            </p:extLst>
          </p:nvPr>
        </p:nvGraphicFramePr>
        <p:xfrm>
          <a:off x="251520" y="2708920"/>
          <a:ext cx="4953000" cy="833437"/>
        </p:xfrm>
        <a:graphic>
          <a:graphicData uri="http://schemas.openxmlformats.org/presentationml/2006/ole">
            <mc:AlternateContent xmlns:mc="http://schemas.openxmlformats.org/markup-compatibility/2006">
              <mc:Choice xmlns:v="urn:schemas-microsoft-com:vml" Requires="v">
                <p:oleObj spid="_x0000_s22663" name="Equation" r:id="rId3" imgW="1904760" imgH="291960" progId="Equation.3">
                  <p:embed/>
                </p:oleObj>
              </mc:Choice>
              <mc:Fallback>
                <p:oleObj name="Equation" r:id="rId3" imgW="1904760" imgH="291960" progId="Equation.3">
                  <p:embed/>
                  <p:pic>
                    <p:nvPicPr>
                      <p:cNvPr id="0" name="Object 9"/>
                      <p:cNvPicPr>
                        <a:picLocks noChangeAspect="1" noChangeArrowheads="1"/>
                      </p:cNvPicPr>
                      <p:nvPr/>
                    </p:nvPicPr>
                    <p:blipFill>
                      <a:blip r:embed="rId4"/>
                      <a:srcRect/>
                      <a:stretch>
                        <a:fillRect/>
                      </a:stretch>
                    </p:blipFill>
                    <p:spPr bwMode="auto">
                      <a:xfrm>
                        <a:off x="251520" y="2708920"/>
                        <a:ext cx="4953000" cy="833437"/>
                      </a:xfrm>
                      <a:prstGeom prst="rect">
                        <a:avLst/>
                      </a:prstGeom>
                      <a:solidFill>
                        <a:srgbClr val="FFFF00"/>
                      </a:solidFill>
                      <a:ln w="38100">
                        <a:solidFill>
                          <a:schemeClr val="folHlink"/>
                        </a:solidFill>
                        <a:miter lim="800000"/>
                        <a:headEnd/>
                        <a:tailEnd/>
                      </a:ln>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2777127893"/>
              </p:ext>
            </p:extLst>
          </p:nvPr>
        </p:nvGraphicFramePr>
        <p:xfrm>
          <a:off x="5370513" y="1557339"/>
          <a:ext cx="3773487" cy="1983558"/>
        </p:xfrm>
        <a:graphic>
          <a:graphicData uri="http://schemas.openxmlformats.org/presentationml/2006/ole">
            <mc:AlternateContent xmlns:mc="http://schemas.openxmlformats.org/markup-compatibility/2006">
              <mc:Choice xmlns:v="urn:schemas-microsoft-com:vml" Requires="v">
                <p:oleObj spid="_x0000_s22664" name="Equation" r:id="rId5" imgW="1511280" imgH="723600" progId="Equation.3">
                  <p:embed/>
                </p:oleObj>
              </mc:Choice>
              <mc:Fallback>
                <p:oleObj name="Equation" r:id="rId5" imgW="1511280" imgH="723600" progId="Equation.3">
                  <p:embed/>
                  <p:pic>
                    <p:nvPicPr>
                      <p:cNvPr id="0" name="Object 9"/>
                      <p:cNvPicPr>
                        <a:picLocks noChangeAspect="1" noChangeArrowheads="1"/>
                      </p:cNvPicPr>
                      <p:nvPr/>
                    </p:nvPicPr>
                    <p:blipFill>
                      <a:blip r:embed="rId6"/>
                      <a:srcRect/>
                      <a:stretch>
                        <a:fillRect/>
                      </a:stretch>
                    </p:blipFill>
                    <p:spPr bwMode="auto">
                      <a:xfrm>
                        <a:off x="5370513" y="1557339"/>
                        <a:ext cx="3773487" cy="1983558"/>
                      </a:xfrm>
                      <a:prstGeom prst="rect">
                        <a:avLst/>
                      </a:prstGeom>
                      <a:solidFill>
                        <a:schemeClr val="accent3">
                          <a:lumMod val="40000"/>
                          <a:lumOff val="60000"/>
                        </a:schemeClr>
                      </a:solidFill>
                      <a:ln w="38100">
                        <a:solidFill>
                          <a:schemeClr val="folHlink"/>
                        </a:solidFill>
                        <a:miter lim="800000"/>
                        <a:headEnd/>
                        <a:tailEnd/>
                      </a:ln>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3587061298"/>
              </p:ext>
            </p:extLst>
          </p:nvPr>
        </p:nvGraphicFramePr>
        <p:xfrm>
          <a:off x="251520" y="1628800"/>
          <a:ext cx="5208587" cy="774700"/>
        </p:xfrm>
        <a:graphic>
          <a:graphicData uri="http://schemas.openxmlformats.org/presentationml/2006/ole">
            <mc:AlternateContent xmlns:mc="http://schemas.openxmlformats.org/markup-compatibility/2006">
              <mc:Choice xmlns:v="urn:schemas-microsoft-com:vml" Requires="v">
                <p:oleObj spid="_x0000_s22665" name="Equation" r:id="rId7" imgW="1790640" imgH="266400" progId="Equation.3">
                  <p:embed/>
                </p:oleObj>
              </mc:Choice>
              <mc:Fallback>
                <p:oleObj name="Equation" r:id="rId7" imgW="1790640" imgH="266400"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1520" y="1628800"/>
                        <a:ext cx="5208587" cy="774700"/>
                      </a:xfrm>
                      <a:prstGeom prst="rect">
                        <a:avLst/>
                      </a:prstGeom>
                      <a:solidFill>
                        <a:srgbClr val="FFFFCC"/>
                      </a:solidFill>
                      <a:ln w="9525">
                        <a:solidFill>
                          <a:schemeClr val="accent1"/>
                        </a:solidFill>
                        <a:miter lim="800000"/>
                        <a:headEnd/>
                        <a:tailEnd/>
                      </a:ln>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536152075"/>
              </p:ext>
            </p:extLst>
          </p:nvPr>
        </p:nvGraphicFramePr>
        <p:xfrm>
          <a:off x="107504" y="3789040"/>
          <a:ext cx="4968552" cy="2888973"/>
        </p:xfrm>
        <a:graphic>
          <a:graphicData uri="http://schemas.openxmlformats.org/presentationml/2006/ole">
            <mc:AlternateContent xmlns:mc="http://schemas.openxmlformats.org/markup-compatibility/2006">
              <mc:Choice xmlns:v="urn:schemas-microsoft-com:vml" Requires="v">
                <p:oleObj spid="_x0000_s22666" name="Equation" r:id="rId9" imgW="2514600" imgH="1333440" progId="Equation.3">
                  <p:embed/>
                </p:oleObj>
              </mc:Choice>
              <mc:Fallback>
                <p:oleObj name="Equation" r:id="rId9" imgW="2514600" imgH="1333440" progId="Equation.3">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7504" y="3789040"/>
                        <a:ext cx="4968552" cy="2888973"/>
                      </a:xfrm>
                      <a:prstGeom prst="rect">
                        <a:avLst/>
                      </a:prstGeom>
                      <a:solidFill>
                        <a:srgbClr val="FFFF00"/>
                      </a:solidFill>
                      <a:ln w="38100">
                        <a:solidFill>
                          <a:schemeClr val="folHlink"/>
                        </a:solidFill>
                        <a:miter lim="800000"/>
                        <a:headEnd/>
                        <a:tailEnd/>
                      </a:ln>
                    </p:spPr>
                  </p:pic>
                </p:oleObj>
              </mc:Fallback>
            </mc:AlternateContent>
          </a:graphicData>
        </a:graphic>
      </p:graphicFrame>
      <p:graphicFrame>
        <p:nvGraphicFramePr>
          <p:cNvPr id="12" name="Object 11"/>
          <p:cNvGraphicFramePr>
            <a:graphicFrameLocks noChangeAspect="1"/>
          </p:cNvGraphicFramePr>
          <p:nvPr>
            <p:extLst>
              <p:ext uri="{D42A27DB-BD31-4B8C-83A1-F6EECF244321}">
                <p14:modId xmlns:p14="http://schemas.microsoft.com/office/powerpoint/2010/main" val="3501065206"/>
              </p:ext>
            </p:extLst>
          </p:nvPr>
        </p:nvGraphicFramePr>
        <p:xfrm>
          <a:off x="5241925" y="4653136"/>
          <a:ext cx="3902075" cy="841375"/>
        </p:xfrm>
        <a:graphic>
          <a:graphicData uri="http://schemas.openxmlformats.org/presentationml/2006/ole">
            <mc:AlternateContent xmlns:mc="http://schemas.openxmlformats.org/markup-compatibility/2006">
              <mc:Choice xmlns:v="urn:schemas-microsoft-com:vml" Requires="v">
                <p:oleObj spid="_x0000_s22667" name="Equation" r:id="rId11" imgW="1066680" imgH="228600" progId="Equation.3">
                  <p:embed/>
                </p:oleObj>
              </mc:Choice>
              <mc:Fallback>
                <p:oleObj name="Equation" r:id="rId11" imgW="1066680" imgH="228600" progId="Equation.3">
                  <p:embed/>
                  <p:pic>
                    <p:nvPicPr>
                      <p:cNvPr id="0" name="Object 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241925" y="4653136"/>
                        <a:ext cx="3902075" cy="841375"/>
                      </a:xfrm>
                      <a:prstGeom prst="rect">
                        <a:avLst/>
                      </a:prstGeom>
                      <a:solidFill>
                        <a:srgbClr val="FFFF00"/>
                      </a:solidFill>
                      <a:ln w="9525">
                        <a:solidFill>
                          <a:srgbClr val="FFFF00"/>
                        </a:solidFill>
                        <a:miter lim="800000"/>
                        <a:headEnd/>
                        <a:tailEnd/>
                      </a:ln>
                    </p:spPr>
                  </p:pic>
                </p:oleObj>
              </mc:Fallback>
            </mc:AlternateContent>
          </a:graphicData>
        </a:graphic>
      </p:graphicFrame>
      <mc:AlternateContent xmlns:mc="http://schemas.openxmlformats.org/markup-compatibility/2006">
        <mc:Choice xmlns:p14="http://schemas.microsoft.com/office/powerpoint/2010/main" Requires="p14">
          <p:contentPart p14:bwMode="auto" r:id="rId13">
            <p14:nvContentPartPr>
              <p14:cNvPr id="13" name="Ink 12"/>
              <p14:cNvContentPartPr/>
              <p14:nvPr/>
            </p14:nvContentPartPr>
            <p14:xfrm>
              <a:off x="7615174" y="2383477"/>
              <a:ext cx="360" cy="360"/>
            </p14:xfrm>
          </p:contentPart>
        </mc:Choice>
        <mc:Fallback>
          <p:pic>
            <p:nvPicPr>
              <p:cNvPr id="13" name="Ink 12"/>
              <p:cNvPicPr/>
              <p:nvPr/>
            </p:nvPicPr>
            <p:blipFill>
              <a:blip r:embed="rId14"/>
              <a:stretch>
                <a:fillRect/>
              </a:stretch>
            </p:blipFill>
            <p:spPr>
              <a:xfrm>
                <a:off x="7603294" y="2371597"/>
                <a:ext cx="24120" cy="24120"/>
              </a:xfrm>
              <a:prstGeom prst="rect">
                <a:avLst/>
              </a:prstGeom>
            </p:spPr>
          </p:pic>
        </mc:Fallback>
      </mc:AlternateContent>
    </p:spTree>
    <p:extLst>
      <p:ext uri="{BB962C8B-B14F-4D97-AF65-F5344CB8AC3E}">
        <p14:creationId xmlns:p14="http://schemas.microsoft.com/office/powerpoint/2010/main" val="3025741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fill="hold"/>
                                        <p:tgtEl>
                                          <p:spTgt spid="9"/>
                                        </p:tgtEl>
                                        <p:attrNameLst>
                                          <p:attrName>ppt_x</p:attrName>
                                        </p:attrNameLst>
                                      </p:cBhvr>
                                      <p:tavLst>
                                        <p:tav tm="0">
                                          <p:val>
                                            <p:strVal val="#ppt_x"/>
                                          </p:val>
                                        </p:tav>
                                        <p:tav tm="100000">
                                          <p:val>
                                            <p:strVal val="#ppt_x"/>
                                          </p:val>
                                        </p:tav>
                                      </p:tavLst>
                                    </p:anim>
                                    <p:anim calcmode="lin" valueType="num">
                                      <p:cBhvr additive="base">
                                        <p:cTn id="13"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barn(inVertical)">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barn(inVertical)">
                                      <p:cBhvr>
                                        <p:cTn id="23" dur="500"/>
                                        <p:tgtEl>
                                          <p:spTgt spid="8"/>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nodeType="click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barn(inVertical)">
                                      <p:cBhvr>
                                        <p:cTn id="28" dur="500"/>
                                        <p:tgtEl>
                                          <p:spTgt spid="11"/>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12"/>
                                        </p:tgtEl>
                                        <p:attrNameLst>
                                          <p:attrName>style.visibility</p:attrName>
                                        </p:attrNameLst>
                                      </p:cBhvr>
                                      <p:to>
                                        <p:strVal val="visible"/>
                                      </p:to>
                                    </p:set>
                                    <p:anim calcmode="lin" valueType="num">
                                      <p:cBhvr additive="base">
                                        <p:cTn id="33" dur="500" fill="hold"/>
                                        <p:tgtEl>
                                          <p:spTgt spid="12"/>
                                        </p:tgtEl>
                                        <p:attrNameLst>
                                          <p:attrName>ppt_x</p:attrName>
                                        </p:attrNameLst>
                                      </p:cBhvr>
                                      <p:tavLst>
                                        <p:tav tm="0">
                                          <p:val>
                                            <p:strVal val="#ppt_x"/>
                                          </p:val>
                                        </p:tav>
                                        <p:tav tm="100000">
                                          <p:val>
                                            <p:strVal val="#ppt_x"/>
                                          </p:val>
                                        </p:tav>
                                      </p:tavLst>
                                    </p:anim>
                                    <p:anim calcmode="lin" valueType="num">
                                      <p:cBhvr additive="base">
                                        <p:cTn id="3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REMARK on m-files</a:t>
            </a:r>
            <a:endParaRPr lang="en-GB" dirty="0"/>
          </a:p>
        </p:txBody>
      </p:sp>
      <p:sp>
        <p:nvSpPr>
          <p:cNvPr id="3" name="Content Placeholder 2"/>
          <p:cNvSpPr>
            <a:spLocks noGrp="1"/>
          </p:cNvSpPr>
          <p:nvPr>
            <p:ph idx="1"/>
          </p:nvPr>
        </p:nvSpPr>
        <p:spPr/>
        <p:txBody>
          <a:bodyPr/>
          <a:lstStyle/>
          <a:p>
            <a:pPr marL="0" indent="0">
              <a:buNone/>
            </a:pPr>
            <a:r>
              <a:rPr lang="en-GB" dirty="0" smtClean="0"/>
              <a:t>The implementation required to find the new control action is given as:</a:t>
            </a:r>
          </a:p>
          <a:p>
            <a:pPr marL="0" indent="0">
              <a:buNone/>
            </a:pPr>
            <a:endParaRPr lang="en-GB" dirty="0"/>
          </a:p>
          <a:p>
            <a:pPr marL="0" indent="0">
              <a:buNone/>
            </a:pPr>
            <a:endParaRPr lang="en-GB" dirty="0" smtClean="0"/>
          </a:p>
          <a:p>
            <a:pPr marL="0" indent="0">
              <a:buNone/>
            </a:pPr>
            <a:r>
              <a:rPr lang="en-GB" dirty="0" smtClean="0"/>
              <a:t>The key point to note is the use of:</a:t>
            </a:r>
          </a:p>
          <a:p>
            <a:pPr marL="0" indent="0">
              <a:buNone/>
            </a:pPr>
            <a:endParaRPr lang="en-GB" dirty="0"/>
          </a:p>
          <a:p>
            <a:pPr marL="0" indent="0">
              <a:buNone/>
            </a:pPr>
            <a:r>
              <a:rPr lang="en-GB" dirty="0" smtClean="0"/>
              <a:t>Also recall that:</a:t>
            </a: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5</a:t>
            </a:fld>
            <a:endParaRPr lang="en-GB" dirty="0"/>
          </a:p>
        </p:txBody>
      </p:sp>
      <p:graphicFrame>
        <p:nvGraphicFramePr>
          <p:cNvPr id="6" name="Object 5"/>
          <p:cNvGraphicFramePr>
            <a:graphicFrameLocks noChangeAspect="1"/>
          </p:cNvGraphicFramePr>
          <p:nvPr>
            <p:extLst>
              <p:ext uri="{D42A27DB-BD31-4B8C-83A1-F6EECF244321}">
                <p14:modId xmlns:p14="http://schemas.microsoft.com/office/powerpoint/2010/main" val="587424553"/>
              </p:ext>
            </p:extLst>
          </p:nvPr>
        </p:nvGraphicFramePr>
        <p:xfrm>
          <a:off x="683568" y="2276872"/>
          <a:ext cx="4953000" cy="833438"/>
        </p:xfrm>
        <a:graphic>
          <a:graphicData uri="http://schemas.openxmlformats.org/presentationml/2006/ole">
            <mc:AlternateContent xmlns:mc="http://schemas.openxmlformats.org/markup-compatibility/2006">
              <mc:Choice xmlns:v="urn:schemas-microsoft-com:vml" Requires="v">
                <p:oleObj spid="_x0000_s31809" name="Equation" r:id="rId3" imgW="1904760" imgH="291960" progId="Equation.3">
                  <p:embed/>
                </p:oleObj>
              </mc:Choice>
              <mc:Fallback>
                <p:oleObj name="Equation" r:id="rId3" imgW="1904760" imgH="291960"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3568" y="2276872"/>
                        <a:ext cx="4953000" cy="833438"/>
                      </a:xfrm>
                      <a:prstGeom prst="rect">
                        <a:avLst/>
                      </a:prstGeom>
                      <a:solidFill>
                        <a:srgbClr val="FFFF00"/>
                      </a:solidFill>
                      <a:ln w="38100">
                        <a:solidFill>
                          <a:schemeClr val="folHlink"/>
                        </a:solidFill>
                        <a:miter lim="800000"/>
                        <a:headEnd/>
                        <a:tailEnd/>
                      </a:ln>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3095717391"/>
              </p:ext>
            </p:extLst>
          </p:nvPr>
        </p:nvGraphicFramePr>
        <p:xfrm>
          <a:off x="6516216" y="2708920"/>
          <a:ext cx="955873" cy="1249545"/>
        </p:xfrm>
        <a:graphic>
          <a:graphicData uri="http://schemas.openxmlformats.org/presentationml/2006/ole">
            <mc:AlternateContent xmlns:mc="http://schemas.openxmlformats.org/markup-compatibility/2006">
              <mc:Choice xmlns:v="urn:schemas-microsoft-com:vml" Requires="v">
                <p:oleObj spid="_x0000_s31810" name="Equation" r:id="rId5" imgW="203040" imgH="241200" progId="Equation.3">
                  <p:embed/>
                </p:oleObj>
              </mc:Choice>
              <mc:Fallback>
                <p:oleObj name="Equation" r:id="rId5" imgW="203040" imgH="241200" progId="Equation.3">
                  <p:embed/>
                  <p:pic>
                    <p:nvPicPr>
                      <p:cNvPr id="0" name="Object 5"/>
                      <p:cNvPicPr>
                        <a:picLocks noChangeAspect="1" noChangeArrowheads="1"/>
                      </p:cNvPicPr>
                      <p:nvPr/>
                    </p:nvPicPr>
                    <p:blipFill>
                      <a:blip r:embed="rId6"/>
                      <a:srcRect/>
                      <a:stretch>
                        <a:fillRect/>
                      </a:stretch>
                    </p:blipFill>
                    <p:spPr bwMode="auto">
                      <a:xfrm>
                        <a:off x="6516216" y="2708920"/>
                        <a:ext cx="955873" cy="1249545"/>
                      </a:xfrm>
                      <a:prstGeom prst="rect">
                        <a:avLst/>
                      </a:prstGeom>
                      <a:solidFill>
                        <a:srgbClr val="FFFF00"/>
                      </a:solidFill>
                      <a:ln w="38100">
                        <a:solidFill>
                          <a:schemeClr val="folHlink"/>
                        </a:solidFill>
                        <a:miter lim="800000"/>
                        <a:headEnd/>
                        <a:tailEnd/>
                      </a:ln>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1382046992"/>
              </p:ext>
            </p:extLst>
          </p:nvPr>
        </p:nvGraphicFramePr>
        <p:xfrm>
          <a:off x="3419872" y="4077072"/>
          <a:ext cx="3463925" cy="1250950"/>
        </p:xfrm>
        <a:graphic>
          <a:graphicData uri="http://schemas.openxmlformats.org/presentationml/2006/ole">
            <mc:AlternateContent xmlns:mc="http://schemas.openxmlformats.org/markup-compatibility/2006">
              <mc:Choice xmlns:v="urn:schemas-microsoft-com:vml" Requires="v">
                <p:oleObj spid="_x0000_s31811" name="Equation" r:id="rId7" imgW="736560" imgH="241200" progId="Equation.3">
                  <p:embed/>
                </p:oleObj>
              </mc:Choice>
              <mc:Fallback>
                <p:oleObj name="Equation" r:id="rId7" imgW="736560" imgH="241200" progId="Equation.3">
                  <p:embed/>
                  <p:pic>
                    <p:nvPicPr>
                      <p:cNvPr id="0" name="Object 6"/>
                      <p:cNvPicPr>
                        <a:picLocks noChangeAspect="1" noChangeArrowheads="1"/>
                      </p:cNvPicPr>
                      <p:nvPr/>
                    </p:nvPicPr>
                    <p:blipFill>
                      <a:blip r:embed="rId8"/>
                      <a:srcRect/>
                      <a:stretch>
                        <a:fillRect/>
                      </a:stretch>
                    </p:blipFill>
                    <p:spPr bwMode="auto">
                      <a:xfrm>
                        <a:off x="3419872" y="4077072"/>
                        <a:ext cx="3463925" cy="1250950"/>
                      </a:xfrm>
                      <a:prstGeom prst="rect">
                        <a:avLst/>
                      </a:prstGeom>
                      <a:solidFill>
                        <a:srgbClr val="FFFF00"/>
                      </a:solidFill>
                      <a:ln w="38100">
                        <a:solidFill>
                          <a:schemeClr val="folHlink"/>
                        </a:solidFill>
                        <a:miter lim="800000"/>
                        <a:headEnd/>
                        <a:tailEnd/>
                      </a:ln>
                    </p:spPr>
                  </p:pic>
                </p:oleObj>
              </mc:Fallback>
            </mc:AlternateContent>
          </a:graphicData>
        </a:graphic>
      </p:graphicFrame>
      <p:sp>
        <p:nvSpPr>
          <p:cNvPr id="9" name="Rounded Rectangle 8"/>
          <p:cNvSpPr/>
          <p:nvPr/>
        </p:nvSpPr>
        <p:spPr>
          <a:xfrm>
            <a:off x="323528" y="5445224"/>
            <a:ext cx="6408712" cy="1080120"/>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t>For convenience, where the codes uses the notation </a:t>
            </a:r>
            <a:r>
              <a:rPr lang="en-GB" sz="2800" dirty="0" err="1" smtClean="0"/>
              <a:t>D</a:t>
            </a:r>
            <a:r>
              <a:rPr lang="en-GB" sz="2800" baseline="-25000" dirty="0" err="1" smtClean="0"/>
              <a:t>k</a:t>
            </a:r>
            <a:r>
              <a:rPr lang="en-GB" sz="2800" dirty="0" smtClean="0"/>
              <a:t>, this actually is referring to </a:t>
            </a:r>
            <a:endParaRPr lang="en-GB" sz="2800" dirty="0"/>
          </a:p>
        </p:txBody>
      </p:sp>
      <p:graphicFrame>
        <p:nvGraphicFramePr>
          <p:cNvPr id="10" name="Object 9"/>
          <p:cNvGraphicFramePr>
            <a:graphicFrameLocks noChangeAspect="1"/>
          </p:cNvGraphicFramePr>
          <p:nvPr>
            <p:extLst>
              <p:ext uri="{D42A27DB-BD31-4B8C-83A1-F6EECF244321}">
                <p14:modId xmlns:p14="http://schemas.microsoft.com/office/powerpoint/2010/main" val="2225958702"/>
              </p:ext>
            </p:extLst>
          </p:nvPr>
        </p:nvGraphicFramePr>
        <p:xfrm>
          <a:off x="6752778" y="5359809"/>
          <a:ext cx="955675" cy="1250950"/>
        </p:xfrm>
        <a:graphic>
          <a:graphicData uri="http://schemas.openxmlformats.org/presentationml/2006/ole">
            <mc:AlternateContent xmlns:mc="http://schemas.openxmlformats.org/markup-compatibility/2006">
              <mc:Choice xmlns:v="urn:schemas-microsoft-com:vml" Requires="v">
                <p:oleObj spid="_x0000_s31812" name="Equation" r:id="rId9" imgW="203040" imgH="241200" progId="Equation.3">
                  <p:embed/>
                </p:oleObj>
              </mc:Choice>
              <mc:Fallback>
                <p:oleObj name="Equation" r:id="rId9" imgW="203040" imgH="241200" progId="Equation.3">
                  <p:embed/>
                  <p:pic>
                    <p:nvPicPr>
                      <p:cNvPr id="0" name="Object 6"/>
                      <p:cNvPicPr>
                        <a:picLocks noChangeAspect="1" noChangeArrowheads="1"/>
                      </p:cNvPicPr>
                      <p:nvPr/>
                    </p:nvPicPr>
                    <p:blipFill>
                      <a:blip r:embed="rId10"/>
                      <a:srcRect/>
                      <a:stretch>
                        <a:fillRect/>
                      </a:stretch>
                    </p:blipFill>
                    <p:spPr bwMode="auto">
                      <a:xfrm>
                        <a:off x="6752778" y="5359809"/>
                        <a:ext cx="955675" cy="1250950"/>
                      </a:xfrm>
                      <a:prstGeom prst="rect">
                        <a:avLst/>
                      </a:prstGeom>
                      <a:solidFill>
                        <a:srgbClr val="C00000">
                          <a:alpha val="14000"/>
                        </a:srgbClr>
                      </a:solidFill>
                      <a:ln w="38100">
                        <a:solidFill>
                          <a:schemeClr val="folHlink"/>
                        </a:solidFill>
                        <a:miter lim="800000"/>
                        <a:headEnd/>
                        <a:tailEnd/>
                      </a:ln>
                    </p:spPr>
                  </p:pic>
                </p:oleObj>
              </mc:Fallback>
            </mc:AlternateContent>
          </a:graphicData>
        </a:graphic>
      </p:graphicFrame>
    </p:spTree>
    <p:extLst>
      <p:ext uri="{BB962C8B-B14F-4D97-AF65-F5344CB8AC3E}">
        <p14:creationId xmlns:p14="http://schemas.microsoft.com/office/powerpoint/2010/main" val="902091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Vertic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arn(inVertic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arn(inVertical)">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barn(inVertical)">
                                      <p:cBhvr>
                                        <p:cTn id="2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Example 1</a:t>
            </a:r>
            <a:endParaRPr lang="en-GB" dirty="0"/>
          </a:p>
        </p:txBody>
      </p:sp>
      <p:sp>
        <p:nvSpPr>
          <p:cNvPr id="3" name="Content Placeholder 2"/>
          <p:cNvSpPr>
            <a:spLocks noGrp="1"/>
          </p:cNvSpPr>
          <p:nvPr>
            <p:ph idx="1"/>
          </p:nvPr>
        </p:nvSpPr>
        <p:spPr>
          <a:xfrm>
            <a:off x="214282" y="928670"/>
            <a:ext cx="8606190" cy="772138"/>
          </a:xfrm>
        </p:spPr>
        <p:txBody>
          <a:bodyPr/>
          <a:lstStyle/>
          <a:p>
            <a:pPr marL="0" indent="0">
              <a:buNone/>
            </a:pPr>
            <a:r>
              <a:rPr lang="en-GB" dirty="0" smtClean="0"/>
              <a:t>Take a system G(z) with n</a:t>
            </a:r>
            <a:r>
              <a:rPr lang="en-GB" baseline="-25000" dirty="0" smtClean="0"/>
              <a:t>u</a:t>
            </a:r>
            <a:r>
              <a:rPr lang="en-GB" dirty="0" smtClean="0"/>
              <a:t>=3, </a:t>
            </a:r>
            <a:r>
              <a:rPr lang="en-GB" dirty="0" err="1" smtClean="0"/>
              <a:t>n</a:t>
            </a:r>
            <a:r>
              <a:rPr lang="en-GB" baseline="-25000" dirty="0" err="1" smtClean="0"/>
              <a:t>y</a:t>
            </a:r>
            <a:r>
              <a:rPr lang="en-GB" dirty="0" smtClean="0"/>
              <a:t>=8 and lambda=1.</a:t>
            </a: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6</a:t>
            </a:fld>
            <a:endParaRPr lang="en-GB" dirty="0"/>
          </a:p>
        </p:txBody>
      </p:sp>
      <p:graphicFrame>
        <p:nvGraphicFramePr>
          <p:cNvPr id="6" name="Object 5"/>
          <p:cNvGraphicFramePr>
            <a:graphicFrameLocks noChangeAspect="1"/>
          </p:cNvGraphicFramePr>
          <p:nvPr>
            <p:extLst>
              <p:ext uri="{D42A27DB-BD31-4B8C-83A1-F6EECF244321}">
                <p14:modId xmlns:p14="http://schemas.microsoft.com/office/powerpoint/2010/main" val="242012956"/>
              </p:ext>
            </p:extLst>
          </p:nvPr>
        </p:nvGraphicFramePr>
        <p:xfrm>
          <a:off x="1403648" y="1484784"/>
          <a:ext cx="6038851" cy="1541462"/>
        </p:xfrm>
        <a:graphic>
          <a:graphicData uri="http://schemas.openxmlformats.org/presentationml/2006/ole">
            <mc:AlternateContent xmlns:mc="http://schemas.openxmlformats.org/markup-compatibility/2006">
              <mc:Choice xmlns:v="urn:schemas-microsoft-com:vml" Requires="v">
                <p:oleObj spid="_x0000_s30740" name="Equation" r:id="rId3" imgW="1650960" imgH="419040" progId="Equation.3">
                  <p:embed/>
                </p:oleObj>
              </mc:Choice>
              <mc:Fallback>
                <p:oleObj name="Equation" r:id="rId3" imgW="1650960" imgH="419040" progId="Equation.3">
                  <p:embed/>
                  <p:pic>
                    <p:nvPicPr>
                      <p:cNvPr id="0" name="Object 7"/>
                      <p:cNvPicPr>
                        <a:picLocks noChangeAspect="1" noChangeArrowheads="1"/>
                      </p:cNvPicPr>
                      <p:nvPr/>
                    </p:nvPicPr>
                    <p:blipFill>
                      <a:blip r:embed="rId4"/>
                      <a:srcRect/>
                      <a:stretch>
                        <a:fillRect/>
                      </a:stretch>
                    </p:blipFill>
                    <p:spPr bwMode="auto">
                      <a:xfrm>
                        <a:off x="1403648" y="1484784"/>
                        <a:ext cx="6038851" cy="1541462"/>
                      </a:xfrm>
                      <a:prstGeom prst="rect">
                        <a:avLst/>
                      </a:prstGeom>
                      <a:solidFill>
                        <a:srgbClr val="FFFF00"/>
                      </a:solidFill>
                      <a:ln w="9525">
                        <a:solidFill>
                          <a:srgbClr val="FFFF00"/>
                        </a:solidFill>
                        <a:miter lim="800000"/>
                        <a:headEnd/>
                        <a:tailEnd/>
                      </a:ln>
                    </p:spPr>
                  </p:pic>
                </p:oleObj>
              </mc:Fallback>
            </mc:AlternateContent>
          </a:graphicData>
        </a:graphic>
      </p:graphicFrame>
      <p:sp>
        <p:nvSpPr>
          <p:cNvPr id="7" name="Rectangle 6"/>
          <p:cNvSpPr/>
          <p:nvPr/>
        </p:nvSpPr>
        <p:spPr>
          <a:xfrm>
            <a:off x="232886" y="3176972"/>
            <a:ext cx="8568952"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3200" dirty="0" smtClean="0"/>
              <a:t>STEP 1: b=[1,0.3], a=[1 -1.2 0.32], A=</a:t>
            </a:r>
            <a:r>
              <a:rPr lang="en-GB" sz="3200" dirty="0" err="1" smtClean="0"/>
              <a:t>conv</a:t>
            </a:r>
            <a:r>
              <a:rPr lang="en-GB" sz="3200" dirty="0" smtClean="0"/>
              <a:t>(a,[1 -1])</a:t>
            </a:r>
            <a:endParaRPr lang="en-GB" sz="3200" dirty="0"/>
          </a:p>
        </p:txBody>
      </p:sp>
      <p:sp>
        <p:nvSpPr>
          <p:cNvPr id="8" name="Rectangle 7"/>
          <p:cNvSpPr/>
          <p:nvPr/>
        </p:nvSpPr>
        <p:spPr>
          <a:xfrm>
            <a:off x="201428" y="4089708"/>
            <a:ext cx="8568952"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3200" dirty="0" smtClean="0"/>
              <a:t>STEP 2: [H,P,Q] = </a:t>
            </a:r>
            <a:r>
              <a:rPr lang="en-GB" sz="3200" dirty="0" err="1" smtClean="0"/>
              <a:t>mpc_predmat</a:t>
            </a:r>
            <a:r>
              <a:rPr lang="en-GB" sz="3200" dirty="0" smtClean="0"/>
              <a:t>(</a:t>
            </a:r>
            <a:r>
              <a:rPr lang="en-GB" sz="3200" dirty="0" err="1" smtClean="0"/>
              <a:t>a,b,ny</a:t>
            </a:r>
            <a:r>
              <a:rPr lang="en-GB" sz="3200" dirty="0" smtClean="0"/>
              <a:t>)</a:t>
            </a:r>
            <a:endParaRPr lang="en-GB" sz="3200" dirty="0"/>
          </a:p>
        </p:txBody>
      </p:sp>
      <p:sp>
        <p:nvSpPr>
          <p:cNvPr id="9" name="Rectangle 8"/>
          <p:cNvSpPr/>
          <p:nvPr/>
        </p:nvSpPr>
        <p:spPr>
          <a:xfrm>
            <a:off x="185534" y="4978034"/>
            <a:ext cx="8568952"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dirty="0" smtClean="0"/>
              <a:t>STEP 3: </a:t>
            </a:r>
            <a:r>
              <a:rPr lang="en-GB" sz="2800" dirty="0"/>
              <a:t>[</a:t>
            </a:r>
            <a:r>
              <a:rPr lang="en-GB" sz="2800" dirty="0" err="1" smtClean="0"/>
              <a:t>Nk,Dk,Pr</a:t>
            </a:r>
            <a:r>
              <a:rPr lang="en-GB" sz="2800" dirty="0" smtClean="0"/>
              <a:t>,] </a:t>
            </a:r>
            <a:r>
              <a:rPr lang="en-GB" sz="2800" dirty="0"/>
              <a:t>= </a:t>
            </a:r>
            <a:r>
              <a:rPr lang="en-GB" sz="2800" dirty="0" err="1"/>
              <a:t>mpc_law</a:t>
            </a:r>
            <a:r>
              <a:rPr lang="en-GB" sz="2800" dirty="0"/>
              <a:t>(H,P,Q,nu,lambda,1,sizey</a:t>
            </a:r>
            <a:r>
              <a:rPr lang="en-GB" sz="2800" dirty="0" smtClean="0"/>
              <a:t>)</a:t>
            </a:r>
            <a:endParaRPr lang="en-GB" sz="2800" dirty="0"/>
          </a:p>
        </p:txBody>
      </p:sp>
      <p:sp>
        <p:nvSpPr>
          <p:cNvPr id="10" name="Rectangle 9"/>
          <p:cNvSpPr/>
          <p:nvPr/>
        </p:nvSpPr>
        <p:spPr>
          <a:xfrm>
            <a:off x="178402" y="5922522"/>
            <a:ext cx="8568952"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3200" dirty="0" smtClean="0"/>
              <a:t>STEP 4: </a:t>
            </a:r>
            <a:r>
              <a:rPr lang="en-GB" sz="3200" dirty="0"/>
              <a:t>Pc = </a:t>
            </a:r>
            <a:r>
              <a:rPr lang="en-GB" sz="3200" dirty="0" err="1" smtClean="0"/>
              <a:t>mpc_poles</a:t>
            </a:r>
            <a:r>
              <a:rPr lang="en-GB" sz="3200" dirty="0" smtClean="0"/>
              <a:t>(</a:t>
            </a:r>
            <a:r>
              <a:rPr lang="en-GB" sz="3200" dirty="0" err="1" smtClean="0"/>
              <a:t>a,b,Nk,Dk</a:t>
            </a:r>
            <a:r>
              <a:rPr lang="en-GB" sz="3200" dirty="0" smtClean="0"/>
              <a:t>)</a:t>
            </a:r>
            <a:endParaRPr lang="en-GB" sz="3200" dirty="0"/>
          </a:p>
        </p:txBody>
      </p:sp>
      <p:sp>
        <p:nvSpPr>
          <p:cNvPr id="11" name="Rounded Rectangle 10"/>
          <p:cNvSpPr/>
          <p:nvPr/>
        </p:nvSpPr>
        <p:spPr>
          <a:xfrm>
            <a:off x="3923928" y="1940940"/>
            <a:ext cx="4823426" cy="2592288"/>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smtClean="0"/>
              <a:t>Go to MATLAB to demonstrate.</a:t>
            </a:r>
          </a:p>
          <a:p>
            <a:pPr algn="ctr"/>
            <a:endParaRPr lang="en-GB" sz="3600" dirty="0" smtClean="0"/>
          </a:p>
          <a:p>
            <a:pPr algn="ctr"/>
            <a:r>
              <a:rPr lang="en-GB" sz="3600" dirty="0"/>
              <a:t>v</a:t>
            </a:r>
            <a:r>
              <a:rPr lang="en-GB" sz="3600" dirty="0" smtClean="0"/>
              <a:t>ideo2_4_example1.m</a:t>
            </a:r>
            <a:endParaRPr lang="en-GB" sz="3600" dirty="0"/>
          </a:p>
        </p:txBody>
      </p:sp>
    </p:spTree>
    <p:extLst>
      <p:ext uri="{BB962C8B-B14F-4D97-AF65-F5344CB8AC3E}">
        <p14:creationId xmlns:p14="http://schemas.microsoft.com/office/powerpoint/2010/main" val="2672024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arn(inVertical)">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barn(inVertical)">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barn(inVertical)">
                                      <p:cBhvr>
                                        <p:cTn id="23" dur="5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barn(inVertical)">
                                      <p:cBhvr>
                                        <p:cTn id="28" dur="500"/>
                                        <p:tgtEl>
                                          <p:spTgt spid="10"/>
                                        </p:tgtEl>
                                      </p:cBhvr>
                                    </p:animEffect>
                                  </p:childTnLst>
                                </p:cTn>
                              </p:par>
                            </p:childTnLst>
                          </p:cTn>
                        </p:par>
                      </p:childTnLst>
                    </p:cTn>
                  </p:par>
                  <p:par>
                    <p:cTn id="29" fill="hold">
                      <p:stCondLst>
                        <p:cond delay="indefinite"/>
                      </p:stCondLst>
                      <p:childTnLst>
                        <p:par>
                          <p:cTn id="30" fill="hold">
                            <p:stCondLst>
                              <p:cond delay="0"/>
                            </p:stCondLst>
                            <p:childTnLst>
                              <p:par>
                                <p:cTn id="31" presetID="16" presetClass="entr" presetSubtype="21"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barn(inVertical)">
                                      <p:cBhvr>
                                        <p:cTn id="3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Example 2</a:t>
            </a:r>
            <a:endParaRPr lang="en-GB" dirty="0"/>
          </a:p>
        </p:txBody>
      </p:sp>
      <p:sp>
        <p:nvSpPr>
          <p:cNvPr id="3" name="Content Placeholder 2"/>
          <p:cNvSpPr>
            <a:spLocks noGrp="1"/>
          </p:cNvSpPr>
          <p:nvPr>
            <p:ph idx="1"/>
          </p:nvPr>
        </p:nvSpPr>
        <p:spPr>
          <a:xfrm>
            <a:off x="214282" y="928670"/>
            <a:ext cx="8606190" cy="772138"/>
          </a:xfrm>
        </p:spPr>
        <p:txBody>
          <a:bodyPr/>
          <a:lstStyle/>
          <a:p>
            <a:pPr marL="0" indent="0">
              <a:buNone/>
            </a:pPr>
            <a:r>
              <a:rPr lang="en-GB" dirty="0" smtClean="0"/>
              <a:t>Take a system G(z) with n</a:t>
            </a:r>
            <a:r>
              <a:rPr lang="en-GB" baseline="-25000" dirty="0" smtClean="0"/>
              <a:t>u</a:t>
            </a:r>
            <a:r>
              <a:rPr lang="en-GB" dirty="0" smtClean="0"/>
              <a:t>=6, </a:t>
            </a:r>
            <a:r>
              <a:rPr lang="en-GB" dirty="0" err="1" smtClean="0"/>
              <a:t>n</a:t>
            </a:r>
            <a:r>
              <a:rPr lang="en-GB" baseline="-25000" dirty="0" err="1" smtClean="0"/>
              <a:t>y</a:t>
            </a:r>
            <a:r>
              <a:rPr lang="en-GB" dirty="0" smtClean="0"/>
              <a:t>=15 and lambda=3.</a:t>
            </a: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7</a:t>
            </a:fld>
            <a:endParaRPr lang="en-GB" dirty="0"/>
          </a:p>
        </p:txBody>
      </p:sp>
      <p:graphicFrame>
        <p:nvGraphicFramePr>
          <p:cNvPr id="6" name="Object 5"/>
          <p:cNvGraphicFramePr>
            <a:graphicFrameLocks noChangeAspect="1"/>
          </p:cNvGraphicFramePr>
          <p:nvPr>
            <p:extLst>
              <p:ext uri="{D42A27DB-BD31-4B8C-83A1-F6EECF244321}">
                <p14:modId xmlns:p14="http://schemas.microsoft.com/office/powerpoint/2010/main" val="1819000737"/>
              </p:ext>
            </p:extLst>
          </p:nvPr>
        </p:nvGraphicFramePr>
        <p:xfrm>
          <a:off x="323528" y="1628800"/>
          <a:ext cx="8221662" cy="1541462"/>
        </p:xfrm>
        <a:graphic>
          <a:graphicData uri="http://schemas.openxmlformats.org/presentationml/2006/ole">
            <mc:AlternateContent xmlns:mc="http://schemas.openxmlformats.org/markup-compatibility/2006">
              <mc:Choice xmlns:v="urn:schemas-microsoft-com:vml" Requires="v">
                <p:oleObj spid="_x0000_s32782" name="Equation" r:id="rId3" imgW="2247840" imgH="419040" progId="Equation.3">
                  <p:embed/>
                </p:oleObj>
              </mc:Choice>
              <mc:Fallback>
                <p:oleObj name="Equation" r:id="rId3" imgW="2247840" imgH="419040" progId="Equation.3">
                  <p:embed/>
                  <p:pic>
                    <p:nvPicPr>
                      <p:cNvPr id="0" name=""/>
                      <p:cNvPicPr>
                        <a:picLocks noChangeAspect="1" noChangeArrowheads="1"/>
                      </p:cNvPicPr>
                      <p:nvPr/>
                    </p:nvPicPr>
                    <p:blipFill>
                      <a:blip r:embed="rId4"/>
                      <a:srcRect/>
                      <a:stretch>
                        <a:fillRect/>
                      </a:stretch>
                    </p:blipFill>
                    <p:spPr bwMode="auto">
                      <a:xfrm>
                        <a:off x="323528" y="1628800"/>
                        <a:ext cx="8221662" cy="1541462"/>
                      </a:xfrm>
                      <a:prstGeom prst="rect">
                        <a:avLst/>
                      </a:prstGeom>
                      <a:solidFill>
                        <a:srgbClr val="FFFF00"/>
                      </a:solidFill>
                      <a:ln w="9525">
                        <a:solidFill>
                          <a:srgbClr val="FFFF00"/>
                        </a:solidFill>
                        <a:miter lim="800000"/>
                        <a:headEnd/>
                        <a:tailEnd/>
                      </a:ln>
                    </p:spPr>
                  </p:pic>
                </p:oleObj>
              </mc:Fallback>
            </mc:AlternateContent>
          </a:graphicData>
        </a:graphic>
      </p:graphicFrame>
      <p:sp>
        <p:nvSpPr>
          <p:cNvPr id="11" name="Rounded Rectangle 10"/>
          <p:cNvSpPr/>
          <p:nvPr/>
        </p:nvSpPr>
        <p:spPr>
          <a:xfrm>
            <a:off x="1475656" y="3501008"/>
            <a:ext cx="4823426" cy="2592288"/>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smtClean="0"/>
              <a:t>Go to MATLAB to demonstrate.</a:t>
            </a:r>
          </a:p>
          <a:p>
            <a:pPr algn="ctr"/>
            <a:endParaRPr lang="en-GB" sz="3600" dirty="0" smtClean="0"/>
          </a:p>
          <a:p>
            <a:pPr algn="ctr"/>
            <a:r>
              <a:rPr lang="en-GB" sz="3600" dirty="0" smtClean="0"/>
              <a:t>video2_4_example2.m</a:t>
            </a:r>
            <a:endParaRPr lang="en-GB" sz="3600" dirty="0"/>
          </a:p>
        </p:txBody>
      </p:sp>
    </p:spTree>
    <p:extLst>
      <p:ext uri="{BB962C8B-B14F-4D97-AF65-F5344CB8AC3E}">
        <p14:creationId xmlns:p14="http://schemas.microsoft.com/office/powerpoint/2010/main" val="235704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MIMO examples</a:t>
            </a:r>
            <a:endParaRPr lang="en-GB" dirty="0"/>
          </a:p>
        </p:txBody>
      </p:sp>
      <p:sp>
        <p:nvSpPr>
          <p:cNvPr id="3" name="Content Placeholder 2"/>
          <p:cNvSpPr>
            <a:spLocks noGrp="1"/>
          </p:cNvSpPr>
          <p:nvPr>
            <p:ph idx="1"/>
          </p:nvPr>
        </p:nvSpPr>
        <p:spPr>
          <a:xfrm>
            <a:off x="214282" y="928670"/>
            <a:ext cx="8715436" cy="3796474"/>
          </a:xfrm>
        </p:spPr>
        <p:txBody>
          <a:bodyPr/>
          <a:lstStyle/>
          <a:p>
            <a:r>
              <a:rPr lang="en-GB" dirty="0" smtClean="0"/>
              <a:t>MIMO transfer functions, or matrix fraction descriptions, are somewhat clumsy so included here only for completeness.</a:t>
            </a:r>
          </a:p>
          <a:p>
            <a:r>
              <a:rPr lang="en-GB" dirty="0" smtClean="0"/>
              <a:t>Skip this if you are likely to stick with state space models.</a:t>
            </a:r>
          </a:p>
          <a:p>
            <a:r>
              <a:rPr lang="en-GB" dirty="0" smtClean="0"/>
              <a:t>Model parameters are matrices and signals </a:t>
            </a:r>
            <a:r>
              <a:rPr lang="en-GB" dirty="0" err="1" smtClean="0"/>
              <a:t>u,y</a:t>
            </a:r>
            <a:r>
              <a:rPr lang="en-GB" dirty="0" smtClean="0"/>
              <a:t> are vectors.</a:t>
            </a: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8</a:t>
            </a:fld>
            <a:endParaRPr lang="en-GB" dirty="0"/>
          </a:p>
        </p:txBody>
      </p:sp>
      <p:graphicFrame>
        <p:nvGraphicFramePr>
          <p:cNvPr id="6" name="Object 5"/>
          <p:cNvGraphicFramePr>
            <a:graphicFrameLocks noChangeAspect="1"/>
          </p:cNvGraphicFramePr>
          <p:nvPr>
            <p:extLst>
              <p:ext uri="{D42A27DB-BD31-4B8C-83A1-F6EECF244321}">
                <p14:modId xmlns:p14="http://schemas.microsoft.com/office/powerpoint/2010/main" val="2876837086"/>
              </p:ext>
            </p:extLst>
          </p:nvPr>
        </p:nvGraphicFramePr>
        <p:xfrm>
          <a:off x="26863" y="4797152"/>
          <a:ext cx="8992642" cy="633226"/>
        </p:xfrm>
        <a:graphic>
          <a:graphicData uri="http://schemas.openxmlformats.org/presentationml/2006/ole">
            <mc:AlternateContent xmlns:mc="http://schemas.openxmlformats.org/markup-compatibility/2006">
              <mc:Choice xmlns:v="urn:schemas-microsoft-com:vml" Requires="v">
                <p:oleObj spid="_x0000_s33805" name="Equation" r:id="rId3" imgW="3962160" imgH="253800" progId="Equation.3">
                  <p:embed/>
                </p:oleObj>
              </mc:Choice>
              <mc:Fallback>
                <p:oleObj name="Equation" r:id="rId3" imgW="3962160" imgH="253800" progId="Equation.3">
                  <p:embed/>
                  <p:pic>
                    <p:nvPicPr>
                      <p:cNvPr id="0" name="Object 8"/>
                      <p:cNvPicPr>
                        <a:picLocks noChangeAspect="1" noChangeArrowheads="1"/>
                      </p:cNvPicPr>
                      <p:nvPr/>
                    </p:nvPicPr>
                    <p:blipFill>
                      <a:blip r:embed="rId4"/>
                      <a:srcRect/>
                      <a:stretch>
                        <a:fillRect/>
                      </a:stretch>
                    </p:blipFill>
                    <p:spPr bwMode="auto">
                      <a:xfrm>
                        <a:off x="26863" y="4797152"/>
                        <a:ext cx="8992642" cy="633226"/>
                      </a:xfrm>
                      <a:prstGeom prst="rect">
                        <a:avLst/>
                      </a:prstGeom>
                      <a:solidFill>
                        <a:srgbClr val="FFFF00"/>
                      </a:solidFill>
                      <a:ln w="38100">
                        <a:solidFill>
                          <a:schemeClr val="folHlink"/>
                        </a:solidFill>
                        <a:miter lim="800000"/>
                        <a:headEnd/>
                        <a:tailEnd/>
                      </a:ln>
                    </p:spPr>
                  </p:pic>
                </p:oleObj>
              </mc:Fallback>
            </mc:AlternateContent>
          </a:graphicData>
        </a:graphic>
      </p:graphicFrame>
      <p:sp>
        <p:nvSpPr>
          <p:cNvPr id="7" name="Rectangle 6"/>
          <p:cNvSpPr/>
          <p:nvPr/>
        </p:nvSpPr>
        <p:spPr>
          <a:xfrm>
            <a:off x="107504" y="5589240"/>
            <a:ext cx="8856984" cy="11521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t>Algebra of prediction and control law definition are all the same so we will go straight to those equations.</a:t>
            </a:r>
            <a:endParaRPr lang="en-GB" sz="2800" dirty="0"/>
          </a:p>
        </p:txBody>
      </p:sp>
    </p:spTree>
    <p:extLst>
      <p:ext uri="{BB962C8B-B14F-4D97-AF65-F5344CB8AC3E}">
        <p14:creationId xmlns:p14="http://schemas.microsoft.com/office/powerpoint/2010/main" val="2773385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Key algebra for MIMO GPC</a:t>
            </a:r>
            <a:endParaRPr lang="en-GB" dirty="0"/>
          </a:p>
        </p:txBody>
      </p:sp>
      <p:sp>
        <p:nvSpPr>
          <p:cNvPr id="3" name="Content Placeholder 2"/>
          <p:cNvSpPr>
            <a:spLocks noGrp="1"/>
          </p:cNvSpPr>
          <p:nvPr>
            <p:ph idx="1"/>
          </p:nvPr>
        </p:nvSpPr>
        <p:spPr>
          <a:xfrm>
            <a:off x="251520" y="836712"/>
            <a:ext cx="8715436" cy="792088"/>
          </a:xfrm>
        </p:spPr>
        <p:txBody>
          <a:bodyPr>
            <a:normAutofit/>
          </a:bodyPr>
          <a:lstStyle/>
          <a:p>
            <a:pPr marL="0" indent="0">
              <a:buNone/>
            </a:pPr>
            <a:r>
              <a:rPr lang="en-GB" dirty="0" smtClean="0"/>
              <a:t>Predictions and control law are summarised as.</a:t>
            </a:r>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9</a:t>
            </a:fld>
            <a:endParaRPr lang="en-GB" dirty="0"/>
          </a:p>
        </p:txBody>
      </p:sp>
      <p:graphicFrame>
        <p:nvGraphicFramePr>
          <p:cNvPr id="6" name="Object 5"/>
          <p:cNvGraphicFramePr>
            <a:graphicFrameLocks noChangeAspect="1"/>
          </p:cNvGraphicFramePr>
          <p:nvPr>
            <p:extLst>
              <p:ext uri="{D42A27DB-BD31-4B8C-83A1-F6EECF244321}">
                <p14:modId xmlns:p14="http://schemas.microsoft.com/office/powerpoint/2010/main" val="462001242"/>
              </p:ext>
            </p:extLst>
          </p:nvPr>
        </p:nvGraphicFramePr>
        <p:xfrm>
          <a:off x="5370513" y="1557339"/>
          <a:ext cx="3665983" cy="1927048"/>
        </p:xfrm>
        <a:graphic>
          <a:graphicData uri="http://schemas.openxmlformats.org/presentationml/2006/ole">
            <mc:AlternateContent xmlns:mc="http://schemas.openxmlformats.org/markup-compatibility/2006">
              <mc:Choice xmlns:v="urn:schemas-microsoft-com:vml" Requires="v">
                <p:oleObj spid="_x0000_s34879" name="Equation" r:id="rId3" imgW="1511280" imgH="723600" progId="Equation.3">
                  <p:embed/>
                </p:oleObj>
              </mc:Choice>
              <mc:Fallback>
                <p:oleObj name="Equation" r:id="rId3" imgW="1511280" imgH="723600" progId="Equation.3">
                  <p:embed/>
                  <p:pic>
                    <p:nvPicPr>
                      <p:cNvPr id="0" name=""/>
                      <p:cNvPicPr>
                        <a:picLocks noChangeAspect="1" noChangeArrowheads="1"/>
                      </p:cNvPicPr>
                      <p:nvPr/>
                    </p:nvPicPr>
                    <p:blipFill>
                      <a:blip r:embed="rId4"/>
                      <a:srcRect/>
                      <a:stretch>
                        <a:fillRect/>
                      </a:stretch>
                    </p:blipFill>
                    <p:spPr bwMode="auto">
                      <a:xfrm>
                        <a:off x="5370513" y="1557339"/>
                        <a:ext cx="3665983" cy="1927048"/>
                      </a:xfrm>
                      <a:prstGeom prst="rect">
                        <a:avLst/>
                      </a:prstGeom>
                      <a:solidFill>
                        <a:schemeClr val="accent3">
                          <a:lumMod val="40000"/>
                          <a:lumOff val="60000"/>
                        </a:schemeClr>
                      </a:solidFill>
                      <a:ln w="38100">
                        <a:solidFill>
                          <a:schemeClr val="folHlink"/>
                        </a:solidFill>
                        <a:miter lim="800000"/>
                        <a:headEnd/>
                        <a:tailEnd/>
                      </a:ln>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3617849269"/>
              </p:ext>
            </p:extLst>
          </p:nvPr>
        </p:nvGraphicFramePr>
        <p:xfrm>
          <a:off x="107504" y="1412776"/>
          <a:ext cx="5208587" cy="774700"/>
        </p:xfrm>
        <a:graphic>
          <a:graphicData uri="http://schemas.openxmlformats.org/presentationml/2006/ole">
            <mc:AlternateContent xmlns:mc="http://schemas.openxmlformats.org/markup-compatibility/2006">
              <mc:Choice xmlns:v="urn:schemas-microsoft-com:vml" Requires="v">
                <p:oleObj spid="_x0000_s34880" name="Equation" r:id="rId5" imgW="1790640" imgH="266400" progId="Equation.3">
                  <p:embed/>
                </p:oleObj>
              </mc:Choice>
              <mc:Fallback>
                <p:oleObj name="Equation" r:id="rId5" imgW="1790640" imgH="2664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7504" y="1412776"/>
                        <a:ext cx="5208587" cy="774700"/>
                      </a:xfrm>
                      <a:prstGeom prst="rect">
                        <a:avLst/>
                      </a:prstGeom>
                      <a:solidFill>
                        <a:srgbClr val="FFFFCC"/>
                      </a:solidFill>
                      <a:ln w="9525">
                        <a:solidFill>
                          <a:schemeClr val="accent1"/>
                        </a:solidFill>
                        <a:miter lim="800000"/>
                        <a:headEnd/>
                        <a:tailEnd/>
                      </a:ln>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827268042"/>
              </p:ext>
            </p:extLst>
          </p:nvPr>
        </p:nvGraphicFramePr>
        <p:xfrm>
          <a:off x="179512" y="2348880"/>
          <a:ext cx="4968552" cy="2888973"/>
        </p:xfrm>
        <a:graphic>
          <a:graphicData uri="http://schemas.openxmlformats.org/presentationml/2006/ole">
            <mc:AlternateContent xmlns:mc="http://schemas.openxmlformats.org/markup-compatibility/2006">
              <mc:Choice xmlns:v="urn:schemas-microsoft-com:vml" Requires="v">
                <p:oleObj spid="_x0000_s34881" name="Equation" r:id="rId7" imgW="2514600" imgH="1333440" progId="Equation.3">
                  <p:embed/>
                </p:oleObj>
              </mc:Choice>
              <mc:Fallback>
                <p:oleObj name="Equation" r:id="rId7" imgW="2514600" imgH="133344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9512" y="2348880"/>
                        <a:ext cx="4968552" cy="2888973"/>
                      </a:xfrm>
                      <a:prstGeom prst="rect">
                        <a:avLst/>
                      </a:prstGeom>
                      <a:solidFill>
                        <a:srgbClr val="FFFF00"/>
                      </a:solidFill>
                      <a:ln w="38100">
                        <a:solidFill>
                          <a:schemeClr val="folHlink"/>
                        </a:solidFill>
                        <a:miter lim="800000"/>
                        <a:headEnd/>
                        <a:tailEnd/>
                      </a:ln>
                    </p:spPr>
                  </p:pic>
                </p:oleObj>
              </mc:Fallback>
            </mc:AlternateContent>
          </a:graphicData>
        </a:graphic>
      </p:graphicFrame>
      <p:graphicFrame>
        <p:nvGraphicFramePr>
          <p:cNvPr id="12" name="Object 11"/>
          <p:cNvGraphicFramePr>
            <a:graphicFrameLocks noChangeAspect="1"/>
          </p:cNvGraphicFramePr>
          <p:nvPr>
            <p:extLst>
              <p:ext uri="{D42A27DB-BD31-4B8C-83A1-F6EECF244321}">
                <p14:modId xmlns:p14="http://schemas.microsoft.com/office/powerpoint/2010/main" val="2754475354"/>
              </p:ext>
            </p:extLst>
          </p:nvPr>
        </p:nvGraphicFramePr>
        <p:xfrm>
          <a:off x="6262688" y="4699000"/>
          <a:ext cx="1858962" cy="747713"/>
        </p:xfrm>
        <a:graphic>
          <a:graphicData uri="http://schemas.openxmlformats.org/presentationml/2006/ole">
            <mc:AlternateContent xmlns:mc="http://schemas.openxmlformats.org/markup-compatibility/2006">
              <mc:Choice xmlns:v="urn:schemas-microsoft-com:vml" Requires="v">
                <p:oleObj spid="_x0000_s34882" name="Equation" r:id="rId9" imgW="507960" imgH="203040" progId="Equation.3">
                  <p:embed/>
                </p:oleObj>
              </mc:Choice>
              <mc:Fallback>
                <p:oleObj name="Equation" r:id="rId9" imgW="507960" imgH="203040" progId="Equation.3">
                  <p:embed/>
                  <p:pic>
                    <p:nvPicPr>
                      <p:cNvPr id="0" name=""/>
                      <p:cNvPicPr>
                        <a:picLocks noChangeAspect="1" noChangeArrowheads="1"/>
                      </p:cNvPicPr>
                      <p:nvPr/>
                    </p:nvPicPr>
                    <p:blipFill>
                      <a:blip r:embed="rId10"/>
                      <a:srcRect/>
                      <a:stretch>
                        <a:fillRect/>
                      </a:stretch>
                    </p:blipFill>
                    <p:spPr bwMode="auto">
                      <a:xfrm>
                        <a:off x="6262688" y="4699000"/>
                        <a:ext cx="1858962" cy="747713"/>
                      </a:xfrm>
                      <a:prstGeom prst="rect">
                        <a:avLst/>
                      </a:prstGeom>
                      <a:solidFill>
                        <a:srgbClr val="FFFF00"/>
                      </a:solidFill>
                      <a:ln w="9525">
                        <a:solidFill>
                          <a:srgbClr val="FFFF00"/>
                        </a:solidFill>
                        <a:miter lim="800000"/>
                        <a:headEnd/>
                        <a:tailEnd/>
                      </a:ln>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3553093545"/>
              </p:ext>
            </p:extLst>
          </p:nvPr>
        </p:nvGraphicFramePr>
        <p:xfrm>
          <a:off x="395536" y="5589240"/>
          <a:ext cx="6443662" cy="863600"/>
        </p:xfrm>
        <a:graphic>
          <a:graphicData uri="http://schemas.openxmlformats.org/presentationml/2006/ole">
            <mc:AlternateContent xmlns:mc="http://schemas.openxmlformats.org/markup-compatibility/2006">
              <mc:Choice xmlns:v="urn:schemas-microsoft-com:vml" Requires="v">
                <p:oleObj spid="_x0000_s34883" name="Equation" r:id="rId11" imgW="1866600" imgH="228600" progId="Equation.3">
                  <p:embed/>
                </p:oleObj>
              </mc:Choice>
              <mc:Fallback>
                <p:oleObj name="Equation" r:id="rId11" imgW="1866600" imgH="228600" progId="Equation.3">
                  <p:embed/>
                  <p:pic>
                    <p:nvPicPr>
                      <p:cNvPr id="0" name="Object 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95536" y="5589240"/>
                        <a:ext cx="6443662" cy="863600"/>
                      </a:xfrm>
                      <a:prstGeom prst="rect">
                        <a:avLst/>
                      </a:prstGeom>
                      <a:solidFill>
                        <a:srgbClr val="FCD5B5"/>
                      </a:solidFill>
                      <a:ln w="38100">
                        <a:solidFill>
                          <a:schemeClr val="folHlink"/>
                        </a:solidFill>
                        <a:miter lim="800000"/>
                        <a:headEnd/>
                        <a:tailEnd/>
                      </a:ln>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4254048930"/>
              </p:ext>
            </p:extLst>
          </p:nvPr>
        </p:nvGraphicFramePr>
        <p:xfrm>
          <a:off x="4806528" y="3861048"/>
          <a:ext cx="4304928" cy="724386"/>
        </p:xfrm>
        <a:graphic>
          <a:graphicData uri="http://schemas.openxmlformats.org/presentationml/2006/ole">
            <mc:AlternateContent xmlns:mc="http://schemas.openxmlformats.org/markup-compatibility/2006">
              <mc:Choice xmlns:v="urn:schemas-microsoft-com:vml" Requires="v">
                <p:oleObj spid="_x0000_s34884" name="Equation" r:id="rId13" imgW="1904760" imgH="291960" progId="Equation.3">
                  <p:embed/>
                </p:oleObj>
              </mc:Choice>
              <mc:Fallback>
                <p:oleObj name="Equation" r:id="rId13" imgW="1904760" imgH="291960" progId="Equation.3">
                  <p:embed/>
                  <p:pic>
                    <p:nvPicPr>
                      <p:cNvPr id="0" name=""/>
                      <p:cNvPicPr>
                        <a:picLocks noChangeAspect="1" noChangeArrowheads="1"/>
                      </p:cNvPicPr>
                      <p:nvPr/>
                    </p:nvPicPr>
                    <p:blipFill>
                      <a:blip r:embed="rId14"/>
                      <a:srcRect/>
                      <a:stretch>
                        <a:fillRect/>
                      </a:stretch>
                    </p:blipFill>
                    <p:spPr bwMode="auto">
                      <a:xfrm>
                        <a:off x="4806528" y="3861048"/>
                        <a:ext cx="4304928" cy="724386"/>
                      </a:xfrm>
                      <a:prstGeom prst="rect">
                        <a:avLst/>
                      </a:prstGeom>
                      <a:solidFill>
                        <a:srgbClr val="FFFF00"/>
                      </a:solidFill>
                      <a:ln w="38100">
                        <a:solidFill>
                          <a:schemeClr val="folHlink"/>
                        </a:solidFill>
                        <a:miter lim="800000"/>
                        <a:headEnd/>
                        <a:tailEnd/>
                      </a:ln>
                    </p:spPr>
                  </p:pic>
                </p:oleObj>
              </mc:Fallback>
            </mc:AlternateContent>
          </a:graphicData>
        </a:graphic>
      </p:graphicFrame>
    </p:spTree>
    <p:extLst>
      <p:ext uri="{BB962C8B-B14F-4D97-AF65-F5344CB8AC3E}">
        <p14:creationId xmlns:p14="http://schemas.microsoft.com/office/powerpoint/2010/main" val="1173485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barn(inVertical)">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barn(inVertical)">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barn(inVertical)">
                                      <p:cBhvr>
                                        <p:cTn id="23" dur="500"/>
                                        <p:tgtEl>
                                          <p:spTgt spid="11"/>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12"/>
                                        </p:tgtEl>
                                        <p:attrNameLst>
                                          <p:attrName>style.visibility</p:attrName>
                                        </p:attrNameLst>
                                      </p:cBhvr>
                                      <p:to>
                                        <p:strVal val="visible"/>
                                      </p:to>
                                    </p:set>
                                    <p:anim calcmode="lin" valueType="num">
                                      <p:cBhvr additive="base">
                                        <p:cTn id="28" dur="500" fill="hold"/>
                                        <p:tgtEl>
                                          <p:spTgt spid="12"/>
                                        </p:tgtEl>
                                        <p:attrNameLst>
                                          <p:attrName>ppt_x</p:attrName>
                                        </p:attrNameLst>
                                      </p:cBhvr>
                                      <p:tavLst>
                                        <p:tav tm="0">
                                          <p:val>
                                            <p:strVal val="#ppt_x"/>
                                          </p:val>
                                        </p:tav>
                                        <p:tav tm="100000">
                                          <p:val>
                                            <p:strVal val="#ppt_x"/>
                                          </p:val>
                                        </p:tav>
                                      </p:tavLst>
                                    </p:anim>
                                    <p:anim calcmode="lin" valueType="num">
                                      <p:cBhvr additive="base">
                                        <p:cTn id="29"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16" presetClass="entr" presetSubtype="21" fill="hold" nodeType="click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barn(inVertical)">
                                      <p:cBhvr>
                                        <p:cTn id="3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950</TotalTime>
  <Words>568</Words>
  <Application>Microsoft Office PowerPoint</Application>
  <PresentationFormat>On-screen Show (4:3)</PresentationFormat>
  <Paragraphs>100</Paragraphs>
  <Slides>13</Slides>
  <Notes>1</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13</vt:i4>
      </vt:variant>
    </vt:vector>
  </HeadingPairs>
  <TitlesOfParts>
    <vt:vector size="16" baseType="lpstr">
      <vt:lpstr>Office Theme</vt:lpstr>
      <vt:lpstr>Equation</vt:lpstr>
      <vt:lpstr>Microsoft Equation 3.0</vt:lpstr>
      <vt:lpstr>CHAPTER 2 Generalised Predictive Control 4 Loop analysis and MATLAB</vt:lpstr>
      <vt:lpstr>Summary of previous video</vt:lpstr>
      <vt:lpstr>This video</vt:lpstr>
      <vt:lpstr>Reminder of key algebra for GPC</vt:lpstr>
      <vt:lpstr>REMARK on m-files</vt:lpstr>
      <vt:lpstr>Example 1</vt:lpstr>
      <vt:lpstr>Example 2</vt:lpstr>
      <vt:lpstr>MIMO examples</vt:lpstr>
      <vt:lpstr>Key algebra for MIMO GPC</vt:lpstr>
      <vt:lpstr>Key algebra for MIMO GPC</vt:lpstr>
      <vt:lpstr>Example 3 (MIMO)</vt:lpstr>
      <vt:lpstr>Summary</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Your User Name</dc:creator>
  <cp:lastModifiedBy>uos</cp:lastModifiedBy>
  <cp:revision>86</cp:revision>
  <dcterms:created xsi:type="dcterms:W3CDTF">2012-03-07T15:25:29Z</dcterms:created>
  <dcterms:modified xsi:type="dcterms:W3CDTF">2014-01-31T13:25:54Z</dcterms:modified>
</cp:coreProperties>
</file>