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0" r:id="rId3"/>
    <p:sldId id="261" r:id="rId4"/>
    <p:sldId id="308" r:id="rId5"/>
    <p:sldId id="301" r:id="rId6"/>
    <p:sldId id="309" r:id="rId7"/>
    <p:sldId id="307" r:id="rId8"/>
    <p:sldId id="310" r:id="rId9"/>
    <p:sldId id="263"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1/31/2014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10</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jpeg"/><Relationship Id="rId5" Type="http://schemas.openxmlformats.org/officeDocument/2006/relationships/hyperlink" Target="http://engsc.ac.uk/" TargetMode="External"/><Relationship Id="rId10" Type="http://schemas.openxmlformats.org/officeDocument/2006/relationships/image" Target="../media/image13.jpeg"/><Relationship Id="rId4" Type="http://schemas.openxmlformats.org/officeDocument/2006/relationships/image" Target="../media/image10.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a/sheffield.ac.uk/video-lectures-on-modelling-analysis-and-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5</a:t>
            </a:r>
            <a:br>
              <a:rPr lang="en-GB" dirty="0" smtClean="0"/>
            </a:br>
            <a:r>
              <a:rPr lang="en-GB" dirty="0" smtClean="0"/>
              <a:t>Simulation with MATLAB</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previous videos</a:t>
            </a:r>
            <a:endParaRPr lang="en-GB" dirty="0"/>
          </a:p>
        </p:txBody>
      </p:sp>
      <p:sp>
        <p:nvSpPr>
          <p:cNvPr id="3" name="Content Placeholder 2"/>
          <p:cNvSpPr>
            <a:spLocks noGrp="1"/>
          </p:cNvSpPr>
          <p:nvPr>
            <p:ph idx="1"/>
          </p:nvPr>
        </p:nvSpPr>
        <p:spPr>
          <a:xfrm>
            <a:off x="214281" y="928670"/>
            <a:ext cx="8733931" cy="4588562"/>
          </a:xfrm>
        </p:spPr>
        <p:txBody>
          <a:bodyPr>
            <a:normAutofit/>
          </a:bodyPr>
          <a:lstStyle/>
          <a:p>
            <a:pPr marL="0" indent="0">
              <a:buNone/>
            </a:pPr>
            <a:r>
              <a:rPr lang="en-GB" dirty="0" smtClean="0"/>
              <a:t>A GPC control law can be represented as: </a:t>
            </a:r>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3086588063"/>
              </p:ext>
            </p:extLst>
          </p:nvPr>
        </p:nvGraphicFramePr>
        <p:xfrm>
          <a:off x="179512" y="1628800"/>
          <a:ext cx="4953000" cy="833437"/>
        </p:xfrm>
        <a:graphic>
          <a:graphicData uri="http://schemas.openxmlformats.org/presentationml/2006/ole">
            <mc:AlternateContent xmlns:mc="http://schemas.openxmlformats.org/markup-compatibility/2006">
              <mc:Choice xmlns:v="urn:schemas-microsoft-com:vml" Requires="v">
                <p:oleObj spid="_x0000_s29803"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srcRect/>
                      <a:stretch>
                        <a:fillRect/>
                      </a:stretch>
                    </p:blipFill>
                    <p:spPr bwMode="auto">
                      <a:xfrm>
                        <a:off x="179512" y="1628800"/>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17712329"/>
              </p:ext>
            </p:extLst>
          </p:nvPr>
        </p:nvGraphicFramePr>
        <p:xfrm>
          <a:off x="5465737" y="1628800"/>
          <a:ext cx="3663950" cy="2138362"/>
        </p:xfrm>
        <a:graphic>
          <a:graphicData uri="http://schemas.openxmlformats.org/presentationml/2006/ole">
            <mc:AlternateContent xmlns:mc="http://schemas.openxmlformats.org/markup-compatibility/2006">
              <mc:Choice xmlns:v="urn:schemas-microsoft-com:vml" Requires="v">
                <p:oleObj spid="_x0000_s29804" name="Equation" r:id="rId5" imgW="1409400" imgH="749160" progId="Equation.3">
                  <p:embed/>
                </p:oleObj>
              </mc:Choice>
              <mc:Fallback>
                <p:oleObj name="Equation" r:id="rId5" imgW="1409400" imgH="749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5737" y="1628800"/>
                        <a:ext cx="3663950" cy="213836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66526971"/>
              </p:ext>
            </p:extLst>
          </p:nvPr>
        </p:nvGraphicFramePr>
        <p:xfrm>
          <a:off x="-1" y="2708275"/>
          <a:ext cx="3827463" cy="2012744"/>
        </p:xfrm>
        <a:graphic>
          <a:graphicData uri="http://schemas.openxmlformats.org/presentationml/2006/ole">
            <mc:AlternateContent xmlns:mc="http://schemas.openxmlformats.org/markup-compatibility/2006">
              <mc:Choice xmlns:v="urn:schemas-microsoft-com:vml" Requires="v">
                <p:oleObj spid="_x0000_s29805" name="Equation" r:id="rId7" imgW="1511280" imgH="723600" progId="Equation.3">
                  <p:embed/>
                </p:oleObj>
              </mc:Choice>
              <mc:Fallback>
                <p:oleObj name="Equation" r:id="rId7" imgW="1511280" imgH="723600" progId="Equation.3">
                  <p:embed/>
                  <p:pic>
                    <p:nvPicPr>
                      <p:cNvPr id="0" name="Object 5"/>
                      <p:cNvPicPr>
                        <a:picLocks noChangeAspect="1" noChangeArrowheads="1"/>
                      </p:cNvPicPr>
                      <p:nvPr/>
                    </p:nvPicPr>
                    <p:blipFill>
                      <a:blip r:embed="rId8"/>
                      <a:srcRect/>
                      <a:stretch>
                        <a:fillRect/>
                      </a:stretch>
                    </p:blipFill>
                    <p:spPr bwMode="auto">
                      <a:xfrm>
                        <a:off x="-1" y="2708275"/>
                        <a:ext cx="3827463" cy="2012744"/>
                      </a:xfrm>
                      <a:prstGeom prst="rect">
                        <a:avLst/>
                      </a:prstGeom>
                      <a:solidFill>
                        <a:srgbClr val="D7E4BD"/>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18971725"/>
              </p:ext>
            </p:extLst>
          </p:nvPr>
        </p:nvGraphicFramePr>
        <p:xfrm>
          <a:off x="3779912" y="4005064"/>
          <a:ext cx="5208587" cy="774700"/>
        </p:xfrm>
        <a:graphic>
          <a:graphicData uri="http://schemas.openxmlformats.org/presentationml/2006/ole">
            <mc:AlternateContent xmlns:mc="http://schemas.openxmlformats.org/markup-compatibility/2006">
              <mc:Choice xmlns:v="urn:schemas-microsoft-com:vml" Requires="v">
                <p:oleObj spid="_x0000_s29806" name="Equation" r:id="rId9" imgW="1790640" imgH="266400" progId="Equation.3">
                  <p:embed/>
                </p:oleObj>
              </mc:Choice>
              <mc:Fallback>
                <p:oleObj name="Equation" r:id="rId9" imgW="1790640" imgH="266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4005064"/>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45245593"/>
              </p:ext>
            </p:extLst>
          </p:nvPr>
        </p:nvGraphicFramePr>
        <p:xfrm>
          <a:off x="107504" y="6021288"/>
          <a:ext cx="3754438" cy="712787"/>
        </p:xfrm>
        <a:graphic>
          <a:graphicData uri="http://schemas.openxmlformats.org/presentationml/2006/ole">
            <mc:AlternateContent xmlns:mc="http://schemas.openxmlformats.org/markup-compatibility/2006">
              <mc:Choice xmlns:v="urn:schemas-microsoft-com:vml" Requires="v">
                <p:oleObj spid="_x0000_s29807" name="Equation" r:id="rId11" imgW="1066680" imgH="203040" progId="Equation.3">
                  <p:embed/>
                </p:oleObj>
              </mc:Choice>
              <mc:Fallback>
                <p:oleObj name="Equation" r:id="rId11" imgW="1066680" imgH="203040" progId="Equation.3">
                  <p:embed/>
                  <p:pic>
                    <p:nvPicPr>
                      <p:cNvPr id="0" name="Object 12"/>
                      <p:cNvPicPr>
                        <a:picLocks noChangeAspect="1" noChangeArrowheads="1"/>
                      </p:cNvPicPr>
                      <p:nvPr/>
                    </p:nvPicPr>
                    <p:blipFill>
                      <a:blip r:embed="rId12"/>
                      <a:srcRect/>
                      <a:stretch>
                        <a:fillRect/>
                      </a:stretch>
                    </p:blipFill>
                    <p:spPr bwMode="auto">
                      <a:xfrm>
                        <a:off x="107504" y="6021288"/>
                        <a:ext cx="3754438" cy="712787"/>
                      </a:xfrm>
                      <a:prstGeom prst="rect">
                        <a:avLst/>
                      </a:prstGeom>
                      <a:solidFill>
                        <a:schemeClr val="accent5">
                          <a:lumMod val="20000"/>
                          <a:lumOff val="80000"/>
                        </a:schemeClr>
                      </a:solidFill>
                      <a:ln w="9525">
                        <a:solidFill>
                          <a:schemeClr val="accent1"/>
                        </a:solidFill>
                        <a:miter lim="800000"/>
                        <a:headEnd/>
                        <a:tailEnd/>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475995757"/>
              </p:ext>
            </p:extLst>
          </p:nvPr>
        </p:nvGraphicFramePr>
        <p:xfrm>
          <a:off x="179512" y="4941168"/>
          <a:ext cx="7345362" cy="885825"/>
        </p:xfrm>
        <a:graphic>
          <a:graphicData uri="http://schemas.openxmlformats.org/presentationml/2006/ole">
            <mc:AlternateContent xmlns:mc="http://schemas.openxmlformats.org/markup-compatibility/2006">
              <mc:Choice xmlns:v="urn:schemas-microsoft-com:vml" Requires="v">
                <p:oleObj spid="_x0000_s29808" name="Equation" r:id="rId13" imgW="2425680" imgH="291960" progId="Equation.3">
                  <p:embed/>
                </p:oleObj>
              </mc:Choice>
              <mc:Fallback>
                <p:oleObj name="Equation" r:id="rId13" imgW="2425680" imgH="2919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512" y="4941168"/>
                        <a:ext cx="7345362" cy="885825"/>
                      </a:xfrm>
                      <a:prstGeom prst="rect">
                        <a:avLst/>
                      </a:prstGeom>
                      <a:solidFill>
                        <a:srgbClr val="DCE6F2"/>
                      </a:solidFill>
                      <a:ln w="38100">
                        <a:solidFill>
                          <a:schemeClr val="folHlink"/>
                        </a:solidFill>
                        <a:miter lim="800000"/>
                        <a:headEnd/>
                        <a:tailEnd/>
                      </a:ln>
                    </p:spPr>
                  </p:pic>
                </p:oleObj>
              </mc:Fallback>
            </mc:AlternateContent>
          </a:graphicData>
        </a:graphic>
      </p:graphicFrame>
      <p:sp>
        <p:nvSpPr>
          <p:cNvPr id="16" name="Rounded Rectangle 15"/>
          <p:cNvSpPr/>
          <p:nvPr/>
        </p:nvSpPr>
        <p:spPr>
          <a:xfrm>
            <a:off x="4139952" y="6021288"/>
            <a:ext cx="4824536" cy="83671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Assumes horizons </a:t>
            </a:r>
            <a:r>
              <a:rPr lang="en-GB" sz="2800" dirty="0" err="1" smtClean="0"/>
              <a:t>n</a:t>
            </a:r>
            <a:r>
              <a:rPr lang="en-GB" sz="2800" baseline="-25000" dirty="0" err="1" smtClean="0"/>
              <a:t>y</a:t>
            </a:r>
            <a:r>
              <a:rPr lang="en-GB" sz="2800" dirty="0" smtClean="0"/>
              <a:t> and n</a:t>
            </a:r>
            <a:r>
              <a:rPr lang="en-GB" sz="2800" baseline="-25000" dirty="0" smtClean="0"/>
              <a:t>u</a:t>
            </a:r>
            <a:r>
              <a:rPr lang="en-GB" sz="2800" dirty="0" smtClean="0"/>
              <a:t>.</a:t>
            </a:r>
            <a:endParaRPr lang="en-GB" sz="2800" dirty="0"/>
          </a:p>
        </p:txBody>
      </p:sp>
    </p:spTree>
    <p:extLst>
      <p:ext uri="{BB962C8B-B14F-4D97-AF65-F5344CB8AC3E}">
        <p14:creationId xmlns:p14="http://schemas.microsoft.com/office/powerpoint/2010/main" val="14333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 calcmode="lin" valueType="num">
                                      <p:cBhvr additive="base">
                                        <p:cTn id="3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video</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We will demonstrate some MATLAB code for computing and implementing the GPC control law on a number of examples.</a:t>
            </a:r>
          </a:p>
          <a:p>
            <a:pPr marL="514350" indent="-514350">
              <a:buFont typeface="+mj-lt"/>
              <a:buAutoNum type="arabicPeriod"/>
            </a:pPr>
            <a:r>
              <a:rPr lang="en-GB" dirty="0" smtClean="0"/>
              <a:t>The examples will include disturbance rejection and measurement noise.</a:t>
            </a:r>
          </a:p>
          <a:p>
            <a:pPr marL="0" indent="0">
              <a:buNone/>
            </a:pPr>
            <a:endParaRPr lang="en-GB" dirty="0"/>
          </a:p>
          <a:p>
            <a:pPr marL="0" indent="0">
              <a:buNone/>
            </a:pPr>
            <a:r>
              <a:rPr lang="en-GB" dirty="0" smtClean="0"/>
              <a:t>The relevant code is available on the GPC folder on the </a:t>
            </a:r>
            <a:r>
              <a:rPr lang="en-GB" dirty="0" err="1" smtClean="0"/>
              <a:t>googlesites</a:t>
            </a:r>
            <a:r>
              <a:rPr lang="en-GB" dirty="0" smtClean="0"/>
              <a:t>.</a:t>
            </a:r>
          </a:p>
          <a:p>
            <a:pPr marL="0" indent="0">
              <a:buNone/>
            </a:pPr>
            <a:r>
              <a:rPr lang="en-GB" dirty="0">
                <a:hlinkClick r:id="rId2"/>
              </a:rPr>
              <a:t>https://sites.google.com/a/sheffield.ac.uk/video-lectures-on-modelling-analysis-and-control</a:t>
            </a:r>
            <a:r>
              <a:rPr lang="en-GB" dirty="0" smtClean="0">
                <a:hlinkClick r:id="rId2"/>
              </a:rPr>
              <a:t>/</a:t>
            </a: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Remarks on code</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For convenience  the code assumes that the plant always has at least a single unit delay, hence this is hard-wired in rather than carrying an extra zero coefficient in the numerator polynomial.</a:t>
            </a:r>
          </a:p>
          <a:p>
            <a:pPr marL="0" indent="0">
              <a:buNone/>
            </a:pPr>
            <a:r>
              <a:rPr lang="en-GB" dirty="0" smtClean="0"/>
              <a:t>For longer delays, add the relevant number of zero coefficients to the ‘b’ vector.</a:t>
            </a:r>
          </a:p>
          <a:p>
            <a:pPr marL="0" indent="0">
              <a:buNone/>
            </a:pPr>
            <a:r>
              <a:rPr lang="en-GB" b="1" dirty="0" smtClean="0">
                <a:solidFill>
                  <a:srgbClr val="C00000"/>
                </a:solidFill>
              </a:rPr>
              <a:t>For now advance information on the target is not used as this topic has subtle implications which are best covered separately. Therefore </a:t>
            </a:r>
            <a:r>
              <a:rPr lang="en-GB" b="1" dirty="0" err="1" smtClean="0">
                <a:solidFill>
                  <a:srgbClr val="C00000"/>
                </a:solidFill>
              </a:rPr>
              <a:t>P</a:t>
            </a:r>
            <a:r>
              <a:rPr lang="en-GB" b="1" baseline="-25000" dirty="0" err="1" smtClean="0">
                <a:solidFill>
                  <a:srgbClr val="C00000"/>
                </a:solidFill>
              </a:rPr>
              <a:t>r</a:t>
            </a:r>
            <a:r>
              <a:rPr lang="en-GB" b="1" dirty="0" smtClean="0">
                <a:solidFill>
                  <a:srgbClr val="C00000"/>
                </a:solidFill>
              </a:rPr>
              <a:t> is a constant.</a:t>
            </a:r>
          </a:p>
          <a:p>
            <a:pPr marL="0" indent="0">
              <a:buNone/>
            </a:pPr>
            <a:r>
              <a:rPr lang="en-GB" b="1" dirty="0" smtClean="0">
                <a:solidFill>
                  <a:srgbClr val="008000"/>
                </a:solidFill>
              </a:rPr>
              <a:t>Quite a bit of the code is book keeping and can be ignored.</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34059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06190" cy="772138"/>
          </a:xfrm>
        </p:spPr>
        <p:txBody>
          <a:bodyPr/>
          <a:lstStyle/>
          <a:p>
            <a:pPr marL="0" indent="0">
              <a:buNone/>
            </a:pPr>
            <a:r>
              <a:rPr lang="en-GB" dirty="0" smtClean="0"/>
              <a:t>Take a system G(z) with n</a:t>
            </a:r>
            <a:r>
              <a:rPr lang="en-GB" baseline="-25000" dirty="0" smtClean="0"/>
              <a:t>u</a:t>
            </a:r>
            <a:r>
              <a:rPr lang="en-GB" dirty="0" smtClean="0"/>
              <a:t>=3, </a:t>
            </a:r>
            <a:r>
              <a:rPr lang="en-GB" dirty="0" err="1" smtClean="0"/>
              <a:t>n</a:t>
            </a:r>
            <a:r>
              <a:rPr lang="en-GB" baseline="-25000" dirty="0" err="1" smtClean="0"/>
              <a:t>y</a:t>
            </a:r>
            <a:r>
              <a:rPr lang="en-GB" dirty="0" smtClean="0"/>
              <a:t>=15 and lambda=1.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2012956"/>
              </p:ext>
            </p:extLst>
          </p:nvPr>
        </p:nvGraphicFramePr>
        <p:xfrm>
          <a:off x="1403648" y="1484784"/>
          <a:ext cx="6038851" cy="1541462"/>
        </p:xfrm>
        <a:graphic>
          <a:graphicData uri="http://schemas.openxmlformats.org/presentationml/2006/ole">
            <mc:AlternateContent xmlns:mc="http://schemas.openxmlformats.org/markup-compatibility/2006">
              <mc:Choice xmlns:v="urn:schemas-microsoft-com:vml" Requires="v">
                <p:oleObj spid="_x0000_s30750" name="Equation" r:id="rId3" imgW="1650960" imgH="419040" progId="Equation.3">
                  <p:embed/>
                </p:oleObj>
              </mc:Choice>
              <mc:Fallback>
                <p:oleObj name="Equation" r:id="rId3" imgW="1650960" imgH="419040" progId="Equation.3">
                  <p:embed/>
                  <p:pic>
                    <p:nvPicPr>
                      <p:cNvPr id="0" name="Object 7"/>
                      <p:cNvPicPr>
                        <a:picLocks noChangeAspect="1" noChangeArrowheads="1"/>
                      </p:cNvPicPr>
                      <p:nvPr/>
                    </p:nvPicPr>
                    <p:blipFill>
                      <a:blip r:embed="rId4"/>
                      <a:srcRect/>
                      <a:stretch>
                        <a:fillRect/>
                      </a:stretch>
                    </p:blipFill>
                    <p:spPr bwMode="auto">
                      <a:xfrm>
                        <a:off x="1403648" y="1484784"/>
                        <a:ext cx="6038851" cy="1541462"/>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7" name="Rectangle 6"/>
          <p:cNvSpPr/>
          <p:nvPr/>
        </p:nvSpPr>
        <p:spPr>
          <a:xfrm>
            <a:off x="232886" y="3176972"/>
            <a:ext cx="8568952" cy="133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Utilises the main file: </a:t>
            </a:r>
            <a:r>
              <a:rPr lang="en-GB" sz="3600" dirty="0" err="1" smtClean="0"/>
              <a:t>mpc_simulate_noconstraints.m</a:t>
            </a:r>
            <a:endParaRPr lang="en-GB" sz="3600" dirty="0"/>
          </a:p>
        </p:txBody>
      </p:sp>
      <p:sp>
        <p:nvSpPr>
          <p:cNvPr id="11" name="Rounded Rectangle 10"/>
          <p:cNvSpPr/>
          <p:nvPr/>
        </p:nvSpPr>
        <p:spPr>
          <a:xfrm>
            <a:off x="736942" y="4653136"/>
            <a:ext cx="7560840" cy="196598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r>
              <a:rPr lang="en-GB" sz="3600" dirty="0" smtClean="0"/>
              <a:t>video2_5_example1.m</a:t>
            </a:r>
          </a:p>
          <a:p>
            <a:pPr algn="ctr"/>
            <a:r>
              <a:rPr lang="en-GB" sz="3600" dirty="0" smtClean="0"/>
              <a:t>video2_5_example2.m</a:t>
            </a:r>
            <a:endParaRPr lang="en-GB" sz="3600" dirty="0"/>
          </a:p>
        </p:txBody>
      </p:sp>
    </p:spTree>
    <p:extLst>
      <p:ext uri="{BB962C8B-B14F-4D97-AF65-F5344CB8AC3E}">
        <p14:creationId xmlns:p14="http://schemas.microsoft.com/office/powerpoint/2010/main" val="26720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Experiment for yourself</a:t>
            </a:r>
            <a:endParaRPr lang="en-GB" dirty="0"/>
          </a:p>
        </p:txBody>
      </p:sp>
      <p:sp>
        <p:nvSpPr>
          <p:cNvPr id="3" name="Content Placeholder 2"/>
          <p:cNvSpPr>
            <a:spLocks noGrp="1"/>
          </p:cNvSpPr>
          <p:nvPr>
            <p:ph idx="1"/>
          </p:nvPr>
        </p:nvSpPr>
        <p:spPr/>
        <p:txBody>
          <a:bodyPr/>
          <a:lstStyle/>
          <a:p>
            <a:pPr marL="0" indent="0">
              <a:buNone/>
            </a:pPr>
            <a:r>
              <a:rPr lang="en-GB" dirty="0" smtClean="0"/>
              <a:t>Try yourself changing the different GPC parameters, that is </a:t>
            </a:r>
            <a:r>
              <a:rPr lang="en-GB" dirty="0" err="1" smtClean="0"/>
              <a:t>n</a:t>
            </a:r>
            <a:r>
              <a:rPr lang="en-GB" baseline="-25000" dirty="0" err="1" smtClean="0"/>
              <a:t>y</a:t>
            </a:r>
            <a:r>
              <a:rPr lang="en-GB" dirty="0" smtClean="0"/>
              <a:t>, n</a:t>
            </a:r>
            <a:r>
              <a:rPr lang="en-GB" baseline="-25000" dirty="0" smtClean="0"/>
              <a:t>u</a:t>
            </a:r>
            <a:r>
              <a:rPr lang="en-GB" dirty="0" smtClean="0"/>
              <a:t> and Wu and investigate the impact on closed-loop behaviour.</a:t>
            </a:r>
          </a:p>
          <a:p>
            <a:pPr marL="0" indent="0">
              <a:buNone/>
            </a:pPr>
            <a:r>
              <a:rPr lang="en-GB" dirty="0" smtClean="0"/>
              <a:t>A later chapter will look at understanding and insights.</a:t>
            </a:r>
          </a:p>
          <a:p>
            <a:pPr marL="0" indent="0">
              <a:buNone/>
            </a:pPr>
            <a:r>
              <a:rPr lang="en-GB" dirty="0" smtClean="0"/>
              <a:t>What happens if you change the model, disturbance or noise?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1240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2 (MIMO)</a:t>
            </a:r>
            <a:endParaRPr lang="en-GB" dirty="0"/>
          </a:p>
        </p:txBody>
      </p:sp>
      <p:sp>
        <p:nvSpPr>
          <p:cNvPr id="3" name="Content Placeholder 2"/>
          <p:cNvSpPr>
            <a:spLocks noGrp="1"/>
          </p:cNvSpPr>
          <p:nvPr>
            <p:ph idx="1"/>
          </p:nvPr>
        </p:nvSpPr>
        <p:spPr>
          <a:xfrm>
            <a:off x="214282" y="928670"/>
            <a:ext cx="8606190" cy="772138"/>
          </a:xfrm>
        </p:spPr>
        <p:txBody>
          <a:bodyPr>
            <a:normAutofit/>
          </a:bodyPr>
          <a:lstStyle/>
          <a:p>
            <a:pPr marL="0" indent="0">
              <a:buNone/>
            </a:pPr>
            <a:r>
              <a:rPr lang="en-GB" dirty="0" smtClean="0"/>
              <a:t>Take a system G(z) with n</a:t>
            </a:r>
            <a:r>
              <a:rPr lang="en-GB" baseline="-25000" dirty="0" smtClean="0"/>
              <a:t>u</a:t>
            </a:r>
            <a:r>
              <a:rPr lang="en-GB" dirty="0" smtClean="0"/>
              <a:t>=4, </a:t>
            </a:r>
            <a:r>
              <a:rPr lang="en-GB" dirty="0" err="1" smtClean="0"/>
              <a:t>n</a:t>
            </a:r>
            <a:r>
              <a:rPr lang="en-GB" baseline="-25000" dirty="0" err="1" smtClean="0"/>
              <a:t>y</a:t>
            </a:r>
            <a:r>
              <a:rPr lang="en-GB" dirty="0" smtClean="0"/>
              <a:t>=9 and lambda=1.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031131098"/>
              </p:ext>
            </p:extLst>
          </p:nvPr>
        </p:nvGraphicFramePr>
        <p:xfrm>
          <a:off x="225920" y="1556792"/>
          <a:ext cx="8918080" cy="691795"/>
        </p:xfrm>
        <a:graphic>
          <a:graphicData uri="http://schemas.openxmlformats.org/presentationml/2006/ole">
            <mc:AlternateContent xmlns:mc="http://schemas.openxmlformats.org/markup-compatibility/2006">
              <mc:Choice xmlns:v="urn:schemas-microsoft-com:vml" Requires="v">
                <p:oleObj spid="_x0000_s36884" name="Equation" r:id="rId3" imgW="3124080" imgH="241200" progId="Equation.3">
                  <p:embed/>
                </p:oleObj>
              </mc:Choice>
              <mc:Fallback>
                <p:oleObj name="Equation" r:id="rId3" imgW="3124080" imgH="241200" progId="Equation.3">
                  <p:embed/>
                  <p:pic>
                    <p:nvPicPr>
                      <p:cNvPr id="0" name=""/>
                      <p:cNvPicPr>
                        <a:picLocks noChangeAspect="1" noChangeArrowheads="1"/>
                      </p:cNvPicPr>
                      <p:nvPr/>
                    </p:nvPicPr>
                    <p:blipFill>
                      <a:blip r:embed="rId4"/>
                      <a:srcRect/>
                      <a:stretch>
                        <a:fillRect/>
                      </a:stretch>
                    </p:blipFill>
                    <p:spPr bwMode="auto">
                      <a:xfrm>
                        <a:off x="225920" y="1556792"/>
                        <a:ext cx="8918080" cy="691795"/>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11" name="Rounded Rectangle 10"/>
          <p:cNvSpPr/>
          <p:nvPr/>
        </p:nvSpPr>
        <p:spPr>
          <a:xfrm>
            <a:off x="1691680" y="2780928"/>
            <a:ext cx="4823426" cy="34563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video2_4_example3.m</a:t>
            </a:r>
          </a:p>
          <a:p>
            <a:pPr algn="ctr"/>
            <a:r>
              <a:rPr lang="en-GB" sz="3600" dirty="0" smtClean="0"/>
              <a:t>video2_4_example4.m</a:t>
            </a:r>
            <a:endParaRPr lang="en-GB" sz="3600" dirty="0"/>
          </a:p>
          <a:p>
            <a:pPr algn="ctr"/>
            <a:endParaRPr lang="en-GB" sz="3600" dirty="0"/>
          </a:p>
        </p:txBody>
      </p:sp>
    </p:spTree>
    <p:extLst>
      <p:ext uri="{BB962C8B-B14F-4D97-AF65-F5344CB8AC3E}">
        <p14:creationId xmlns:p14="http://schemas.microsoft.com/office/powerpoint/2010/main" val="3300728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dirty="0" smtClean="0"/>
              <a:t>Overlaying responses with different GPC horizons/weights</a:t>
            </a:r>
            <a:endParaRPr lang="en-GB" dirty="0"/>
          </a:p>
        </p:txBody>
      </p:sp>
      <p:sp>
        <p:nvSpPr>
          <p:cNvPr id="3" name="Content Placeholder 2"/>
          <p:cNvSpPr>
            <a:spLocks noGrp="1"/>
          </p:cNvSpPr>
          <p:nvPr>
            <p:ph idx="1"/>
          </p:nvPr>
        </p:nvSpPr>
        <p:spPr>
          <a:xfrm>
            <a:off x="214282" y="1772816"/>
            <a:ext cx="8715436" cy="2808312"/>
          </a:xfrm>
        </p:spPr>
        <p:txBody>
          <a:bodyPr/>
          <a:lstStyle/>
          <a:p>
            <a:pPr marL="0" indent="0">
              <a:buNone/>
            </a:pPr>
            <a:r>
              <a:rPr lang="en-GB" dirty="0" smtClean="0"/>
              <a:t>It may be desirable to compare the responses with different prediction horizons, or control horizons of weights.</a:t>
            </a:r>
          </a:p>
          <a:p>
            <a:pPr marL="0" indent="0">
              <a:buNone/>
            </a:pPr>
            <a:r>
              <a:rPr lang="en-GB" dirty="0" smtClean="0"/>
              <a:t>A simple piece of code is provided to show how  this could be done. Easy to edit!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ounded Rectangle 5"/>
          <p:cNvSpPr/>
          <p:nvPr/>
        </p:nvSpPr>
        <p:spPr>
          <a:xfrm>
            <a:off x="395536" y="4725144"/>
            <a:ext cx="7992888" cy="187220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video2_4_example5.m</a:t>
            </a:r>
          </a:p>
        </p:txBody>
      </p:sp>
    </p:spTree>
    <p:extLst>
      <p:ext uri="{BB962C8B-B14F-4D97-AF65-F5344CB8AC3E}">
        <p14:creationId xmlns:p14="http://schemas.microsoft.com/office/powerpoint/2010/main" val="185434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5164626"/>
          </a:xfrm>
        </p:spPr>
        <p:txBody>
          <a:bodyPr>
            <a:normAutofit lnSpcReduction="10000"/>
          </a:bodyPr>
          <a:lstStyle/>
          <a:p>
            <a:pPr marL="514350" indent="-514350">
              <a:buFont typeface="+mj-lt"/>
              <a:buAutoNum type="arabicPeriod"/>
            </a:pPr>
            <a:r>
              <a:rPr lang="en-GB" dirty="0" smtClean="0"/>
              <a:t>Demonstrated MATLAB code for computing a GPC control law using a transfer function model and then simulating the closed-loop with that code.</a:t>
            </a:r>
          </a:p>
          <a:p>
            <a:pPr marL="514350" indent="-514350">
              <a:buFont typeface="+mj-lt"/>
              <a:buAutoNum type="arabicPeriod"/>
            </a:pPr>
            <a:r>
              <a:rPr lang="en-GB" dirty="0" smtClean="0"/>
              <a:t>Code works for MIMO and SISO cases.</a:t>
            </a:r>
          </a:p>
          <a:p>
            <a:pPr marL="514350" indent="-514350">
              <a:buFont typeface="+mj-lt"/>
              <a:buAutoNum type="arabicPeriod"/>
            </a:pPr>
            <a:r>
              <a:rPr lang="en-GB" dirty="0" smtClean="0"/>
              <a:t>Easy to overlay responses for different choices of horizons in order to learn about the impact through trial and error.</a:t>
            </a:r>
          </a:p>
          <a:p>
            <a:pPr marL="0" indent="0">
              <a:buNone/>
            </a:pPr>
            <a:r>
              <a:rPr lang="en-GB" b="1" dirty="0" smtClean="0">
                <a:solidFill>
                  <a:srgbClr val="008000"/>
                </a:solidFill>
              </a:rPr>
              <a:t>Code written to be simple, transparent and easy to edit (but not robust to foolish data entry).</a:t>
            </a:r>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512</Words>
  <Application>Microsoft Office PowerPoint</Application>
  <PresentationFormat>On-screen Show (4:3)</PresentationFormat>
  <Paragraphs>79</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Office Theme</vt:lpstr>
      <vt:lpstr>Microsoft Equation 3.0</vt:lpstr>
      <vt:lpstr>Equation</vt:lpstr>
      <vt:lpstr>CHAPTER 2 Generalised Predictive Control 5 Simulation with MATLAB</vt:lpstr>
      <vt:lpstr>Summary of previous videos</vt:lpstr>
      <vt:lpstr>This video</vt:lpstr>
      <vt:lpstr>Remarks on code</vt:lpstr>
      <vt:lpstr>Example 1</vt:lpstr>
      <vt:lpstr>Experiment for yourself</vt:lpstr>
      <vt:lpstr>Example 2 (MIMO)</vt:lpstr>
      <vt:lpstr>Overlaying responses with different GPC horizons/weights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93</cp:revision>
  <dcterms:created xsi:type="dcterms:W3CDTF">2012-03-07T15:25:29Z</dcterms:created>
  <dcterms:modified xsi:type="dcterms:W3CDTF">2014-01-31T13:31:09Z</dcterms:modified>
</cp:coreProperties>
</file>