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11" r:id="rId3"/>
    <p:sldId id="312" r:id="rId4"/>
    <p:sldId id="313" r:id="rId5"/>
    <p:sldId id="314" r:id="rId6"/>
    <p:sldId id="315" r:id="rId7"/>
    <p:sldId id="316" r:id="rId8"/>
    <p:sldId id="317" r:id="rId9"/>
    <p:sldId id="318" r:id="rId10"/>
    <p:sldId id="319"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82" d="100"/>
          <a:sy n="82" d="100"/>
        </p:scale>
        <p:origin x="-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1/29/2014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jpeg"/><Relationship Id="rId5" Type="http://schemas.openxmlformats.org/officeDocument/2006/relationships/hyperlink" Target="http://engsc.ac.uk/" TargetMode="External"/><Relationship Id="rId10" Type="http://schemas.openxmlformats.org/officeDocument/2006/relationships/image" Target="../media/image13.jpeg"/><Relationship Id="rId4" Type="http://schemas.openxmlformats.org/officeDocument/2006/relationships/image" Target="../media/image10.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a:t>
            </a:r>
            <a:r>
              <a:rPr lang="en-GB" dirty="0"/>
              <a:t>6</a:t>
            </a:r>
            <a:r>
              <a:rPr lang="en-GB" dirty="0" smtClean="0"/>
              <a:t/>
            </a:r>
            <a:br>
              <a:rPr lang="en-GB" dirty="0" smtClean="0"/>
            </a:br>
            <a:r>
              <a:rPr lang="en-GB" dirty="0" smtClean="0"/>
              <a:t>Sensitivity of GPC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Effect of measurement noise</a:t>
            </a:r>
            <a:endParaRPr lang="en-GB" dirty="0"/>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10</a:t>
            </a:fld>
            <a:endParaRPr lang="en-GB"/>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777686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7236296" y="4077072"/>
            <a:ext cx="1728192" cy="1584176"/>
          </a:xfrm>
          <a:prstGeom prst="wedgeRoundRectCallout">
            <a:avLst>
              <a:gd name="adj1" fmla="val -72987"/>
              <a:gd name="adj2" fmla="val 128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Magnitude of noise is small</a:t>
            </a:r>
            <a:endParaRPr lang="en-GB" sz="2400" dirty="0"/>
          </a:p>
        </p:txBody>
      </p:sp>
      <p:cxnSp>
        <p:nvCxnSpPr>
          <p:cNvPr id="7" name="Straight Arrow Connector 6"/>
          <p:cNvCxnSpPr/>
          <p:nvPr/>
        </p:nvCxnSpPr>
        <p:spPr>
          <a:xfrm flipH="1" flipV="1">
            <a:off x="3275856" y="2132856"/>
            <a:ext cx="3888432" cy="25922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7382131" y="980728"/>
            <a:ext cx="1728192" cy="1584176"/>
          </a:xfrm>
          <a:prstGeom prst="wedgeRoundRectCallout">
            <a:avLst>
              <a:gd name="adj1" fmla="val -80826"/>
              <a:gd name="adj2" fmla="val 12872"/>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Impact on inputs is very large</a:t>
            </a:r>
            <a:endParaRPr lang="en-GB" sz="2400" dirty="0"/>
          </a:p>
        </p:txBody>
      </p:sp>
      <p:cxnSp>
        <p:nvCxnSpPr>
          <p:cNvPr id="10" name="Straight Arrow Connector 9"/>
          <p:cNvCxnSpPr/>
          <p:nvPr/>
        </p:nvCxnSpPr>
        <p:spPr>
          <a:xfrm flipH="1">
            <a:off x="3275856" y="2420888"/>
            <a:ext cx="4106276" cy="259228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63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1" y="928670"/>
            <a:ext cx="8733931" cy="4372538"/>
          </a:xfrm>
        </p:spPr>
        <p:txBody>
          <a:bodyPr>
            <a:normAutofit fontScale="85000" lnSpcReduction="20000"/>
          </a:bodyPr>
          <a:lstStyle/>
          <a:p>
            <a:pPr marL="514350" indent="-514350">
              <a:buFont typeface="+mj-lt"/>
              <a:buAutoNum type="arabicPeriod"/>
            </a:pPr>
            <a:r>
              <a:rPr lang="en-GB" dirty="0" smtClean="0"/>
              <a:t>Given GPC can be represented using a conventional linear transfer functions and block diagrams, sensitivity can be computed analytically for the constraint free case.</a:t>
            </a:r>
          </a:p>
          <a:p>
            <a:pPr marL="514350" indent="-514350">
              <a:buFont typeface="+mj-lt"/>
              <a:buAutoNum type="arabicPeriod"/>
            </a:pPr>
            <a:r>
              <a:rPr lang="en-GB" dirty="0" smtClean="0"/>
              <a:t>Even though, practically, one will normally be operating with constraints, the constraint free case gives insightful indications about the underlying robustness.</a:t>
            </a:r>
          </a:p>
          <a:p>
            <a:pPr marL="514350" indent="-514350">
              <a:buFont typeface="+mj-lt"/>
              <a:buAutoNum type="arabicPeriod"/>
            </a:pPr>
            <a:r>
              <a:rPr lang="en-GB" dirty="0" smtClean="0"/>
              <a:t>In the case of noise rejection, simulations indicate that GPC is very sensitive to noise, especially the transference from noise to the input signal</a:t>
            </a:r>
            <a:r>
              <a:rPr lang="en-GB" dirty="0" smtClean="0"/>
              <a:t>.</a:t>
            </a:r>
            <a:endParaRPr lang="en-GB" dirty="0" smtClean="0"/>
          </a:p>
          <a:p>
            <a:pPr marL="514350" indent="-514350">
              <a:buFont typeface="+mj-lt"/>
              <a:buAutoNum type="arabicPeriod"/>
            </a:pPr>
            <a:r>
              <a:rPr lang="en-GB" dirty="0" smtClean="0"/>
              <a:t>A look at the parameters in the sensitivity function would give some indication of why this is the case.</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4251642670"/>
              </p:ext>
            </p:extLst>
          </p:nvPr>
        </p:nvGraphicFramePr>
        <p:xfrm>
          <a:off x="7020272" y="4581128"/>
          <a:ext cx="1979613" cy="1096962"/>
        </p:xfrm>
        <a:graphic>
          <a:graphicData uri="http://schemas.openxmlformats.org/presentationml/2006/ole">
            <mc:AlternateContent xmlns:mc="http://schemas.openxmlformats.org/markup-compatibility/2006">
              <mc:Choice xmlns:v="urn:schemas-microsoft-com:vml" Requires="v">
                <p:oleObj spid="_x0000_s41990" name="Equation" r:id="rId3" imgW="787320" imgH="431640" progId="Equation.3">
                  <p:embed/>
                </p:oleObj>
              </mc:Choice>
              <mc:Fallback>
                <p:oleObj name="Equation" r:id="rId3" imgW="787320" imgH="431640" progId="Equation.3">
                  <p:embed/>
                  <p:pic>
                    <p:nvPicPr>
                      <p:cNvPr id="0" name="Object 5"/>
                      <p:cNvPicPr>
                        <a:picLocks noGrp="1" noChangeAspect="1" noChangeArrowheads="1"/>
                      </p:cNvPicPr>
                      <p:nvPr/>
                    </p:nvPicPr>
                    <p:blipFill>
                      <a:blip r:embed="rId4"/>
                      <a:srcRect/>
                      <a:stretch>
                        <a:fillRect/>
                      </a:stretch>
                    </p:blipFill>
                    <p:spPr bwMode="auto">
                      <a:xfrm>
                        <a:off x="7020272" y="4581128"/>
                        <a:ext cx="1979613" cy="1096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107504" y="4869160"/>
            <a:ext cx="6696744" cy="10801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Notably the parameters of </a:t>
            </a:r>
            <a:r>
              <a:rPr lang="en-GB" sz="2400" dirty="0" err="1"/>
              <a:t>N</a:t>
            </a:r>
            <a:r>
              <a:rPr lang="en-GB" sz="2400" baseline="-25000" dirty="0" err="1"/>
              <a:t>k</a:t>
            </a:r>
            <a:r>
              <a:rPr lang="en-GB" sz="2400" dirty="0"/>
              <a:t> are linked to the Q </a:t>
            </a:r>
            <a:r>
              <a:rPr lang="en-GB" sz="2400" dirty="0" smtClean="0"/>
              <a:t>matrix and this is known to have some parameters well over unity in magnitude.</a:t>
            </a:r>
            <a:endParaRPr lang="en-GB" sz="2400" dirty="0"/>
          </a:p>
        </p:txBody>
      </p:sp>
      <p:sp>
        <p:nvSpPr>
          <p:cNvPr id="8" name="Rectangle 7"/>
          <p:cNvSpPr/>
          <p:nvPr/>
        </p:nvSpPr>
        <p:spPr>
          <a:xfrm>
            <a:off x="0" y="6021288"/>
            <a:ext cx="8388424" cy="8367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Predictions are linked to just a few past outputs. Changes in these due to noise can cause sizeable impacts on the predictions.</a:t>
            </a:r>
            <a:endParaRPr lang="en-GB" sz="2400" dirty="0"/>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So far we have presented a formulation and implementation for a GPC control law, but given very little consideration as to whether this is an effective feedback or not.</a:t>
            </a:r>
          </a:p>
          <a:p>
            <a:r>
              <a:rPr lang="en-GB" dirty="0" smtClean="0"/>
              <a:t>Does it give good performance?</a:t>
            </a:r>
          </a:p>
          <a:p>
            <a:r>
              <a:rPr lang="en-GB" dirty="0" smtClean="0"/>
              <a:t>Is it even </a:t>
            </a:r>
            <a:r>
              <a:rPr lang="en-GB" dirty="0" err="1" smtClean="0"/>
              <a:t>stablilising</a:t>
            </a:r>
            <a:r>
              <a:rPr lang="en-GB" dirty="0" smtClean="0"/>
              <a:t>?</a:t>
            </a:r>
          </a:p>
          <a:p>
            <a:r>
              <a:rPr lang="en-GB" dirty="0" smtClean="0"/>
              <a:t>Is it robust to parameter uncertainty, noise and disturbances?</a:t>
            </a:r>
          </a:p>
          <a:p>
            <a:pPr marL="0" indent="0">
              <a:buNone/>
            </a:pPr>
            <a:r>
              <a:rPr lang="en-GB" dirty="0" smtClean="0">
                <a:solidFill>
                  <a:srgbClr val="008000"/>
                </a:solidFill>
              </a:rPr>
              <a:t>The previous video indicated  that we can at least observe, from simulations, the impact of noise and disturbances, but no comment was made.</a:t>
            </a:r>
            <a:endParaRPr lang="en-GB" dirty="0">
              <a:solidFill>
                <a:srgbClr val="008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289940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Loop sensitivity</a:t>
            </a:r>
            <a:endParaRPr lang="en-GB" dirty="0"/>
          </a:p>
        </p:txBody>
      </p:sp>
      <p:sp>
        <p:nvSpPr>
          <p:cNvPr id="3" name="Content Placeholder 2"/>
          <p:cNvSpPr>
            <a:spLocks noGrp="1"/>
          </p:cNvSpPr>
          <p:nvPr>
            <p:ph idx="1"/>
          </p:nvPr>
        </p:nvSpPr>
        <p:spPr>
          <a:xfrm>
            <a:off x="214282" y="928670"/>
            <a:ext cx="8715436" cy="3364426"/>
          </a:xfrm>
        </p:spPr>
        <p:txBody>
          <a:bodyPr/>
          <a:lstStyle/>
          <a:p>
            <a:r>
              <a:rPr lang="en-GB" dirty="0" smtClean="0"/>
              <a:t>In general it is useful to be able to analyse the sensitivity of a loop.</a:t>
            </a:r>
          </a:p>
          <a:p>
            <a:r>
              <a:rPr lang="en-GB" dirty="0" smtClean="0"/>
              <a:t>In the case of GPC, it may also be useful to understand the causes of poor sensitivity, as such an understanding could be used to improve the design.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ounded Rectangle 5"/>
          <p:cNvSpPr/>
          <p:nvPr/>
        </p:nvSpPr>
        <p:spPr>
          <a:xfrm>
            <a:off x="179512" y="4005064"/>
            <a:ext cx="8640960" cy="2592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solidFill>
                  <a:srgbClr val="FFFF00"/>
                </a:solidFill>
              </a:rPr>
              <a:t>REMARK</a:t>
            </a:r>
            <a:r>
              <a:rPr lang="en-GB" sz="2800" dirty="0" smtClean="0"/>
              <a:t>: Viewers may recall that the CARIMA model implicitly assumes slowly time varying disturbances are an effective model and thus we would expect GPC to deal well with those?</a:t>
            </a:r>
          </a:p>
          <a:p>
            <a:r>
              <a:rPr lang="en-GB" sz="2800" dirty="0" smtClean="0"/>
              <a:t>What about </a:t>
            </a:r>
            <a:r>
              <a:rPr lang="en-GB" sz="2800" dirty="0"/>
              <a:t>f</a:t>
            </a:r>
            <a:r>
              <a:rPr lang="en-GB" sz="2800" dirty="0" smtClean="0"/>
              <a:t>ast varying disturbances or measurement noise?</a:t>
            </a:r>
            <a:endParaRPr lang="en-GB" sz="2800" dirty="0"/>
          </a:p>
        </p:txBody>
      </p:sp>
    </p:spTree>
    <p:extLst>
      <p:ext uri="{BB962C8B-B14F-4D97-AF65-F5344CB8AC3E}">
        <p14:creationId xmlns:p14="http://schemas.microsoft.com/office/powerpoint/2010/main" val="416471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Sensitivity functions</a:t>
            </a:r>
            <a:endParaRPr lang="en-GB" dirty="0"/>
          </a:p>
        </p:txBody>
      </p:sp>
      <p:sp>
        <p:nvSpPr>
          <p:cNvPr id="3" name="Content Placeholder 2"/>
          <p:cNvSpPr>
            <a:spLocks noGrp="1"/>
          </p:cNvSpPr>
          <p:nvPr>
            <p:ph idx="1"/>
          </p:nvPr>
        </p:nvSpPr>
        <p:spPr>
          <a:xfrm>
            <a:off x="214282" y="928670"/>
            <a:ext cx="8715436" cy="1780250"/>
          </a:xfrm>
        </p:spPr>
        <p:txBody>
          <a:bodyPr/>
          <a:lstStyle/>
          <a:p>
            <a:pPr marL="0" indent="0">
              <a:buNone/>
            </a:pPr>
            <a:r>
              <a:rPr lang="en-GB" dirty="0" smtClean="0"/>
              <a:t>As GPC has a transfer function representation, it is straightforward to derive the sensitivity to various uncontrollable inputs and parameter uncertainty.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3988432"/>
            <a:ext cx="8532440" cy="2903180"/>
          </a:xfrm>
          <a:prstGeom prst="rect">
            <a:avLst/>
          </a:prstGeom>
          <a:solidFill>
            <a:schemeClr val="bg1"/>
          </a:solidFill>
        </p:spPr>
      </p:pic>
      <p:graphicFrame>
        <p:nvGraphicFramePr>
          <p:cNvPr id="7" name="Object 6"/>
          <p:cNvGraphicFramePr>
            <a:graphicFrameLocks noChangeAspect="1"/>
          </p:cNvGraphicFramePr>
          <p:nvPr>
            <p:extLst>
              <p:ext uri="{D42A27DB-BD31-4B8C-83A1-F6EECF244321}">
                <p14:modId xmlns:p14="http://schemas.microsoft.com/office/powerpoint/2010/main" val="120015819"/>
              </p:ext>
            </p:extLst>
          </p:nvPr>
        </p:nvGraphicFramePr>
        <p:xfrm>
          <a:off x="539552" y="2564904"/>
          <a:ext cx="7451725" cy="911225"/>
        </p:xfrm>
        <a:graphic>
          <a:graphicData uri="http://schemas.openxmlformats.org/presentationml/2006/ole">
            <mc:AlternateContent xmlns:mc="http://schemas.openxmlformats.org/markup-compatibility/2006">
              <mc:Choice xmlns:v="urn:schemas-microsoft-com:vml" Requires="v">
                <p:oleObj spid="_x0000_s37897" name="Equation" r:id="rId4" imgW="2158920" imgH="241200" progId="Equation.3">
                  <p:embed/>
                </p:oleObj>
              </mc:Choice>
              <mc:Fallback>
                <p:oleObj name="Equation" r:id="rId4" imgW="2158920" imgH="241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564904"/>
                        <a:ext cx="7451725" cy="911225"/>
                      </a:xfrm>
                      <a:prstGeom prst="rect">
                        <a:avLst/>
                      </a:prstGeom>
                      <a:solidFill>
                        <a:srgbClr val="FCD5B5"/>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03854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normAutofit fontScale="90000"/>
          </a:bodyPr>
          <a:lstStyle/>
          <a:p>
            <a:pPr eaLnBrk="1" hangingPunct="1"/>
            <a:r>
              <a:rPr lang="en-GB" altLang="en-US" smtClean="0"/>
              <a:t>Robustness measures</a:t>
            </a:r>
          </a:p>
        </p:txBody>
      </p:sp>
      <p:sp>
        <p:nvSpPr>
          <p:cNvPr id="76804" name="Rectangle 3"/>
          <p:cNvSpPr>
            <a:spLocks noGrp="1" noChangeArrowheads="1"/>
          </p:cNvSpPr>
          <p:nvPr>
            <p:ph type="body" idx="1"/>
          </p:nvPr>
        </p:nvSpPr>
        <p:spPr/>
        <p:txBody>
          <a:bodyPr/>
          <a:lstStyle/>
          <a:p>
            <a:pPr marL="609600" indent="-609600" eaLnBrk="1" hangingPunct="1">
              <a:buFontTx/>
              <a:buNone/>
            </a:pPr>
            <a:r>
              <a:rPr lang="en-GB" altLang="en-US" smtClean="0"/>
              <a:t>Robustness can be defined for many scenarios such as</a:t>
            </a:r>
          </a:p>
          <a:p>
            <a:pPr marL="609600" indent="-609600" eaLnBrk="1" hangingPunct="1">
              <a:buFontTx/>
              <a:buAutoNum type="arabicPeriod"/>
            </a:pPr>
            <a:r>
              <a:rPr lang="en-GB" altLang="en-US" smtClean="0"/>
              <a:t>Sensitivity to modelling errors.</a:t>
            </a:r>
          </a:p>
          <a:p>
            <a:pPr marL="609600" indent="-609600" eaLnBrk="1" hangingPunct="1">
              <a:buFontTx/>
              <a:buAutoNum type="arabicPeriod"/>
            </a:pPr>
            <a:r>
              <a:rPr lang="en-GB" altLang="en-US" smtClean="0"/>
              <a:t>Sensitivity to disturbances.</a:t>
            </a:r>
          </a:p>
          <a:p>
            <a:pPr marL="609600" indent="-609600" eaLnBrk="1" hangingPunct="1">
              <a:buFontTx/>
              <a:buAutoNum type="arabicPeriod"/>
            </a:pPr>
            <a:r>
              <a:rPr lang="en-GB" altLang="en-US" smtClean="0"/>
              <a:t>Sensitivity to noise.</a:t>
            </a:r>
          </a:p>
          <a:p>
            <a:pPr marL="609600" indent="-609600" eaLnBrk="1" hangingPunct="1">
              <a:buFontTx/>
              <a:buNone/>
            </a:pPr>
            <a:r>
              <a:rPr lang="en-GB" altLang="en-US" smtClean="0"/>
              <a:t>In each case one can form the transference from the uncertainty to the input or output.</a:t>
            </a:r>
          </a:p>
        </p:txBody>
      </p:sp>
      <p:sp>
        <p:nvSpPr>
          <p:cNvPr id="2" name="Rounded Rectangle 1"/>
          <p:cNvSpPr/>
          <p:nvPr/>
        </p:nvSpPr>
        <p:spPr>
          <a:xfrm>
            <a:off x="323528" y="4941168"/>
            <a:ext cx="828092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GB" sz="2400" dirty="0" smtClean="0"/>
              <a:t>For simplicity derivations here are given for the SISO case.</a:t>
            </a:r>
          </a:p>
          <a:p>
            <a:pPr marL="457200" indent="-457200">
              <a:buFont typeface="+mj-lt"/>
              <a:buAutoNum type="arabicPeriod"/>
            </a:pPr>
            <a:r>
              <a:rPr lang="en-GB" sz="2400" dirty="0" smtClean="0"/>
              <a:t>The same concepts apply equally to the MIMO case, but matrix algebra makes the derivation somewhat more awkward without adding to the key points.</a:t>
            </a:r>
            <a:endParaRPr lang="en-GB" sz="2400" dirty="0"/>
          </a:p>
        </p:txBody>
      </p:sp>
    </p:spTree>
    <p:extLst>
      <p:ext uri="{BB962C8B-B14F-4D97-AF65-F5344CB8AC3E}">
        <p14:creationId xmlns:p14="http://schemas.microsoft.com/office/powerpoint/2010/main" val="261577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fontScale="90000"/>
          </a:bodyPr>
          <a:lstStyle/>
          <a:p>
            <a:pPr eaLnBrk="1" hangingPunct="1"/>
            <a:r>
              <a:rPr lang="en-GB" altLang="en-US" smtClean="0"/>
              <a:t>Parameter uncertainty</a:t>
            </a:r>
          </a:p>
        </p:txBody>
      </p:sp>
      <p:sp>
        <p:nvSpPr>
          <p:cNvPr id="26629" name="Rectangle 3"/>
          <p:cNvSpPr>
            <a:spLocks noGrp="1" noChangeArrowheads="1"/>
          </p:cNvSpPr>
          <p:nvPr>
            <p:ph type="body" idx="1"/>
          </p:nvPr>
        </p:nvSpPr>
        <p:spPr/>
        <p:txBody>
          <a:bodyPr/>
          <a:lstStyle/>
          <a:p>
            <a:pPr eaLnBrk="1" hangingPunct="1">
              <a:buFontTx/>
              <a:buNone/>
            </a:pPr>
            <a:r>
              <a:rPr lang="en-GB" altLang="en-US" smtClean="0"/>
              <a:t>Consider first multiplicative uncertainty in G(z). Poles are determined from (1+GK)=0.</a:t>
            </a:r>
          </a:p>
        </p:txBody>
      </p:sp>
      <p:graphicFrame>
        <p:nvGraphicFramePr>
          <p:cNvPr id="26626" name="Object 4"/>
          <p:cNvGraphicFramePr>
            <a:graphicFrameLocks noGrp="1" noChangeAspect="1"/>
          </p:cNvGraphicFramePr>
          <p:nvPr>
            <p:ph sz="half" idx="4294967295"/>
            <p:extLst>
              <p:ext uri="{D42A27DB-BD31-4B8C-83A1-F6EECF244321}">
                <p14:modId xmlns:p14="http://schemas.microsoft.com/office/powerpoint/2010/main" val="3070759519"/>
              </p:ext>
            </p:extLst>
          </p:nvPr>
        </p:nvGraphicFramePr>
        <p:xfrm>
          <a:off x="611560" y="2204864"/>
          <a:ext cx="7324725" cy="2251075"/>
        </p:xfrm>
        <a:graphic>
          <a:graphicData uri="http://schemas.openxmlformats.org/presentationml/2006/ole">
            <mc:AlternateContent xmlns:mc="http://schemas.openxmlformats.org/markup-compatibility/2006">
              <mc:Choice xmlns:v="urn:schemas-microsoft-com:vml" Requires="v">
                <p:oleObj spid="_x0000_s38935" name="Equation" r:id="rId3" imgW="2768400" imgH="850680" progId="Equation.3">
                  <p:embed/>
                </p:oleObj>
              </mc:Choice>
              <mc:Fallback>
                <p:oleObj name="Equation" r:id="rId3" imgW="2768400" imgH="850680" progId="Equation.3">
                  <p:embed/>
                  <p:pic>
                    <p:nvPicPr>
                      <p:cNvPr id="0" name=""/>
                      <p:cNvPicPr>
                        <a:picLocks noChangeAspect="1" noChangeArrowheads="1"/>
                      </p:cNvPicPr>
                      <p:nvPr/>
                    </p:nvPicPr>
                    <p:blipFill>
                      <a:blip r:embed="rId4"/>
                      <a:srcRect/>
                      <a:stretch>
                        <a:fillRect/>
                      </a:stretch>
                    </p:blipFill>
                    <p:spPr bwMode="auto">
                      <a:xfrm>
                        <a:off x="611560" y="2204864"/>
                        <a:ext cx="7324725" cy="2251075"/>
                      </a:xfrm>
                      <a:prstGeom prst="rect">
                        <a:avLst/>
                      </a:prstGeom>
                      <a:solidFill>
                        <a:schemeClr val="bg1"/>
                      </a:solid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665624578"/>
              </p:ext>
            </p:extLst>
          </p:nvPr>
        </p:nvGraphicFramePr>
        <p:xfrm>
          <a:off x="4644008" y="4725144"/>
          <a:ext cx="2520280" cy="1729417"/>
        </p:xfrm>
        <a:graphic>
          <a:graphicData uri="http://schemas.openxmlformats.org/presentationml/2006/ole">
            <mc:AlternateContent xmlns:mc="http://schemas.openxmlformats.org/markup-compatibility/2006">
              <mc:Choice xmlns:v="urn:schemas-microsoft-com:vml" Requires="v">
                <p:oleObj spid="_x0000_s38936" name="Equation" r:id="rId5" imgW="634680" imgH="431640" progId="Equation.3">
                  <p:embed/>
                </p:oleObj>
              </mc:Choice>
              <mc:Fallback>
                <p:oleObj name="Equation" r:id="rId5" imgW="634680" imgH="431640" progId="Equation.3">
                  <p:embed/>
                  <p:pic>
                    <p:nvPicPr>
                      <p:cNvPr id="0" name="Object 4"/>
                      <p:cNvPicPr>
                        <a:picLocks noChangeAspect="1" noChangeArrowheads="1"/>
                      </p:cNvPicPr>
                      <p:nvPr/>
                    </p:nvPicPr>
                    <p:blipFill>
                      <a:blip r:embed="rId6"/>
                      <a:srcRect/>
                      <a:stretch>
                        <a:fillRect/>
                      </a:stretch>
                    </p:blipFill>
                    <p:spPr bwMode="auto">
                      <a:xfrm>
                        <a:off x="4644008" y="4725144"/>
                        <a:ext cx="2520280" cy="1729417"/>
                      </a:xfrm>
                      <a:prstGeom prst="rect">
                        <a:avLst/>
                      </a:prstGeom>
                      <a:solidFill>
                        <a:schemeClr val="bg1"/>
                      </a:solid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36321312"/>
              </p:ext>
            </p:extLst>
          </p:nvPr>
        </p:nvGraphicFramePr>
        <p:xfrm>
          <a:off x="539552" y="4653136"/>
          <a:ext cx="3114204" cy="1944216"/>
        </p:xfrm>
        <a:graphic>
          <a:graphicData uri="http://schemas.openxmlformats.org/presentationml/2006/ole">
            <mc:AlternateContent xmlns:mc="http://schemas.openxmlformats.org/markup-compatibility/2006">
              <mc:Choice xmlns:v="urn:schemas-microsoft-com:vml" Requires="v">
                <p:oleObj spid="_x0000_s38937" name="Equation" r:id="rId7" imgW="1066680" imgH="660240" progId="Equation.3">
                  <p:embed/>
                </p:oleObj>
              </mc:Choice>
              <mc:Fallback>
                <p:oleObj name="Equation" r:id="rId7" imgW="1066680" imgH="660240" progId="Equation.3">
                  <p:embed/>
                  <p:pic>
                    <p:nvPicPr>
                      <p:cNvPr id="0" name="Object 5"/>
                      <p:cNvPicPr>
                        <a:picLocks noChangeAspect="1" noChangeArrowheads="1"/>
                      </p:cNvPicPr>
                      <p:nvPr/>
                    </p:nvPicPr>
                    <p:blipFill>
                      <a:blip r:embed="rId8"/>
                      <a:srcRect/>
                      <a:stretch>
                        <a:fillRect/>
                      </a:stretch>
                    </p:blipFill>
                    <p:spPr bwMode="auto">
                      <a:xfrm>
                        <a:off x="539552" y="4653136"/>
                        <a:ext cx="3114204" cy="1944216"/>
                      </a:xfrm>
                      <a:prstGeom prst="rect">
                        <a:avLst/>
                      </a:prstGeom>
                      <a:solidFill>
                        <a:srgbClr val="FFFF00"/>
                      </a:solidFill>
                      <a:ln w="9525">
                        <a:solidFill>
                          <a:srgbClr val="FFFF00"/>
                        </a:solidFill>
                        <a:miter lim="800000"/>
                        <a:headEnd/>
                        <a:tailEnd/>
                      </a:ln>
                      <a:effectLst/>
                    </p:spPr>
                  </p:pic>
                </p:oleObj>
              </mc:Fallback>
            </mc:AlternateContent>
          </a:graphicData>
        </a:graphic>
      </p:graphicFrame>
    </p:spTree>
    <p:extLst>
      <p:ext uri="{BB962C8B-B14F-4D97-AF65-F5344CB8AC3E}">
        <p14:creationId xmlns:p14="http://schemas.microsoft.com/office/powerpoint/2010/main" val="319177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normAutofit fontScale="90000"/>
          </a:bodyPr>
          <a:lstStyle/>
          <a:p>
            <a:pPr eaLnBrk="1" hangingPunct="1"/>
            <a:r>
              <a:rPr lang="en-GB" altLang="en-US" dirty="0" smtClean="0"/>
              <a:t>Sensitivity to disturbances</a:t>
            </a:r>
          </a:p>
        </p:txBody>
      </p:sp>
      <p:sp>
        <p:nvSpPr>
          <p:cNvPr id="27654" name="Rectangle 3"/>
          <p:cNvSpPr>
            <a:spLocks noGrp="1" noChangeArrowheads="1"/>
          </p:cNvSpPr>
          <p:nvPr>
            <p:ph type="body" idx="1"/>
          </p:nvPr>
        </p:nvSpPr>
        <p:spPr/>
        <p:txBody>
          <a:bodyPr/>
          <a:lstStyle/>
          <a:p>
            <a:pPr eaLnBrk="1" hangingPunct="1">
              <a:buFontTx/>
              <a:buNone/>
            </a:pPr>
            <a:r>
              <a:rPr lang="en-GB" altLang="en-US" dirty="0" smtClean="0"/>
              <a:t>Find the transference from disturbance to input (or output). Use forward path over (1+return path).</a:t>
            </a:r>
          </a:p>
          <a:p>
            <a:pPr eaLnBrk="1" hangingPunct="1">
              <a:buFontTx/>
              <a:buNone/>
            </a:pPr>
            <a:endParaRPr lang="en-GB" altLang="en-US" dirty="0" smtClean="0"/>
          </a:p>
        </p:txBody>
      </p:sp>
      <p:graphicFrame>
        <p:nvGraphicFramePr>
          <p:cNvPr id="27651" name="Object 5"/>
          <p:cNvGraphicFramePr>
            <a:graphicFrameLocks noGrp="1" noChangeAspect="1"/>
          </p:cNvGraphicFramePr>
          <p:nvPr>
            <p:ph sz="half" idx="4294967295"/>
            <p:extLst>
              <p:ext uri="{D42A27DB-BD31-4B8C-83A1-F6EECF244321}">
                <p14:modId xmlns:p14="http://schemas.microsoft.com/office/powerpoint/2010/main" val="4028923694"/>
              </p:ext>
            </p:extLst>
          </p:nvPr>
        </p:nvGraphicFramePr>
        <p:xfrm>
          <a:off x="467544" y="2060848"/>
          <a:ext cx="7470775" cy="2255838"/>
        </p:xfrm>
        <a:graphic>
          <a:graphicData uri="http://schemas.openxmlformats.org/presentationml/2006/ole">
            <mc:AlternateContent xmlns:mc="http://schemas.openxmlformats.org/markup-compatibility/2006">
              <mc:Choice xmlns:v="urn:schemas-microsoft-com:vml" Requires="v">
                <p:oleObj spid="_x0000_s39945" name="Equation" r:id="rId3" imgW="2971800" imgH="888840" progId="Equation.3">
                  <p:embed/>
                </p:oleObj>
              </mc:Choice>
              <mc:Fallback>
                <p:oleObj name="Equation" r:id="rId3" imgW="2971800" imgH="888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060848"/>
                        <a:ext cx="7470775" cy="2255838"/>
                      </a:xfrm>
                      <a:prstGeom prst="rect">
                        <a:avLst/>
                      </a:prstGeom>
                      <a:solidFill>
                        <a:schemeClr val="bg1"/>
                      </a:solidFill>
                      <a:ln>
                        <a:noFill/>
                      </a:ln>
                      <a:effectLst/>
                    </p:spPr>
                  </p:pic>
                </p:oleObj>
              </mc:Fallback>
            </mc:AlternateContent>
          </a:graphicData>
        </a:graphic>
      </p:graphicFrame>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468" y="4581128"/>
            <a:ext cx="6300192" cy="2143653"/>
          </a:xfrm>
          <a:prstGeom prst="rect">
            <a:avLst/>
          </a:prstGeom>
          <a:solidFill>
            <a:schemeClr val="bg1"/>
          </a:solidFill>
        </p:spPr>
      </p:pic>
    </p:spTree>
    <p:extLst>
      <p:ext uri="{BB962C8B-B14F-4D97-AF65-F5344CB8AC3E}">
        <p14:creationId xmlns:p14="http://schemas.microsoft.com/office/powerpoint/2010/main" val="199348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fontScale="90000"/>
          </a:bodyPr>
          <a:lstStyle/>
          <a:p>
            <a:pPr eaLnBrk="1" hangingPunct="1"/>
            <a:r>
              <a:rPr lang="en-GB" altLang="en-US" smtClean="0"/>
              <a:t>Sensitivity to noise</a:t>
            </a:r>
          </a:p>
        </p:txBody>
      </p:sp>
      <p:sp>
        <p:nvSpPr>
          <p:cNvPr id="28677" name="Rectangle 3"/>
          <p:cNvSpPr>
            <a:spLocks noGrp="1" noChangeArrowheads="1"/>
          </p:cNvSpPr>
          <p:nvPr>
            <p:ph type="body" idx="1"/>
          </p:nvPr>
        </p:nvSpPr>
        <p:spPr/>
        <p:txBody>
          <a:bodyPr/>
          <a:lstStyle/>
          <a:p>
            <a:pPr marL="609600" indent="-609600" eaLnBrk="1" hangingPunct="1">
              <a:buFontTx/>
              <a:buAutoNum type="arabicPeriod"/>
            </a:pPr>
            <a:r>
              <a:rPr lang="en-GB" altLang="en-US" dirty="0" smtClean="0"/>
              <a:t>Find the transference from noise to input (or output). Using forward path over (1+return path) one gets a similar relationship to that for the disturbances.</a:t>
            </a:r>
          </a:p>
          <a:p>
            <a:pPr marL="609600" indent="-609600" eaLnBrk="1" hangingPunct="1">
              <a:buFontTx/>
              <a:buAutoNum type="arabicPeriod"/>
            </a:pPr>
            <a:r>
              <a:rPr lang="en-GB" altLang="en-US" dirty="0" smtClean="0"/>
              <a:t>Technically, disturbances may be embedded within G and so more complex relationships can arise. This is outside the remit of this video.</a:t>
            </a:r>
          </a:p>
          <a:p>
            <a:pPr marL="609600" indent="-609600" eaLnBrk="1" hangingPunct="1">
              <a:buFontTx/>
              <a:buNone/>
            </a:pPr>
            <a:endParaRPr lang="en-GB" altLang="en-US" dirty="0" smtClean="0"/>
          </a:p>
        </p:txBody>
      </p:sp>
    </p:spTree>
    <p:extLst>
      <p:ext uri="{BB962C8B-B14F-4D97-AF65-F5344CB8AC3E}">
        <p14:creationId xmlns:p14="http://schemas.microsoft.com/office/powerpoint/2010/main" val="3021200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Reflections</a:t>
            </a:r>
            <a:endParaRPr lang="en-GB" dirty="0"/>
          </a:p>
        </p:txBody>
      </p:sp>
      <p:sp>
        <p:nvSpPr>
          <p:cNvPr id="3" name="Content Placeholder 2"/>
          <p:cNvSpPr>
            <a:spLocks noGrp="1"/>
          </p:cNvSpPr>
          <p:nvPr>
            <p:ph idx="1"/>
          </p:nvPr>
        </p:nvSpPr>
        <p:spPr>
          <a:xfrm>
            <a:off x="214282" y="928670"/>
            <a:ext cx="8715436" cy="4732578"/>
          </a:xfrm>
        </p:spPr>
        <p:txBody>
          <a:bodyPr>
            <a:normAutofit fontScale="92500" lnSpcReduction="10000"/>
          </a:bodyPr>
          <a:lstStyle/>
          <a:p>
            <a:pPr marL="0" indent="0">
              <a:buNone/>
            </a:pPr>
            <a:r>
              <a:rPr lang="en-GB" dirty="0" smtClean="0"/>
              <a:t>While the sensitivity functions are easy to define and indeed to plot, it is not immediately clear whether these are good or bad.</a:t>
            </a:r>
          </a:p>
          <a:p>
            <a:pPr marL="0" indent="0">
              <a:buNone/>
            </a:pPr>
            <a:r>
              <a:rPr lang="en-GB" dirty="0" smtClean="0"/>
              <a:t>Some MATLAB simulations will indicate the worrying points which need tackling</a:t>
            </a:r>
            <a:r>
              <a:rPr lang="en-GB" dirty="0" smtClean="0"/>
              <a:t>.</a:t>
            </a:r>
          </a:p>
          <a:p>
            <a:pPr marL="0" indent="0">
              <a:buNone/>
            </a:pPr>
            <a:endParaRPr lang="en-GB" dirty="0"/>
          </a:p>
          <a:p>
            <a:pPr marL="0" indent="0">
              <a:buNone/>
            </a:pPr>
            <a:r>
              <a:rPr lang="en-GB" b="1" i="1" dirty="0" smtClean="0">
                <a:solidFill>
                  <a:srgbClr val="002060"/>
                </a:solidFill>
              </a:rPr>
              <a:t>Specifically, a typical GPC control law seems to be highly sensitive to noise and gives raise to over active input signals – this is unacceptable due to fatigue damage for example.</a:t>
            </a:r>
            <a:endParaRPr lang="en-GB" b="1" i="1" dirty="0">
              <a:solidFill>
                <a:srgbClr val="00206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spTree>
    <p:extLst>
      <p:ext uri="{BB962C8B-B14F-4D97-AF65-F5344CB8AC3E}">
        <p14:creationId xmlns:p14="http://schemas.microsoft.com/office/powerpoint/2010/main" val="257451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TotalTime>
  <Words>717</Words>
  <Application>Microsoft Office PowerPoint</Application>
  <PresentationFormat>On-screen Show (4:3)</PresentationFormat>
  <Paragraphs>77</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5" baseType="lpstr">
      <vt:lpstr>Office Theme</vt:lpstr>
      <vt:lpstr>Equation</vt:lpstr>
      <vt:lpstr>Microsoft Equation 3.0</vt:lpstr>
      <vt:lpstr>CHAPTER 2 Generalised Predictive Control 6 Sensitivity of GPC</vt:lpstr>
      <vt:lpstr>Background </vt:lpstr>
      <vt:lpstr>Loop sensitivity</vt:lpstr>
      <vt:lpstr>Sensitivity functions</vt:lpstr>
      <vt:lpstr>Robustness measures</vt:lpstr>
      <vt:lpstr>Parameter uncertainty</vt:lpstr>
      <vt:lpstr>Sensitivity to disturbances</vt:lpstr>
      <vt:lpstr>Sensitivity to noise</vt:lpstr>
      <vt:lpstr>Reflections</vt:lpstr>
      <vt:lpstr>Effect of measurement noise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99</cp:revision>
  <dcterms:created xsi:type="dcterms:W3CDTF">2012-03-07T15:25:29Z</dcterms:created>
  <dcterms:modified xsi:type="dcterms:W3CDTF">2014-01-29T09:14:46Z</dcterms:modified>
</cp:coreProperties>
</file>