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11" r:id="rId3"/>
    <p:sldId id="316" r:id="rId4"/>
    <p:sldId id="312" r:id="rId5"/>
    <p:sldId id="320" r:id="rId6"/>
    <p:sldId id="321" r:id="rId7"/>
    <p:sldId id="322" r:id="rId8"/>
    <p:sldId id="323" r:id="rId9"/>
    <p:sldId id="325" r:id="rId10"/>
    <p:sldId id="324" r:id="rId11"/>
    <p:sldId id="326" r:id="rId12"/>
    <p:sldId id="328" r:id="rId13"/>
    <p:sldId id="327" r:id="rId14"/>
    <p:sldId id="263" r:id="rId15"/>
    <p:sldId id="26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18" autoAdjust="0"/>
  </p:normalViewPr>
  <p:slideViewPr>
    <p:cSldViewPr>
      <p:cViewPr varScale="1">
        <p:scale>
          <a:sx n="64" d="100"/>
          <a:sy n="64" d="100"/>
        </p:scale>
        <p:origin x="-5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2/4/2014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15</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5.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7.bin"/></Relationships>
</file>

<file path=ppt/slides/_rels/slide11.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1.wmf"/><Relationship Id="rId5" Type="http://schemas.openxmlformats.org/officeDocument/2006/relationships/oleObject" Target="../embeddings/oleObject19.bin"/><Relationship Id="rId4" Type="http://schemas.openxmlformats.org/officeDocument/2006/relationships/image" Target="../media/image20.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3.wmf"/><Relationship Id="rId5" Type="http://schemas.openxmlformats.org/officeDocument/2006/relationships/oleObject" Target="../embeddings/oleObject22.bin"/><Relationship Id="rId4" Type="http://schemas.openxmlformats.org/officeDocument/2006/relationships/image" Target="../media/image21.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6.wmf"/><Relationship Id="rId5" Type="http://schemas.openxmlformats.org/officeDocument/2006/relationships/oleObject" Target="../embeddings/oleObject25.bin"/><Relationship Id="rId4" Type="http://schemas.openxmlformats.org/officeDocument/2006/relationships/image" Target="../media/image25.wmf"/></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1.jpeg"/><Relationship Id="rId5" Type="http://schemas.openxmlformats.org/officeDocument/2006/relationships/hyperlink" Target="http://engsc.ac.uk/" TargetMode="External"/><Relationship Id="rId10" Type="http://schemas.openxmlformats.org/officeDocument/2006/relationships/image" Target="../media/image30.jpeg"/><Relationship Id="rId4" Type="http://schemas.openxmlformats.org/officeDocument/2006/relationships/image" Target="../media/image27.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6.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10.bin"/><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13.bin"/><Relationship Id="rId4"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2</a:t>
            </a:r>
            <a:br>
              <a:rPr lang="en-GB" dirty="0" smtClean="0"/>
            </a:br>
            <a:r>
              <a:rPr lang="en-GB" dirty="0" smtClean="0"/>
              <a:t>Generalised Predictive Control 7</a:t>
            </a:r>
            <a:br>
              <a:rPr lang="en-GB" dirty="0" smtClean="0"/>
            </a:br>
            <a:r>
              <a:rPr lang="en-GB" dirty="0" smtClean="0"/>
              <a:t>The T-filter in GPC</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Linking the 2</a:t>
            </a:r>
            <a:r>
              <a:rPr lang="en-GB" baseline="30000" dirty="0" smtClean="0"/>
              <a:t>nd</a:t>
            </a:r>
            <a:r>
              <a:rPr lang="en-GB" dirty="0" smtClean="0"/>
              <a:t> and 3</a:t>
            </a:r>
            <a:r>
              <a:rPr lang="en-GB" baseline="30000" dirty="0" smtClean="0"/>
              <a:t>rd</a:t>
            </a:r>
            <a:r>
              <a:rPr lang="en-GB" dirty="0" smtClean="0"/>
              <a:t> steps</a:t>
            </a:r>
            <a:endParaRPr lang="en-GB" dirty="0"/>
          </a:p>
        </p:txBody>
      </p:sp>
      <p:sp>
        <p:nvSpPr>
          <p:cNvPr id="3" name="Content Placeholder 2"/>
          <p:cNvSpPr>
            <a:spLocks noGrp="1"/>
          </p:cNvSpPr>
          <p:nvPr>
            <p:ph idx="1"/>
          </p:nvPr>
        </p:nvSpPr>
        <p:spPr/>
        <p:txBody>
          <a:bodyPr/>
          <a:lstStyle/>
          <a:p>
            <a:pPr marL="0" indent="0">
              <a:buNone/>
            </a:pPr>
            <a:r>
              <a:rPr lang="en-GB" dirty="0" smtClean="0"/>
              <a:t>It is straightforward to show that one can use the two relations given to find the predictions in the unfiltered space. </a:t>
            </a:r>
          </a:p>
          <a:p>
            <a:pPr marL="0" indent="0">
              <a:buNone/>
            </a:pPr>
            <a:endParaRPr lang="en-GB" dirty="0"/>
          </a:p>
          <a:p>
            <a:pPr marL="0" indent="0">
              <a:buNone/>
            </a:pPr>
            <a:r>
              <a:rPr lang="en-GB" dirty="0" smtClean="0"/>
              <a:t>Note, we want the future inputs/outputs in the unfiltered space to ensure we have the correct variables to use in the performance index.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629913939"/>
              </p:ext>
            </p:extLst>
          </p:nvPr>
        </p:nvGraphicFramePr>
        <p:xfrm>
          <a:off x="107504" y="5661248"/>
          <a:ext cx="8665555" cy="792088"/>
        </p:xfrm>
        <a:graphic>
          <a:graphicData uri="http://schemas.openxmlformats.org/presentationml/2006/ole">
            <mc:AlternateContent xmlns:mc="http://schemas.openxmlformats.org/markup-compatibility/2006">
              <mc:Choice xmlns:v="urn:schemas-microsoft-com:vml" Requires="v">
                <p:oleObj spid="_x0000_s47153" name="Equation" r:id="rId3" imgW="2920680" imgH="266400" progId="Equation.3">
                  <p:embed/>
                </p:oleObj>
              </mc:Choice>
              <mc:Fallback>
                <p:oleObj name="Equation" r:id="rId3" imgW="2920680" imgH="266400" progId="Equation.3">
                  <p:embed/>
                  <p:pic>
                    <p:nvPicPr>
                      <p:cNvPr id="0" name="Object 6"/>
                      <p:cNvPicPr>
                        <a:picLocks noChangeAspect="1" noChangeArrowheads="1"/>
                      </p:cNvPicPr>
                      <p:nvPr/>
                    </p:nvPicPr>
                    <p:blipFill>
                      <a:blip r:embed="rId4"/>
                      <a:srcRect/>
                      <a:stretch>
                        <a:fillRect/>
                      </a:stretch>
                    </p:blipFill>
                    <p:spPr bwMode="auto">
                      <a:xfrm>
                        <a:off x="107504" y="5661248"/>
                        <a:ext cx="8665555" cy="792088"/>
                      </a:xfrm>
                      <a:prstGeom prst="rect">
                        <a:avLst/>
                      </a:prstGeom>
                      <a:solidFill>
                        <a:schemeClr val="bg1"/>
                      </a:solidFill>
                      <a:ln>
                        <a:noFill/>
                      </a:ln>
                      <a:effec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570581720"/>
              </p:ext>
            </p:extLst>
          </p:nvPr>
        </p:nvGraphicFramePr>
        <p:xfrm>
          <a:off x="323528" y="2420888"/>
          <a:ext cx="3312368" cy="641333"/>
        </p:xfrm>
        <a:graphic>
          <a:graphicData uri="http://schemas.openxmlformats.org/presentationml/2006/ole">
            <mc:AlternateContent xmlns:mc="http://schemas.openxmlformats.org/markup-compatibility/2006">
              <mc:Choice xmlns:v="urn:schemas-microsoft-com:vml" Requires="v">
                <p:oleObj spid="_x0000_s47154" name="Equation" r:id="rId5" imgW="1371600" imgH="266400" progId="Equation.3">
                  <p:embed/>
                </p:oleObj>
              </mc:Choice>
              <mc:Fallback>
                <p:oleObj name="Equation" r:id="rId5" imgW="1371600" imgH="266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2420888"/>
                        <a:ext cx="3312368" cy="641333"/>
                      </a:xfrm>
                      <a:prstGeom prst="rect">
                        <a:avLst/>
                      </a:prstGeom>
                      <a:solidFill>
                        <a:srgbClr val="FFC000"/>
                      </a:solidFill>
                      <a:ln w="9525">
                        <a:solidFill>
                          <a:schemeClr val="accent1"/>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711865236"/>
              </p:ext>
            </p:extLst>
          </p:nvPr>
        </p:nvGraphicFramePr>
        <p:xfrm>
          <a:off x="3763401" y="2276872"/>
          <a:ext cx="5356225" cy="774700"/>
        </p:xfrm>
        <a:graphic>
          <a:graphicData uri="http://schemas.openxmlformats.org/presentationml/2006/ole">
            <mc:AlternateContent xmlns:mc="http://schemas.openxmlformats.org/markup-compatibility/2006">
              <mc:Choice xmlns:v="urn:schemas-microsoft-com:vml" Requires="v">
                <p:oleObj spid="_x0000_s47155" name="Equation" r:id="rId7" imgW="1841400" imgH="266400" progId="Equation.3">
                  <p:embed/>
                </p:oleObj>
              </mc:Choice>
              <mc:Fallback>
                <p:oleObj name="Equation" r:id="rId7" imgW="1841400" imgH="2664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63401" y="2276872"/>
                        <a:ext cx="5356225" cy="774700"/>
                      </a:xfrm>
                      <a:prstGeom prst="rect">
                        <a:avLst/>
                      </a:prstGeom>
                      <a:solidFill>
                        <a:srgbClr val="FFFFCC"/>
                      </a:solidFill>
                      <a:ln w="9525">
                        <a:solidFill>
                          <a:schemeClr val="accent1"/>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014052882"/>
              </p:ext>
            </p:extLst>
          </p:nvPr>
        </p:nvGraphicFramePr>
        <p:xfrm>
          <a:off x="971600" y="4653136"/>
          <a:ext cx="7177249" cy="720080"/>
        </p:xfrm>
        <a:graphic>
          <a:graphicData uri="http://schemas.openxmlformats.org/presentationml/2006/ole">
            <mc:AlternateContent xmlns:mc="http://schemas.openxmlformats.org/markup-compatibility/2006">
              <mc:Choice xmlns:v="urn:schemas-microsoft-com:vml" Requires="v">
                <p:oleObj spid="_x0000_s47156" name="Equation" r:id="rId9" imgW="2654280" imgH="266400" progId="Equation.3">
                  <p:embed/>
                </p:oleObj>
              </mc:Choice>
              <mc:Fallback>
                <p:oleObj name="Equation" r:id="rId9" imgW="2654280" imgH="266400" progId="Equation.3">
                  <p:embed/>
                  <p:pic>
                    <p:nvPicPr>
                      <p:cNvPr id="0" name="Object 5"/>
                      <p:cNvPicPr>
                        <a:picLocks noChangeAspect="1" noChangeArrowheads="1"/>
                      </p:cNvPicPr>
                      <p:nvPr/>
                    </p:nvPicPr>
                    <p:blipFill>
                      <a:blip r:embed="rId10"/>
                      <a:srcRect/>
                      <a:stretch>
                        <a:fillRect/>
                      </a:stretch>
                    </p:blipFill>
                    <p:spPr bwMode="auto">
                      <a:xfrm>
                        <a:off x="971600" y="4653136"/>
                        <a:ext cx="7177249" cy="720080"/>
                      </a:xfrm>
                      <a:prstGeom prst="rect">
                        <a:avLst/>
                      </a:prstGeom>
                      <a:solidFill>
                        <a:srgbClr val="FFC000"/>
                      </a:solidFill>
                      <a:ln>
                        <a:noFill/>
                      </a:ln>
                      <a:effectLst/>
                    </p:spPr>
                  </p:pic>
                </p:oleObj>
              </mc:Fallback>
            </mc:AlternateContent>
          </a:graphicData>
        </a:graphic>
      </p:graphicFrame>
    </p:spTree>
    <p:extLst>
      <p:ext uri="{BB962C8B-B14F-4D97-AF65-F5344CB8AC3E}">
        <p14:creationId xmlns:p14="http://schemas.microsoft.com/office/powerpoint/2010/main" val="121993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inVertic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arn(inVertical)">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Updated prediction equations</a:t>
            </a:r>
            <a:endParaRPr lang="en-GB" dirty="0"/>
          </a:p>
        </p:txBody>
      </p:sp>
      <p:sp>
        <p:nvSpPr>
          <p:cNvPr id="3" name="Content Placeholder 2"/>
          <p:cNvSpPr>
            <a:spLocks noGrp="1"/>
          </p:cNvSpPr>
          <p:nvPr>
            <p:ph idx="1"/>
          </p:nvPr>
        </p:nvSpPr>
        <p:spPr>
          <a:xfrm>
            <a:off x="214282" y="928670"/>
            <a:ext cx="8715436" cy="1564226"/>
          </a:xfrm>
        </p:spPr>
        <p:txBody>
          <a:bodyPr/>
          <a:lstStyle/>
          <a:p>
            <a:pPr marL="0" indent="0">
              <a:buNone/>
            </a:pPr>
            <a:r>
              <a:rPr lang="en-GB" dirty="0" smtClean="0"/>
              <a:t>The predictions are now a combination of filtered and unfiltered variables. </a:t>
            </a:r>
            <a:r>
              <a:rPr lang="en-GB" b="1" dirty="0" smtClean="0">
                <a:solidFill>
                  <a:srgbClr val="C00000"/>
                </a:solidFill>
              </a:rPr>
              <a:t>THIS IS EXACTLY WHAT YOU EXPECT!</a:t>
            </a:r>
            <a:endParaRPr lang="en-GB" b="1"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1519895193"/>
              </p:ext>
            </p:extLst>
          </p:nvPr>
        </p:nvGraphicFramePr>
        <p:xfrm>
          <a:off x="395535" y="2420888"/>
          <a:ext cx="8209603" cy="1440160"/>
        </p:xfrm>
        <a:graphic>
          <a:graphicData uri="http://schemas.openxmlformats.org/presentationml/2006/ole">
            <mc:AlternateContent xmlns:mc="http://schemas.openxmlformats.org/markup-compatibility/2006">
              <mc:Choice xmlns:v="urn:schemas-microsoft-com:vml" Requires="v">
                <p:oleObj spid="_x0000_s49184" name="Equation" r:id="rId3" imgW="3187440" imgH="558720" progId="Equation.3">
                  <p:embed/>
                </p:oleObj>
              </mc:Choice>
              <mc:Fallback>
                <p:oleObj name="Equation" r:id="rId3" imgW="3187440" imgH="558720" progId="Equation.3">
                  <p:embed/>
                  <p:pic>
                    <p:nvPicPr>
                      <p:cNvPr id="0" name="Object 5"/>
                      <p:cNvPicPr>
                        <a:picLocks noChangeAspect="1" noChangeArrowheads="1"/>
                      </p:cNvPicPr>
                      <p:nvPr/>
                    </p:nvPicPr>
                    <p:blipFill>
                      <a:blip r:embed="rId4"/>
                      <a:srcRect/>
                      <a:stretch>
                        <a:fillRect/>
                      </a:stretch>
                    </p:blipFill>
                    <p:spPr bwMode="auto">
                      <a:xfrm>
                        <a:off x="395535" y="2420888"/>
                        <a:ext cx="8209603" cy="1440160"/>
                      </a:xfrm>
                      <a:prstGeom prst="rect">
                        <a:avLst/>
                      </a:prstGeom>
                      <a:solidFill>
                        <a:schemeClr val="bg1"/>
                      </a:solid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756931814"/>
              </p:ext>
            </p:extLst>
          </p:nvPr>
        </p:nvGraphicFramePr>
        <p:xfrm>
          <a:off x="323528" y="4725144"/>
          <a:ext cx="8220065" cy="792088"/>
        </p:xfrm>
        <a:graphic>
          <a:graphicData uri="http://schemas.openxmlformats.org/presentationml/2006/ole">
            <mc:AlternateContent xmlns:mc="http://schemas.openxmlformats.org/markup-compatibility/2006">
              <mc:Choice xmlns:v="urn:schemas-microsoft-com:vml" Requires="v">
                <p:oleObj spid="_x0000_s49185" name="Equation" r:id="rId5" imgW="2641320" imgH="253800" progId="Equation.3">
                  <p:embed/>
                </p:oleObj>
              </mc:Choice>
              <mc:Fallback>
                <p:oleObj name="Equation" r:id="rId5" imgW="2641320" imgH="253800" progId="Equation.3">
                  <p:embed/>
                  <p:pic>
                    <p:nvPicPr>
                      <p:cNvPr id="0" name="Object 6"/>
                      <p:cNvPicPr>
                        <a:picLocks noChangeAspect="1" noChangeArrowheads="1"/>
                      </p:cNvPicPr>
                      <p:nvPr/>
                    </p:nvPicPr>
                    <p:blipFill>
                      <a:blip r:embed="rId6"/>
                      <a:srcRect/>
                      <a:stretch>
                        <a:fillRect/>
                      </a:stretch>
                    </p:blipFill>
                    <p:spPr bwMode="auto">
                      <a:xfrm>
                        <a:off x="323528" y="4725144"/>
                        <a:ext cx="8220065" cy="792088"/>
                      </a:xfrm>
                      <a:prstGeom prst="rect">
                        <a:avLst/>
                      </a:prstGeom>
                      <a:solidFill>
                        <a:srgbClr val="FFFF00"/>
                      </a:solidFill>
                      <a:ln>
                        <a:solidFill>
                          <a:schemeClr val="accent1"/>
                        </a:solidFill>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672241772"/>
              </p:ext>
            </p:extLst>
          </p:nvPr>
        </p:nvGraphicFramePr>
        <p:xfrm>
          <a:off x="2555776" y="3933056"/>
          <a:ext cx="3695700" cy="588962"/>
        </p:xfrm>
        <a:graphic>
          <a:graphicData uri="http://schemas.openxmlformats.org/presentationml/2006/ole">
            <mc:AlternateContent xmlns:mc="http://schemas.openxmlformats.org/markup-compatibility/2006">
              <mc:Choice xmlns:v="urn:schemas-microsoft-com:vml" Requires="v">
                <p:oleObj spid="_x0000_s49186" name="Equation" r:id="rId7" imgW="1434960" imgH="228600" progId="Equation.3">
                  <p:embed/>
                </p:oleObj>
              </mc:Choice>
              <mc:Fallback>
                <p:oleObj name="Equation" r:id="rId7" imgW="1434960" imgH="228600" progId="Equation.3">
                  <p:embed/>
                  <p:pic>
                    <p:nvPicPr>
                      <p:cNvPr id="0" name="Object 6"/>
                      <p:cNvPicPr>
                        <a:picLocks noChangeAspect="1" noChangeArrowheads="1"/>
                      </p:cNvPicPr>
                      <p:nvPr/>
                    </p:nvPicPr>
                    <p:blipFill>
                      <a:blip r:embed="rId8"/>
                      <a:srcRect/>
                      <a:stretch>
                        <a:fillRect/>
                      </a:stretch>
                    </p:blipFill>
                    <p:spPr bwMode="auto">
                      <a:xfrm>
                        <a:off x="2555776" y="3933056"/>
                        <a:ext cx="3695700" cy="588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ounded Rectangular Callout 9"/>
          <p:cNvSpPr/>
          <p:nvPr/>
        </p:nvSpPr>
        <p:spPr>
          <a:xfrm>
            <a:off x="15690" y="5949280"/>
            <a:ext cx="4536504" cy="908720"/>
          </a:xfrm>
          <a:prstGeom prst="wedgeRoundRectCallout">
            <a:avLst>
              <a:gd name="adj1" fmla="val -33646"/>
              <a:gd name="adj2" fmla="val -970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Predictions of unfiltered data</a:t>
            </a:r>
            <a:endParaRPr lang="en-GB" sz="2800" dirty="0"/>
          </a:p>
        </p:txBody>
      </p:sp>
      <p:sp>
        <p:nvSpPr>
          <p:cNvPr id="11" name="Rounded Rectangular Callout 10"/>
          <p:cNvSpPr/>
          <p:nvPr/>
        </p:nvSpPr>
        <p:spPr>
          <a:xfrm>
            <a:off x="4644008" y="5949280"/>
            <a:ext cx="4176464" cy="908720"/>
          </a:xfrm>
          <a:prstGeom prst="wedgeRoundRectCallout">
            <a:avLst>
              <a:gd name="adj1" fmla="val -30870"/>
              <a:gd name="adj2" fmla="val -1034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Based on filtered past data</a:t>
            </a:r>
            <a:endParaRPr lang="en-GB" sz="2800" dirty="0"/>
          </a:p>
        </p:txBody>
      </p:sp>
      <p:cxnSp>
        <p:nvCxnSpPr>
          <p:cNvPr id="13" name="Straight Arrow Connector 12"/>
          <p:cNvCxnSpPr/>
          <p:nvPr/>
        </p:nvCxnSpPr>
        <p:spPr>
          <a:xfrm flipV="1">
            <a:off x="1907704" y="5373216"/>
            <a:ext cx="0" cy="72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732240" y="5413657"/>
            <a:ext cx="1368152" cy="72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68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arn(inVertical)">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Tidy prediction equations</a:t>
            </a:r>
            <a:endParaRPr lang="en-GB" dirty="0"/>
          </a:p>
        </p:txBody>
      </p:sp>
      <p:sp>
        <p:nvSpPr>
          <p:cNvPr id="3" name="Content Placeholder 2"/>
          <p:cNvSpPr>
            <a:spLocks noGrp="1"/>
          </p:cNvSpPr>
          <p:nvPr>
            <p:ph idx="1"/>
          </p:nvPr>
        </p:nvSpPr>
        <p:spPr>
          <a:xfrm>
            <a:off x="214282" y="928670"/>
            <a:ext cx="8715436" cy="1564226"/>
          </a:xfrm>
        </p:spPr>
        <p:txBody>
          <a:bodyPr/>
          <a:lstStyle/>
          <a:p>
            <a:pPr marL="0" indent="0">
              <a:buNone/>
            </a:pPr>
            <a:r>
              <a:rPr lang="en-GB" dirty="0" smtClean="0"/>
              <a:t>The predictions are now a combination of filtered and unfiltered variables. </a:t>
            </a:r>
            <a:endParaRPr lang="en-GB" b="1"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graphicFrame>
        <p:nvGraphicFramePr>
          <p:cNvPr id="8" name="Object 7"/>
          <p:cNvGraphicFramePr>
            <a:graphicFrameLocks noChangeAspect="1"/>
          </p:cNvGraphicFramePr>
          <p:nvPr>
            <p:extLst>
              <p:ext uri="{D42A27DB-BD31-4B8C-83A1-F6EECF244321}">
                <p14:modId xmlns:p14="http://schemas.microsoft.com/office/powerpoint/2010/main" val="272690191"/>
              </p:ext>
            </p:extLst>
          </p:nvPr>
        </p:nvGraphicFramePr>
        <p:xfrm>
          <a:off x="442161" y="2060848"/>
          <a:ext cx="8220065" cy="792088"/>
        </p:xfrm>
        <a:graphic>
          <a:graphicData uri="http://schemas.openxmlformats.org/presentationml/2006/ole">
            <mc:AlternateContent xmlns:mc="http://schemas.openxmlformats.org/markup-compatibility/2006">
              <mc:Choice xmlns:v="urn:schemas-microsoft-com:vml" Requires="v">
                <p:oleObj spid="_x0000_s51219" name="Equation" r:id="rId3" imgW="2641320" imgH="253800" progId="Equation.3">
                  <p:embed/>
                </p:oleObj>
              </mc:Choice>
              <mc:Fallback>
                <p:oleObj name="Equation" r:id="rId3" imgW="2641320" imgH="253800" progId="Equation.3">
                  <p:embed/>
                  <p:pic>
                    <p:nvPicPr>
                      <p:cNvPr id="0" name=""/>
                      <p:cNvPicPr>
                        <a:picLocks noChangeAspect="1" noChangeArrowheads="1"/>
                      </p:cNvPicPr>
                      <p:nvPr/>
                    </p:nvPicPr>
                    <p:blipFill>
                      <a:blip r:embed="rId4"/>
                      <a:srcRect/>
                      <a:stretch>
                        <a:fillRect/>
                      </a:stretch>
                    </p:blipFill>
                    <p:spPr bwMode="auto">
                      <a:xfrm>
                        <a:off x="442161" y="2060848"/>
                        <a:ext cx="8220065" cy="792088"/>
                      </a:xfrm>
                      <a:prstGeom prst="rect">
                        <a:avLst/>
                      </a:prstGeom>
                      <a:solidFill>
                        <a:srgbClr val="FFFF00"/>
                      </a:solidFill>
                      <a:ln>
                        <a:solidFill>
                          <a:schemeClr val="accent1"/>
                        </a:solid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479458448"/>
              </p:ext>
            </p:extLst>
          </p:nvPr>
        </p:nvGraphicFramePr>
        <p:xfrm>
          <a:off x="2268538" y="3311525"/>
          <a:ext cx="4225925" cy="3246438"/>
        </p:xfrm>
        <a:graphic>
          <a:graphicData uri="http://schemas.openxmlformats.org/presentationml/2006/ole">
            <mc:AlternateContent xmlns:mc="http://schemas.openxmlformats.org/markup-compatibility/2006">
              <mc:Choice xmlns:v="urn:schemas-microsoft-com:vml" Requires="v">
                <p:oleObj spid="_x0000_s51220" name="Equation" r:id="rId5" imgW="1358640" imgH="1041120" progId="Equation.3">
                  <p:embed/>
                </p:oleObj>
              </mc:Choice>
              <mc:Fallback>
                <p:oleObj name="Equation" r:id="rId5" imgW="1358640" imgH="1041120" progId="Equation.3">
                  <p:embed/>
                  <p:pic>
                    <p:nvPicPr>
                      <p:cNvPr id="0" name="Object 7"/>
                      <p:cNvPicPr>
                        <a:picLocks noChangeAspect="1" noChangeArrowheads="1"/>
                      </p:cNvPicPr>
                      <p:nvPr/>
                    </p:nvPicPr>
                    <p:blipFill>
                      <a:blip r:embed="rId6"/>
                      <a:srcRect/>
                      <a:stretch>
                        <a:fillRect/>
                      </a:stretch>
                    </p:blipFill>
                    <p:spPr bwMode="auto">
                      <a:xfrm>
                        <a:off x="2268538" y="3311525"/>
                        <a:ext cx="4225925" cy="3246438"/>
                      </a:xfrm>
                      <a:prstGeom prst="rect">
                        <a:avLst/>
                      </a:prstGeom>
                      <a:solidFill>
                        <a:srgbClr val="FFFF00"/>
                      </a:solidFill>
                      <a:ln w="9525">
                        <a:solidFill>
                          <a:schemeClr val="accent1"/>
                        </a:solidFill>
                        <a:miter lim="800000"/>
                        <a:headEnd/>
                        <a:tailEnd/>
                      </a:ln>
                    </p:spPr>
                  </p:pic>
                </p:oleObj>
              </mc:Fallback>
            </mc:AlternateContent>
          </a:graphicData>
        </a:graphic>
      </p:graphicFrame>
    </p:spTree>
    <p:extLst>
      <p:ext uri="{BB962C8B-B14F-4D97-AF65-F5344CB8AC3E}">
        <p14:creationId xmlns:p14="http://schemas.microsoft.com/office/powerpoint/2010/main" val="211682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Comparing prediction equations</a:t>
            </a:r>
            <a:endParaRPr lang="en-GB" dirty="0"/>
          </a:p>
        </p:txBody>
      </p:sp>
      <p:sp>
        <p:nvSpPr>
          <p:cNvPr id="3" name="Content Placeholder 2"/>
          <p:cNvSpPr>
            <a:spLocks noGrp="1"/>
          </p:cNvSpPr>
          <p:nvPr>
            <p:ph idx="1"/>
          </p:nvPr>
        </p:nvSpPr>
        <p:spPr>
          <a:xfrm>
            <a:off x="214282" y="928670"/>
            <a:ext cx="8715436" cy="1204186"/>
          </a:xfrm>
        </p:spPr>
        <p:txBody>
          <a:bodyPr>
            <a:normAutofit/>
          </a:bodyPr>
          <a:lstStyle/>
          <a:p>
            <a:pPr marL="0" indent="0">
              <a:buNone/>
            </a:pPr>
            <a:r>
              <a:rPr lang="en-GB" dirty="0" smtClean="0"/>
              <a:t>The predictions with and without the T-filter are quite similar.</a:t>
            </a:r>
            <a:endParaRPr lang="en-GB" b="1"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464757519"/>
              </p:ext>
            </p:extLst>
          </p:nvPr>
        </p:nvGraphicFramePr>
        <p:xfrm>
          <a:off x="1331640" y="2060848"/>
          <a:ext cx="5904818" cy="2448272"/>
        </p:xfrm>
        <a:graphic>
          <a:graphicData uri="http://schemas.openxmlformats.org/presentationml/2006/ole">
            <mc:AlternateContent xmlns:mc="http://schemas.openxmlformats.org/markup-compatibility/2006">
              <mc:Choice xmlns:v="urn:schemas-microsoft-com:vml" Requires="v">
                <p:oleObj spid="_x0000_s50186" name="Equation" r:id="rId3" imgW="1358900" imgH="558800" progId="Equation.3">
                  <p:embed/>
                </p:oleObj>
              </mc:Choice>
              <mc:Fallback>
                <p:oleObj name="Equation" r:id="rId3" imgW="1358900" imgH="558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060848"/>
                        <a:ext cx="5904818" cy="2448272"/>
                      </a:xfrm>
                      <a:prstGeom prst="rect">
                        <a:avLst/>
                      </a:prstGeom>
                      <a:solidFill>
                        <a:srgbClr val="FFFF00"/>
                      </a:solidFill>
                      <a:ln>
                        <a:noFill/>
                      </a:ln>
                      <a:effectLst/>
                    </p:spPr>
                  </p:pic>
                </p:oleObj>
              </mc:Fallback>
            </mc:AlternateContent>
          </a:graphicData>
        </a:graphic>
      </p:graphicFrame>
      <p:sp>
        <p:nvSpPr>
          <p:cNvPr id="9" name="Rounded Rectangular Callout 8"/>
          <p:cNvSpPr/>
          <p:nvPr/>
        </p:nvSpPr>
        <p:spPr>
          <a:xfrm>
            <a:off x="179512" y="4797152"/>
            <a:ext cx="4536504" cy="1872208"/>
          </a:xfrm>
          <a:prstGeom prst="wedgeRoundRectCallout">
            <a:avLst>
              <a:gd name="adj1" fmla="val 9729"/>
              <a:gd name="adj2" fmla="val -814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Effect of future input is clearly not affected by filtering and hence the same mapping.</a:t>
            </a:r>
            <a:endParaRPr lang="en-GB" sz="2800" dirty="0"/>
          </a:p>
        </p:txBody>
      </p:sp>
      <p:sp>
        <p:nvSpPr>
          <p:cNvPr id="10" name="Oval 9"/>
          <p:cNvSpPr/>
          <p:nvPr/>
        </p:nvSpPr>
        <p:spPr>
          <a:xfrm>
            <a:off x="2339752" y="1772816"/>
            <a:ext cx="1656184" cy="30243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ounded Rectangular Callout 10"/>
          <p:cNvSpPr/>
          <p:nvPr/>
        </p:nvSpPr>
        <p:spPr>
          <a:xfrm>
            <a:off x="4716016" y="4797152"/>
            <a:ext cx="3816424" cy="1872208"/>
          </a:xfrm>
          <a:prstGeom prst="wedgeRoundRectCallout">
            <a:avLst>
              <a:gd name="adj1" fmla="val -16960"/>
              <a:gd name="adj2" fmla="val -740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Effect of past data is different due to filtering.</a:t>
            </a:r>
            <a:endParaRPr lang="en-GB" sz="2800" dirty="0"/>
          </a:p>
        </p:txBody>
      </p:sp>
      <p:sp>
        <p:nvSpPr>
          <p:cNvPr id="12" name="Oval 11"/>
          <p:cNvSpPr/>
          <p:nvPr/>
        </p:nvSpPr>
        <p:spPr>
          <a:xfrm>
            <a:off x="4067944" y="1628800"/>
            <a:ext cx="3384376" cy="30243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145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heel(1)">
                                      <p:cBhvr>
                                        <p:cTn id="2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a:xfrm>
            <a:off x="214281" y="928670"/>
            <a:ext cx="8733931" cy="4372538"/>
          </a:xfrm>
        </p:spPr>
        <p:txBody>
          <a:bodyPr>
            <a:normAutofit/>
          </a:bodyPr>
          <a:lstStyle/>
          <a:p>
            <a:pPr marL="514350" indent="-514350">
              <a:buFont typeface="+mj-lt"/>
              <a:buAutoNum type="arabicPeriod"/>
            </a:pPr>
            <a:r>
              <a:rPr lang="en-GB" dirty="0" smtClean="0"/>
              <a:t>GPC is quite sensitive to measurement noise and thus it is logical to introduce some form of low pass filtering of  data before use in the predictions.</a:t>
            </a:r>
          </a:p>
          <a:p>
            <a:pPr marL="514350" indent="-514350">
              <a:buFont typeface="+mj-lt"/>
              <a:buAutoNum type="arabicPeriod"/>
            </a:pPr>
            <a:r>
              <a:rPr lang="en-GB" dirty="0" smtClean="0"/>
              <a:t>A logical approach is to:</a:t>
            </a:r>
          </a:p>
          <a:p>
            <a:pPr marL="0" indent="0">
              <a:buNone/>
            </a:pPr>
            <a:r>
              <a:rPr lang="en-GB" dirty="0" smtClean="0"/>
              <a:t>Filter, predict and then anti-filter to get predictions back in original domain.</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14</a:t>
            </a:fld>
            <a:endParaRPr lang="en-GB" dirty="0"/>
          </a:p>
        </p:txBody>
      </p:sp>
      <p:graphicFrame>
        <p:nvGraphicFramePr>
          <p:cNvPr id="9" name="Object 8"/>
          <p:cNvGraphicFramePr>
            <a:graphicFrameLocks noChangeAspect="1"/>
          </p:cNvGraphicFramePr>
          <p:nvPr>
            <p:extLst>
              <p:ext uri="{D42A27DB-BD31-4B8C-83A1-F6EECF244321}">
                <p14:modId xmlns:p14="http://schemas.microsoft.com/office/powerpoint/2010/main" val="2150954048"/>
              </p:ext>
            </p:extLst>
          </p:nvPr>
        </p:nvGraphicFramePr>
        <p:xfrm>
          <a:off x="1458913" y="4530725"/>
          <a:ext cx="6016625" cy="2066925"/>
        </p:xfrm>
        <a:graphic>
          <a:graphicData uri="http://schemas.openxmlformats.org/presentationml/2006/ole">
            <mc:AlternateContent xmlns:mc="http://schemas.openxmlformats.org/markup-compatibility/2006">
              <mc:Choice xmlns:v="urn:schemas-microsoft-com:vml" Requires="v">
                <p:oleObj spid="_x0000_s42016" name="Equation" r:id="rId3" imgW="2260440" imgH="774360" progId="Equation.3">
                  <p:embed/>
                </p:oleObj>
              </mc:Choice>
              <mc:Fallback>
                <p:oleObj name="Equation" r:id="rId3" imgW="2260440" imgH="774360" progId="Equation.3">
                  <p:embed/>
                  <p:pic>
                    <p:nvPicPr>
                      <p:cNvPr id="0" name="Object 5"/>
                      <p:cNvPicPr>
                        <a:picLocks noChangeAspect="1" noChangeArrowheads="1"/>
                      </p:cNvPicPr>
                      <p:nvPr/>
                    </p:nvPicPr>
                    <p:blipFill>
                      <a:blip r:embed="rId4"/>
                      <a:srcRect/>
                      <a:stretch>
                        <a:fillRect/>
                      </a:stretch>
                    </p:blipFill>
                    <p:spPr bwMode="auto">
                      <a:xfrm>
                        <a:off x="1458913" y="4530725"/>
                        <a:ext cx="6016625" cy="2066925"/>
                      </a:xfrm>
                      <a:prstGeom prst="rect">
                        <a:avLst/>
                      </a:prstGeom>
                      <a:solidFill>
                        <a:srgbClr val="FFFF00"/>
                      </a:solidFill>
                      <a:ln w="9525">
                        <a:solidFill>
                          <a:schemeClr val="accent1"/>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191926469"/>
              </p:ext>
            </p:extLst>
          </p:nvPr>
        </p:nvGraphicFramePr>
        <p:xfrm>
          <a:off x="5634038" y="2492375"/>
          <a:ext cx="2508250" cy="1008063"/>
        </p:xfrm>
        <a:graphic>
          <a:graphicData uri="http://schemas.openxmlformats.org/presentationml/2006/ole">
            <mc:AlternateContent xmlns:mc="http://schemas.openxmlformats.org/markup-compatibility/2006">
              <mc:Choice xmlns:v="urn:schemas-microsoft-com:vml" Requires="v">
                <p:oleObj spid="_x0000_s42017" name="Equation" r:id="rId5" imgW="977760" imgH="393480" progId="Equation.3">
                  <p:embed/>
                </p:oleObj>
              </mc:Choice>
              <mc:Fallback>
                <p:oleObj name="Equation" r:id="rId5" imgW="977760" imgH="393480" progId="Equation.3">
                  <p:embed/>
                  <p:pic>
                    <p:nvPicPr>
                      <p:cNvPr id="0" name="Object 5"/>
                      <p:cNvPicPr>
                        <a:picLocks noChangeAspect="1" noChangeArrowheads="1"/>
                      </p:cNvPicPr>
                      <p:nvPr/>
                    </p:nvPicPr>
                    <p:blipFill>
                      <a:blip r:embed="rId6"/>
                      <a:srcRect/>
                      <a:stretch>
                        <a:fillRect/>
                      </a:stretch>
                    </p:blipFill>
                    <p:spPr bwMode="auto">
                      <a:xfrm>
                        <a:off x="5634038" y="2492375"/>
                        <a:ext cx="2508250" cy="1008063"/>
                      </a:xfrm>
                      <a:prstGeom prst="rect">
                        <a:avLst/>
                      </a:prstGeom>
                      <a:solidFill>
                        <a:srgbClr val="FFFFCC"/>
                      </a:solidFill>
                      <a:ln w="9525">
                        <a:solidFill>
                          <a:schemeClr val="accent1"/>
                        </a:solidFill>
                        <a:miter lim="800000"/>
                        <a:headEnd/>
                        <a:tailEnd/>
                      </a:ln>
                    </p:spPr>
                  </p:pic>
                </p:oleObj>
              </mc:Fallback>
            </mc:AlternateContent>
          </a:graphicData>
        </a:graphic>
      </p:graphicFrame>
    </p:spTree>
    <p:extLst>
      <p:ext uri="{BB962C8B-B14F-4D97-AF65-F5344CB8AC3E}">
        <p14:creationId xmlns:p14="http://schemas.microsoft.com/office/powerpoint/2010/main" val="217412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Introduction</a:t>
            </a:r>
            <a:endParaRPr lang="en-GB"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GB" dirty="0" smtClean="0"/>
              <a:t>The previous video observed that a simplistic implementation of GPC could be highly sensitive to measurement noise.</a:t>
            </a:r>
          </a:p>
          <a:p>
            <a:pPr marL="514350" indent="-514350">
              <a:buFont typeface="+mj-lt"/>
              <a:buAutoNum type="arabicPeriod"/>
            </a:pPr>
            <a:r>
              <a:rPr lang="en-GB" dirty="0" smtClean="0"/>
              <a:t>Consequently there is a need to consider why this might be and how one could improve the scenario?</a:t>
            </a:r>
          </a:p>
          <a:p>
            <a:pPr marL="514350" indent="-514350">
              <a:buFont typeface="+mj-lt"/>
              <a:buAutoNum type="arabicPeriod"/>
            </a:pPr>
            <a:r>
              <a:rPr lang="en-GB" dirty="0" smtClean="0"/>
              <a:t>Viewers will be unsurprised to hear that the most obvious thing to try is a low-pass filter which in essence filters out (ignores) high frequencies.</a:t>
            </a:r>
          </a:p>
          <a:p>
            <a:pPr marL="514350" indent="-514350">
              <a:buFont typeface="+mj-lt"/>
              <a:buAutoNum type="arabicPeriod"/>
            </a:pPr>
            <a:r>
              <a:rPr lang="en-GB" dirty="0" smtClean="0">
                <a:solidFill>
                  <a:srgbClr val="008000"/>
                </a:solidFill>
              </a:rPr>
              <a:t>So, this is what early researchers did in GPC. It was found to be effective and thus there was little need to go beyond this for most cases. </a:t>
            </a:r>
            <a:endParaRPr lang="en-GB" dirty="0">
              <a:solidFill>
                <a:srgbClr val="008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extLst>
      <p:ext uri="{BB962C8B-B14F-4D97-AF65-F5344CB8AC3E}">
        <p14:creationId xmlns:p14="http://schemas.microsoft.com/office/powerpoint/2010/main" val="289940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normAutofit fontScale="90000"/>
          </a:bodyPr>
          <a:lstStyle/>
          <a:p>
            <a:pPr eaLnBrk="1" hangingPunct="1"/>
            <a:r>
              <a:rPr lang="en-GB" altLang="en-US" dirty="0" smtClean="0"/>
              <a:t>Sensitivity to noise</a:t>
            </a:r>
          </a:p>
        </p:txBody>
      </p:sp>
      <p:sp>
        <p:nvSpPr>
          <p:cNvPr id="27654" name="Rectangle 3"/>
          <p:cNvSpPr>
            <a:spLocks noGrp="1" noChangeArrowheads="1"/>
          </p:cNvSpPr>
          <p:nvPr>
            <p:ph type="body" idx="1"/>
          </p:nvPr>
        </p:nvSpPr>
        <p:spPr/>
        <p:txBody>
          <a:bodyPr/>
          <a:lstStyle/>
          <a:p>
            <a:pPr eaLnBrk="1" hangingPunct="1">
              <a:buFontTx/>
              <a:buNone/>
            </a:pPr>
            <a:r>
              <a:rPr lang="en-GB" altLang="en-US" dirty="0" smtClean="0"/>
              <a:t>Find the transference from noise to input (or output). Use forward path over (1+return path).</a:t>
            </a:r>
          </a:p>
          <a:p>
            <a:pPr eaLnBrk="1" hangingPunct="1">
              <a:buFontTx/>
              <a:buNone/>
            </a:pPr>
            <a:endParaRPr lang="en-GB" altLang="en-US" dirty="0" smtClean="0"/>
          </a:p>
        </p:txBody>
      </p:sp>
      <p:graphicFrame>
        <p:nvGraphicFramePr>
          <p:cNvPr id="27651" name="Object 5"/>
          <p:cNvGraphicFramePr>
            <a:graphicFrameLocks noGrp="1" noChangeAspect="1"/>
          </p:cNvGraphicFramePr>
          <p:nvPr>
            <p:ph sz="half" idx="4294967295"/>
            <p:extLst>
              <p:ext uri="{D42A27DB-BD31-4B8C-83A1-F6EECF244321}">
                <p14:modId xmlns:p14="http://schemas.microsoft.com/office/powerpoint/2010/main" val="4028923694"/>
              </p:ext>
            </p:extLst>
          </p:nvPr>
        </p:nvGraphicFramePr>
        <p:xfrm>
          <a:off x="467544" y="2060848"/>
          <a:ext cx="7470775" cy="2255838"/>
        </p:xfrm>
        <a:graphic>
          <a:graphicData uri="http://schemas.openxmlformats.org/presentationml/2006/ole">
            <mc:AlternateContent xmlns:mc="http://schemas.openxmlformats.org/markup-compatibility/2006">
              <mc:Choice xmlns:v="urn:schemas-microsoft-com:vml" Requires="v">
                <p:oleObj spid="_x0000_s39963" name="Equation" r:id="rId3" imgW="2971800" imgH="888840" progId="Equation.3">
                  <p:embed/>
                </p:oleObj>
              </mc:Choice>
              <mc:Fallback>
                <p:oleObj name="Equation" r:id="rId3" imgW="2971800" imgH="8888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060848"/>
                        <a:ext cx="7470775" cy="2255838"/>
                      </a:xfrm>
                      <a:prstGeom prst="rect">
                        <a:avLst/>
                      </a:prstGeom>
                      <a:solidFill>
                        <a:schemeClr val="bg1"/>
                      </a:solidFill>
                      <a:ln>
                        <a:noFill/>
                      </a:ln>
                      <a:effectLst/>
                    </p:spPr>
                  </p:pic>
                </p:oleObj>
              </mc:Fallback>
            </mc:AlternateContent>
          </a:graphicData>
        </a:graphic>
      </p:graphicFrame>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3468" y="4581128"/>
            <a:ext cx="6300192" cy="2143653"/>
          </a:xfrm>
          <a:prstGeom prst="rect">
            <a:avLst/>
          </a:prstGeom>
          <a:solidFill>
            <a:schemeClr val="bg1"/>
          </a:solidFill>
        </p:spPr>
      </p:pic>
    </p:spTree>
    <p:extLst>
      <p:ext uri="{BB962C8B-B14F-4D97-AF65-F5344CB8AC3E}">
        <p14:creationId xmlns:p14="http://schemas.microsoft.com/office/powerpoint/2010/main" val="1993482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Improving sensitivity</a:t>
            </a:r>
            <a:endParaRPr lang="en-GB" dirty="0"/>
          </a:p>
        </p:txBody>
      </p:sp>
      <p:sp>
        <p:nvSpPr>
          <p:cNvPr id="3" name="Content Placeholder 2"/>
          <p:cNvSpPr>
            <a:spLocks noGrp="1"/>
          </p:cNvSpPr>
          <p:nvPr>
            <p:ph idx="1"/>
          </p:nvPr>
        </p:nvSpPr>
        <p:spPr>
          <a:xfrm>
            <a:off x="214282" y="928670"/>
            <a:ext cx="8715436" cy="3364426"/>
          </a:xfrm>
        </p:spPr>
        <p:txBody>
          <a:bodyPr>
            <a:normAutofit/>
          </a:bodyPr>
          <a:lstStyle/>
          <a:p>
            <a:r>
              <a:rPr lang="en-GB" dirty="0" smtClean="0"/>
              <a:t>Sensitivity is linked to the compensator </a:t>
            </a:r>
            <a:r>
              <a:rPr lang="en-GB" dirty="0" err="1" smtClean="0"/>
              <a:t>N</a:t>
            </a:r>
            <a:r>
              <a:rPr lang="en-GB" baseline="-25000" dirty="0" err="1" smtClean="0"/>
              <a:t>k</a:t>
            </a:r>
            <a:r>
              <a:rPr lang="en-GB" dirty="0" smtClean="0"/>
              <a:t> and the closed-loop pole polynomial.</a:t>
            </a:r>
          </a:p>
          <a:p>
            <a:r>
              <a:rPr lang="en-GB" dirty="0" smtClean="0"/>
              <a:t>This is not particularly insightful.</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sp>
        <p:nvSpPr>
          <p:cNvPr id="6" name="Rounded Rectangle 5"/>
          <p:cNvSpPr/>
          <p:nvPr/>
        </p:nvSpPr>
        <p:spPr>
          <a:xfrm>
            <a:off x="179512" y="3356992"/>
            <a:ext cx="8640960" cy="18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smtClean="0">
                <a:solidFill>
                  <a:srgbClr val="FFFF00"/>
                </a:solidFill>
              </a:rPr>
              <a:t>PROPOSAL</a:t>
            </a:r>
            <a:r>
              <a:rPr lang="en-GB" sz="2800" dirty="0" smtClean="0"/>
              <a:t>: It is more effective to think about what GPC is actually doing and therefore how noise might be effecting the proposed control action.</a:t>
            </a:r>
            <a:endParaRPr lang="en-GB" sz="2800" dirty="0"/>
          </a:p>
        </p:txBody>
      </p:sp>
      <p:graphicFrame>
        <p:nvGraphicFramePr>
          <p:cNvPr id="7" name="Object 6"/>
          <p:cNvGraphicFramePr>
            <a:graphicFrameLocks noGrp="1" noChangeAspect="1"/>
          </p:cNvGraphicFramePr>
          <p:nvPr>
            <p:extLst>
              <p:ext uri="{D42A27DB-BD31-4B8C-83A1-F6EECF244321}">
                <p14:modId xmlns:p14="http://schemas.microsoft.com/office/powerpoint/2010/main" val="3885766884"/>
              </p:ext>
            </p:extLst>
          </p:nvPr>
        </p:nvGraphicFramePr>
        <p:xfrm>
          <a:off x="6516216" y="1772816"/>
          <a:ext cx="1979613" cy="1096963"/>
        </p:xfrm>
        <a:graphic>
          <a:graphicData uri="http://schemas.openxmlformats.org/presentationml/2006/ole">
            <mc:AlternateContent xmlns:mc="http://schemas.openxmlformats.org/markup-compatibility/2006">
              <mc:Choice xmlns:v="urn:schemas-microsoft-com:vml" Requires="v">
                <p:oleObj spid="_x0000_s43027" name="Equation" r:id="rId3" imgW="787320" imgH="431640" progId="Equation.3">
                  <p:embed/>
                </p:oleObj>
              </mc:Choice>
              <mc:Fallback>
                <p:oleObj name="Equation" r:id="rId3" imgW="787320" imgH="431640" progId="Equation.3">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772816"/>
                        <a:ext cx="1979613" cy="1096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6471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GPC in a few lines</a:t>
            </a:r>
            <a:endParaRPr lang="en-GB" dirty="0"/>
          </a:p>
        </p:txBody>
      </p:sp>
      <p:sp>
        <p:nvSpPr>
          <p:cNvPr id="3" name="Content Placeholder 2"/>
          <p:cNvSpPr>
            <a:spLocks noGrp="1"/>
          </p:cNvSpPr>
          <p:nvPr>
            <p:ph idx="1"/>
          </p:nvPr>
        </p:nvSpPr>
        <p:spPr>
          <a:xfrm>
            <a:off x="214282" y="928670"/>
            <a:ext cx="8750206" cy="4012498"/>
          </a:xfrm>
        </p:spPr>
        <p:txBody>
          <a:bodyPr>
            <a:normAutofit lnSpcReduction="10000"/>
          </a:bodyPr>
          <a:lstStyle/>
          <a:p>
            <a:r>
              <a:rPr lang="en-GB" dirty="0" smtClean="0"/>
              <a:t>Use a model to determine the predictions.</a:t>
            </a:r>
          </a:p>
          <a:p>
            <a:r>
              <a:rPr lang="en-GB" dirty="0" smtClean="0"/>
              <a:t>Ensure the predictions are cleanly expressed in terms of what is ‘known’ and dependence on </a:t>
            </a:r>
            <a:r>
              <a:rPr lang="en-GB" dirty="0" err="1" smtClean="0"/>
              <a:t>d.o.f</a:t>
            </a:r>
            <a:r>
              <a:rPr lang="en-GB" dirty="0" smtClean="0"/>
              <a:t>.</a:t>
            </a:r>
          </a:p>
          <a:p>
            <a:r>
              <a:rPr lang="en-GB" dirty="0" smtClean="0"/>
              <a:t>Substitute the predictions into a performance index and optimise over the </a:t>
            </a:r>
            <a:r>
              <a:rPr lang="en-GB" dirty="0" err="1" smtClean="0"/>
              <a:t>d.o.f</a:t>
            </a:r>
            <a:r>
              <a:rPr lang="en-GB" dirty="0" smtClean="0"/>
              <a:t>.</a:t>
            </a:r>
          </a:p>
          <a:p>
            <a:r>
              <a:rPr lang="en-GB" dirty="0" smtClean="0"/>
              <a:t>Implement the optimum and repeat every sample.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sp>
        <p:nvSpPr>
          <p:cNvPr id="6" name="Rounded Rectangle 5"/>
          <p:cNvSpPr/>
          <p:nvPr/>
        </p:nvSpPr>
        <p:spPr>
          <a:xfrm>
            <a:off x="146454" y="4797152"/>
            <a:ext cx="8640960" cy="1512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smtClean="0">
                <a:solidFill>
                  <a:srgbClr val="FFFF00"/>
                </a:solidFill>
              </a:rPr>
              <a:t>QUESTION</a:t>
            </a:r>
            <a:r>
              <a:rPr lang="en-GB" sz="2800" dirty="0" smtClean="0"/>
              <a:t>: Where does measurement noise impact on this process? </a:t>
            </a:r>
            <a:endParaRPr lang="en-GB" sz="2800" dirty="0"/>
          </a:p>
        </p:txBody>
      </p:sp>
      <p:sp>
        <p:nvSpPr>
          <p:cNvPr id="7" name="Oval 6"/>
          <p:cNvSpPr/>
          <p:nvPr/>
        </p:nvSpPr>
        <p:spPr>
          <a:xfrm>
            <a:off x="146454" y="620688"/>
            <a:ext cx="8169962" cy="1080120"/>
          </a:xfrm>
          <a:prstGeom prst="ellipse">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89169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arn(inVertical)">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45"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2000"/>
                                        <p:tgtEl>
                                          <p:spTgt spid="7"/>
                                        </p:tgtEl>
                                      </p:cBhvr>
                                    </p:animEffect>
                                    <p:anim calcmode="lin" valueType="num">
                                      <p:cBhvr>
                                        <p:cTn id="34" dur="2000" fill="hold"/>
                                        <p:tgtEl>
                                          <p:spTgt spid="7"/>
                                        </p:tgtEl>
                                        <p:attrNameLst>
                                          <p:attrName>ppt_w</p:attrName>
                                        </p:attrNameLst>
                                      </p:cBhvr>
                                      <p:tavLst>
                                        <p:tav tm="0" fmla="#ppt_w*sin(2.5*pi*$)">
                                          <p:val>
                                            <p:fltVal val="0"/>
                                          </p:val>
                                        </p:tav>
                                        <p:tav tm="100000">
                                          <p:val>
                                            <p:fltVal val="1"/>
                                          </p:val>
                                        </p:tav>
                                      </p:tavLst>
                                    </p:anim>
                                    <p:anim calcmode="lin" valueType="num">
                                      <p:cBhvr>
                                        <p:cTn id="35"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a:xfrm>
            <a:off x="214282" y="928670"/>
            <a:ext cx="8715436" cy="5164626"/>
          </a:xfrm>
        </p:spPr>
        <p:txBody>
          <a:bodyPr/>
          <a:lstStyle/>
          <a:p>
            <a:r>
              <a:rPr lang="en-GB" dirty="0" smtClean="0"/>
              <a:t>Measurement noise impacts on the predictions.</a:t>
            </a:r>
          </a:p>
          <a:p>
            <a:endParaRPr lang="en-GB" dirty="0"/>
          </a:p>
          <a:p>
            <a:endParaRPr lang="en-GB" dirty="0" smtClean="0"/>
          </a:p>
          <a:p>
            <a:r>
              <a:rPr lang="en-GB" dirty="0" smtClean="0"/>
              <a:t>This in turn impacts on the optimum proposed input trajectory:</a:t>
            </a:r>
          </a:p>
          <a:p>
            <a:endParaRPr lang="en-GB" dirty="0"/>
          </a:p>
          <a:p>
            <a:endParaRPr lang="en-GB" dirty="0" smtClean="0"/>
          </a:p>
          <a:p>
            <a:r>
              <a:rPr lang="en-GB" dirty="0" smtClean="0"/>
              <a:t>Clearly, the bigger </a:t>
            </a:r>
            <a:r>
              <a:rPr lang="en-GB" dirty="0" smtClean="0">
                <a:solidFill>
                  <a:srgbClr val="C00000"/>
                </a:solidFill>
              </a:rPr>
              <a:t>Q</a:t>
            </a:r>
            <a:r>
              <a:rPr lang="el-GR" b="1" dirty="0" smtClean="0">
                <a:solidFill>
                  <a:srgbClr val="C00000"/>
                </a:solidFill>
              </a:rPr>
              <a:t>θ</a:t>
            </a:r>
            <a:r>
              <a:rPr lang="en-GB" dirty="0" smtClean="0"/>
              <a:t>, the bigger the impact on the input signal.</a:t>
            </a:r>
          </a:p>
          <a:p>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663441805"/>
              </p:ext>
            </p:extLst>
          </p:nvPr>
        </p:nvGraphicFramePr>
        <p:xfrm>
          <a:off x="1049338" y="1628775"/>
          <a:ext cx="6207125" cy="774700"/>
        </p:xfrm>
        <a:graphic>
          <a:graphicData uri="http://schemas.openxmlformats.org/presentationml/2006/ole">
            <mc:AlternateContent xmlns:mc="http://schemas.openxmlformats.org/markup-compatibility/2006">
              <mc:Choice xmlns:v="urn:schemas-microsoft-com:vml" Requires="v">
                <p:oleObj spid="_x0000_s44067" name="Equation" r:id="rId3" imgW="2133360" imgH="266400" progId="Equation.3">
                  <p:embed/>
                </p:oleObj>
              </mc:Choice>
              <mc:Fallback>
                <p:oleObj name="Equation" r:id="rId3" imgW="2133360" imgH="266400" progId="Equation.3">
                  <p:embed/>
                  <p:pic>
                    <p:nvPicPr>
                      <p:cNvPr id="0" name="Object 5"/>
                      <p:cNvPicPr>
                        <a:picLocks noChangeAspect="1" noChangeArrowheads="1"/>
                      </p:cNvPicPr>
                      <p:nvPr/>
                    </p:nvPicPr>
                    <p:blipFill>
                      <a:blip r:embed="rId4"/>
                      <a:srcRect/>
                      <a:stretch>
                        <a:fillRect/>
                      </a:stretch>
                    </p:blipFill>
                    <p:spPr bwMode="auto">
                      <a:xfrm>
                        <a:off x="1049338" y="1628775"/>
                        <a:ext cx="6207125" cy="774700"/>
                      </a:xfrm>
                      <a:prstGeom prst="rect">
                        <a:avLst/>
                      </a:prstGeom>
                      <a:solidFill>
                        <a:srgbClr val="FFFFCC"/>
                      </a:solidFill>
                      <a:ln w="9525">
                        <a:solidFill>
                          <a:schemeClr val="accent1"/>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499890282"/>
              </p:ext>
            </p:extLst>
          </p:nvPr>
        </p:nvGraphicFramePr>
        <p:xfrm>
          <a:off x="487363" y="3860800"/>
          <a:ext cx="7858125" cy="833438"/>
        </p:xfrm>
        <a:graphic>
          <a:graphicData uri="http://schemas.openxmlformats.org/presentationml/2006/ole">
            <mc:AlternateContent xmlns:mc="http://schemas.openxmlformats.org/markup-compatibility/2006">
              <mc:Choice xmlns:v="urn:schemas-microsoft-com:vml" Requires="v">
                <p:oleObj spid="_x0000_s44068" name="Equation" r:id="rId5" imgW="3022560" imgH="291960" progId="Equation.3">
                  <p:embed/>
                </p:oleObj>
              </mc:Choice>
              <mc:Fallback>
                <p:oleObj name="Equation" r:id="rId5" imgW="3022560" imgH="291960" progId="Equation.3">
                  <p:embed/>
                  <p:pic>
                    <p:nvPicPr>
                      <p:cNvPr id="0" name="Object 9"/>
                      <p:cNvPicPr>
                        <a:picLocks noChangeAspect="1" noChangeArrowheads="1"/>
                      </p:cNvPicPr>
                      <p:nvPr/>
                    </p:nvPicPr>
                    <p:blipFill>
                      <a:blip r:embed="rId6"/>
                      <a:srcRect/>
                      <a:stretch>
                        <a:fillRect/>
                      </a:stretch>
                    </p:blipFill>
                    <p:spPr bwMode="auto">
                      <a:xfrm>
                        <a:off x="487363" y="3860800"/>
                        <a:ext cx="7858125" cy="833438"/>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8" name="Rounded Rectangle 7"/>
          <p:cNvSpPr/>
          <p:nvPr/>
        </p:nvSpPr>
        <p:spPr>
          <a:xfrm>
            <a:off x="3419873" y="5445224"/>
            <a:ext cx="5040560" cy="1412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smtClean="0">
                <a:solidFill>
                  <a:srgbClr val="FFFF00"/>
                </a:solidFill>
              </a:rPr>
              <a:t>Reducing </a:t>
            </a:r>
            <a:r>
              <a:rPr lang="en-GB" sz="2800" b="1" dirty="0" smtClean="0">
                <a:solidFill>
                  <a:srgbClr val="FFC000"/>
                </a:solidFill>
              </a:rPr>
              <a:t>Q</a:t>
            </a:r>
            <a:r>
              <a:rPr lang="el-GR" sz="2800" b="1" dirty="0" smtClean="0">
                <a:solidFill>
                  <a:srgbClr val="FFC000"/>
                </a:solidFill>
              </a:rPr>
              <a:t>θ</a:t>
            </a:r>
            <a:r>
              <a:rPr lang="el-GR" sz="2800" b="1" dirty="0" smtClean="0">
                <a:solidFill>
                  <a:srgbClr val="C00000"/>
                </a:solidFill>
              </a:rPr>
              <a:t> </a:t>
            </a:r>
            <a:r>
              <a:rPr lang="en-GB" sz="2800" b="1" dirty="0" smtClean="0">
                <a:solidFill>
                  <a:srgbClr val="FFFF00"/>
                </a:solidFill>
              </a:rPr>
              <a:t>should reduce the sensitivity of the GPC control law. </a:t>
            </a:r>
            <a:endParaRPr lang="en-GB" sz="2800" dirty="0"/>
          </a:p>
        </p:txBody>
      </p:sp>
    </p:spTree>
    <p:extLst>
      <p:ext uri="{BB962C8B-B14F-4D97-AF65-F5344CB8AC3E}">
        <p14:creationId xmlns:p14="http://schemas.microsoft.com/office/powerpoint/2010/main" val="2536604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000"/>
                                        <p:tgtEl>
                                          <p:spTgt spid="3">
                                            <p:txEl>
                                              <p:pRg st="3" end="3"/>
                                            </p:txEl>
                                          </p:spTgt>
                                        </p:tgtEl>
                                      </p:cBhvr>
                                    </p:animEffect>
                                    <p:anim calcmode="lin" valueType="num">
                                      <p:cBhvr>
                                        <p:cTn id="1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1000"/>
                                        <p:tgtEl>
                                          <p:spTgt spid="3">
                                            <p:txEl>
                                              <p:pRg st="6" end="6"/>
                                            </p:txEl>
                                          </p:spTgt>
                                        </p:tgtEl>
                                      </p:cBhvr>
                                    </p:animEffect>
                                    <p:anim calcmode="lin" valueType="num">
                                      <p:cBhvr>
                                        <p:cTn id="2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Conceptual Proposal</a:t>
            </a:r>
            <a:endParaRPr lang="en-GB" dirty="0"/>
          </a:p>
        </p:txBody>
      </p:sp>
      <p:sp>
        <p:nvSpPr>
          <p:cNvPr id="3" name="Content Placeholder 2"/>
          <p:cNvSpPr>
            <a:spLocks noGrp="1"/>
          </p:cNvSpPr>
          <p:nvPr>
            <p:ph idx="1"/>
          </p:nvPr>
        </p:nvSpPr>
        <p:spPr>
          <a:xfrm>
            <a:off x="214282" y="928670"/>
            <a:ext cx="8715436" cy="3580450"/>
          </a:xfrm>
        </p:spPr>
        <p:txBody>
          <a:bodyPr>
            <a:normAutofit lnSpcReduction="10000"/>
          </a:bodyPr>
          <a:lstStyle/>
          <a:p>
            <a:pPr marL="0" indent="0">
              <a:buNone/>
            </a:pPr>
            <a:r>
              <a:rPr lang="en-GB" dirty="0" smtClean="0"/>
              <a:t>Filter the output data before using it for predictions. This way the impact of any high frequency noise on the predictions can be reduced, but with minimal detriment to the lower frequency dynamics which are important.</a:t>
            </a:r>
          </a:p>
          <a:p>
            <a:pPr marL="0" indent="0">
              <a:buNone/>
            </a:pPr>
            <a:r>
              <a:rPr lang="en-GB" b="1" dirty="0" smtClean="0">
                <a:solidFill>
                  <a:srgbClr val="C00000"/>
                </a:solidFill>
              </a:rPr>
              <a:t>CAVIAT</a:t>
            </a:r>
            <a:r>
              <a:rPr lang="en-GB" dirty="0" smtClean="0"/>
              <a:t>: One needs to use an anti-filter to restore predicted data back to the correct domain.</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sp>
        <p:nvSpPr>
          <p:cNvPr id="6" name="Rectangle 5"/>
          <p:cNvSpPr/>
          <p:nvPr/>
        </p:nvSpPr>
        <p:spPr>
          <a:xfrm>
            <a:off x="971600" y="5017781"/>
            <a:ext cx="187220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Low –pass</a:t>
            </a:r>
          </a:p>
          <a:p>
            <a:pPr algn="ctr"/>
            <a:r>
              <a:rPr lang="en-GB" sz="2400" dirty="0" smtClean="0"/>
              <a:t>FILTER</a:t>
            </a:r>
            <a:endParaRPr lang="en-GB" sz="2400" dirty="0"/>
          </a:p>
        </p:txBody>
      </p:sp>
      <p:cxnSp>
        <p:nvCxnSpPr>
          <p:cNvPr id="8" name="Straight Arrow Connector 7"/>
          <p:cNvCxnSpPr/>
          <p:nvPr/>
        </p:nvCxnSpPr>
        <p:spPr>
          <a:xfrm>
            <a:off x="251520" y="5553236"/>
            <a:ext cx="72008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483878" y="5557841"/>
            <a:ext cx="100811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491990" y="5017781"/>
            <a:ext cx="187220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Form predictions</a:t>
            </a:r>
            <a:endParaRPr lang="en-GB" sz="2400" dirty="0"/>
          </a:p>
        </p:txBody>
      </p:sp>
      <p:sp>
        <p:nvSpPr>
          <p:cNvPr id="11" name="Rectangle 10"/>
          <p:cNvSpPr/>
          <p:nvPr/>
        </p:nvSpPr>
        <p:spPr>
          <a:xfrm>
            <a:off x="6228184" y="5017781"/>
            <a:ext cx="187220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Anti-</a:t>
            </a:r>
          </a:p>
          <a:p>
            <a:pPr algn="ctr"/>
            <a:r>
              <a:rPr lang="en-GB" sz="2400" dirty="0" smtClean="0"/>
              <a:t>FILTER</a:t>
            </a:r>
            <a:endParaRPr lang="en-GB" sz="2400" dirty="0"/>
          </a:p>
        </p:txBody>
      </p:sp>
      <p:cxnSp>
        <p:nvCxnSpPr>
          <p:cNvPr id="13" name="Straight Arrow Connector 12"/>
          <p:cNvCxnSpPr/>
          <p:nvPr/>
        </p:nvCxnSpPr>
        <p:spPr>
          <a:xfrm>
            <a:off x="5220072" y="5534009"/>
            <a:ext cx="100811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752331" y="5534009"/>
            <a:ext cx="100811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aphicFrame>
        <p:nvGraphicFramePr>
          <p:cNvPr id="19" name="Object 18"/>
          <p:cNvGraphicFramePr>
            <a:graphicFrameLocks noChangeAspect="1"/>
          </p:cNvGraphicFramePr>
          <p:nvPr>
            <p:extLst>
              <p:ext uri="{D42A27DB-BD31-4B8C-83A1-F6EECF244321}">
                <p14:modId xmlns:p14="http://schemas.microsoft.com/office/powerpoint/2010/main" val="2468655758"/>
              </p:ext>
            </p:extLst>
          </p:nvPr>
        </p:nvGraphicFramePr>
        <p:xfrm>
          <a:off x="67550" y="4437112"/>
          <a:ext cx="670228" cy="792088"/>
        </p:xfrm>
        <a:graphic>
          <a:graphicData uri="http://schemas.openxmlformats.org/presentationml/2006/ole">
            <mc:AlternateContent xmlns:mc="http://schemas.openxmlformats.org/markup-compatibility/2006">
              <mc:Choice xmlns:v="urn:schemas-microsoft-com:vml" Requires="v">
                <p:oleObj spid="_x0000_s45116" name="Equation" r:id="rId3" imgW="139680" imgH="164880" progId="Equation.3">
                  <p:embed/>
                </p:oleObj>
              </mc:Choice>
              <mc:Fallback>
                <p:oleObj name="Equation" r:id="rId3" imgW="139680" imgH="164880" progId="Equation.3">
                  <p:embed/>
                  <p:pic>
                    <p:nvPicPr>
                      <p:cNvPr id="0" name=""/>
                      <p:cNvPicPr/>
                      <p:nvPr/>
                    </p:nvPicPr>
                    <p:blipFill>
                      <a:blip r:embed="rId4"/>
                      <a:stretch>
                        <a:fillRect/>
                      </a:stretch>
                    </p:blipFill>
                    <p:spPr>
                      <a:xfrm>
                        <a:off x="67550" y="4437112"/>
                        <a:ext cx="670228" cy="792088"/>
                      </a:xfrm>
                      <a:prstGeom prst="rect">
                        <a:avLst/>
                      </a:prstGeom>
                      <a:solidFill>
                        <a:srgbClr val="FFC000"/>
                      </a:solidFill>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2311903103"/>
              </p:ext>
            </p:extLst>
          </p:nvPr>
        </p:nvGraphicFramePr>
        <p:xfrm>
          <a:off x="2819400" y="4275138"/>
          <a:ext cx="669925" cy="974725"/>
        </p:xfrm>
        <a:graphic>
          <a:graphicData uri="http://schemas.openxmlformats.org/presentationml/2006/ole">
            <mc:AlternateContent xmlns:mc="http://schemas.openxmlformats.org/markup-compatibility/2006">
              <mc:Choice xmlns:v="urn:schemas-microsoft-com:vml" Requires="v">
                <p:oleObj spid="_x0000_s45117" name="Equation" r:id="rId5" imgW="139680" imgH="203040" progId="Equation.3">
                  <p:embed/>
                </p:oleObj>
              </mc:Choice>
              <mc:Fallback>
                <p:oleObj name="Equation" r:id="rId5" imgW="139680" imgH="203040" progId="Equation.3">
                  <p:embed/>
                  <p:pic>
                    <p:nvPicPr>
                      <p:cNvPr id="0" name="Object 18"/>
                      <p:cNvPicPr>
                        <a:picLocks noChangeAspect="1" noChangeArrowheads="1"/>
                      </p:cNvPicPr>
                      <p:nvPr/>
                    </p:nvPicPr>
                    <p:blipFill>
                      <a:blip r:embed="rId6"/>
                      <a:srcRect/>
                      <a:stretch>
                        <a:fillRect/>
                      </a:stretch>
                    </p:blipFill>
                    <p:spPr bwMode="auto">
                      <a:xfrm>
                        <a:off x="2819400" y="4275138"/>
                        <a:ext cx="669925" cy="97472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2401692644"/>
              </p:ext>
            </p:extLst>
          </p:nvPr>
        </p:nvGraphicFramePr>
        <p:xfrm>
          <a:off x="5389563" y="4100513"/>
          <a:ext cx="669925" cy="1217612"/>
        </p:xfrm>
        <a:graphic>
          <a:graphicData uri="http://schemas.openxmlformats.org/presentationml/2006/ole">
            <mc:AlternateContent xmlns:mc="http://schemas.openxmlformats.org/markup-compatibility/2006">
              <mc:Choice xmlns:v="urn:schemas-microsoft-com:vml" Requires="v">
                <p:oleObj spid="_x0000_s45118" name="Equation" r:id="rId7" imgW="139680" imgH="253800" progId="Equation.3">
                  <p:embed/>
                </p:oleObj>
              </mc:Choice>
              <mc:Fallback>
                <p:oleObj name="Equation" r:id="rId7" imgW="139680" imgH="253800" progId="Equation.3">
                  <p:embed/>
                  <p:pic>
                    <p:nvPicPr>
                      <p:cNvPr id="0" name="Object 19"/>
                      <p:cNvPicPr>
                        <a:picLocks noChangeAspect="1" noChangeArrowheads="1"/>
                      </p:cNvPicPr>
                      <p:nvPr/>
                    </p:nvPicPr>
                    <p:blipFill>
                      <a:blip r:embed="rId8"/>
                      <a:srcRect/>
                      <a:stretch>
                        <a:fillRect/>
                      </a:stretch>
                    </p:blipFill>
                    <p:spPr bwMode="auto">
                      <a:xfrm>
                        <a:off x="5389563" y="4100513"/>
                        <a:ext cx="669925" cy="121761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2856118370"/>
              </p:ext>
            </p:extLst>
          </p:nvPr>
        </p:nvGraphicFramePr>
        <p:xfrm>
          <a:off x="8285163" y="4079875"/>
          <a:ext cx="669925" cy="1219200"/>
        </p:xfrm>
        <a:graphic>
          <a:graphicData uri="http://schemas.openxmlformats.org/presentationml/2006/ole">
            <mc:AlternateContent xmlns:mc="http://schemas.openxmlformats.org/markup-compatibility/2006">
              <mc:Choice xmlns:v="urn:schemas-microsoft-com:vml" Requires="v">
                <p:oleObj spid="_x0000_s45119" name="Equation" r:id="rId9" imgW="139680" imgH="253800" progId="Equation.3">
                  <p:embed/>
                </p:oleObj>
              </mc:Choice>
              <mc:Fallback>
                <p:oleObj name="Equation" r:id="rId9" imgW="139680" imgH="253800" progId="Equation.3">
                  <p:embed/>
                  <p:pic>
                    <p:nvPicPr>
                      <p:cNvPr id="0" name="Object 18"/>
                      <p:cNvPicPr>
                        <a:picLocks noChangeAspect="1" noChangeArrowheads="1"/>
                      </p:cNvPicPr>
                      <p:nvPr/>
                    </p:nvPicPr>
                    <p:blipFill>
                      <a:blip r:embed="rId10"/>
                      <a:srcRect/>
                      <a:stretch>
                        <a:fillRect/>
                      </a:stretch>
                    </p:blipFill>
                    <p:spPr bwMode="auto">
                      <a:xfrm>
                        <a:off x="8285163" y="4079875"/>
                        <a:ext cx="669925" cy="1219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Rounded Rectangle 22"/>
          <p:cNvSpPr/>
          <p:nvPr/>
        </p:nvSpPr>
        <p:spPr>
          <a:xfrm>
            <a:off x="683567" y="6165304"/>
            <a:ext cx="7992889" cy="69269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smtClean="0">
                <a:solidFill>
                  <a:srgbClr val="FFFF00"/>
                </a:solidFill>
              </a:rPr>
              <a:t>Need actual predictions for the performance index!</a:t>
            </a:r>
            <a:endParaRPr lang="en-GB" sz="2800" dirty="0"/>
          </a:p>
        </p:txBody>
      </p:sp>
    </p:spTree>
    <p:extLst>
      <p:ext uri="{BB962C8B-B14F-4D97-AF65-F5344CB8AC3E}">
        <p14:creationId xmlns:p14="http://schemas.microsoft.com/office/powerpoint/2010/main" val="3258791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Computing predictions with T-filter</a:t>
            </a:r>
            <a:endParaRPr lang="en-GB" dirty="0"/>
          </a:p>
        </p:txBody>
      </p:sp>
      <p:sp>
        <p:nvSpPr>
          <p:cNvPr id="3" name="Content Placeholder 2"/>
          <p:cNvSpPr>
            <a:spLocks noGrp="1"/>
          </p:cNvSpPr>
          <p:nvPr>
            <p:ph idx="1"/>
          </p:nvPr>
        </p:nvSpPr>
        <p:spPr>
          <a:xfrm>
            <a:off x="214282" y="836712"/>
            <a:ext cx="8715436" cy="5735560"/>
          </a:xfrm>
        </p:spPr>
        <p:txBody>
          <a:bodyPr/>
          <a:lstStyle/>
          <a:p>
            <a:r>
              <a:rPr lang="en-GB" dirty="0" smtClean="0"/>
              <a:t>First define the desired filter as 1/T, and so:</a:t>
            </a:r>
          </a:p>
          <a:p>
            <a:endParaRPr lang="en-GB" dirty="0"/>
          </a:p>
          <a:p>
            <a:endParaRPr lang="en-GB" dirty="0" smtClean="0"/>
          </a:p>
          <a:p>
            <a:r>
              <a:rPr lang="en-GB" dirty="0" smtClean="0"/>
              <a:t>Note the relationship between the filtered and unfiltered predicted data can be represented using </a:t>
            </a:r>
            <a:r>
              <a:rPr lang="en-GB" dirty="0" err="1" smtClean="0"/>
              <a:t>Toeplitz</a:t>
            </a:r>
            <a:r>
              <a:rPr lang="en-GB" dirty="0"/>
              <a:t>/</a:t>
            </a:r>
            <a:r>
              <a:rPr lang="en-GB" dirty="0" err="1" smtClean="0"/>
              <a:t>Hankel</a:t>
            </a:r>
            <a:r>
              <a:rPr lang="en-GB" dirty="0" smtClean="0"/>
              <a:t> matrices (see videos in chapter 1).</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837334336"/>
              </p:ext>
            </p:extLst>
          </p:nvPr>
        </p:nvGraphicFramePr>
        <p:xfrm>
          <a:off x="2833463" y="1340768"/>
          <a:ext cx="3621088" cy="1143000"/>
        </p:xfrm>
        <a:graphic>
          <a:graphicData uri="http://schemas.openxmlformats.org/presentationml/2006/ole">
            <mc:AlternateContent xmlns:mc="http://schemas.openxmlformats.org/markup-compatibility/2006">
              <mc:Choice xmlns:v="urn:schemas-microsoft-com:vml" Requires="v">
                <p:oleObj spid="_x0000_s46122" name="Equation" r:id="rId3" imgW="1244520" imgH="393480" progId="Equation.3">
                  <p:embed/>
                </p:oleObj>
              </mc:Choice>
              <mc:Fallback>
                <p:oleObj name="Equation" r:id="rId3" imgW="1244520" imgH="393480" progId="Equation.3">
                  <p:embed/>
                  <p:pic>
                    <p:nvPicPr>
                      <p:cNvPr id="0" name="Object 5"/>
                      <p:cNvPicPr>
                        <a:picLocks noChangeAspect="1" noChangeArrowheads="1"/>
                      </p:cNvPicPr>
                      <p:nvPr/>
                    </p:nvPicPr>
                    <p:blipFill>
                      <a:blip r:embed="rId4"/>
                      <a:srcRect/>
                      <a:stretch>
                        <a:fillRect/>
                      </a:stretch>
                    </p:blipFill>
                    <p:spPr bwMode="auto">
                      <a:xfrm>
                        <a:off x="2833463" y="1340768"/>
                        <a:ext cx="3621088" cy="1143000"/>
                      </a:xfrm>
                      <a:prstGeom prst="rect">
                        <a:avLst/>
                      </a:prstGeom>
                      <a:solidFill>
                        <a:srgbClr val="FFFFCC"/>
                      </a:solidFill>
                      <a:ln w="9525">
                        <a:solidFill>
                          <a:schemeClr val="accent1"/>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346300875"/>
              </p:ext>
            </p:extLst>
          </p:nvPr>
        </p:nvGraphicFramePr>
        <p:xfrm>
          <a:off x="107504" y="5157192"/>
          <a:ext cx="4427984" cy="857921"/>
        </p:xfrm>
        <a:graphic>
          <a:graphicData uri="http://schemas.openxmlformats.org/presentationml/2006/ole">
            <mc:AlternateContent xmlns:mc="http://schemas.openxmlformats.org/markup-compatibility/2006">
              <mc:Choice xmlns:v="urn:schemas-microsoft-com:vml" Requires="v">
                <p:oleObj spid="_x0000_s46123" name="Equation" r:id="rId5" imgW="1371600" imgH="266400" progId="Equation.3">
                  <p:embed/>
                </p:oleObj>
              </mc:Choice>
              <mc:Fallback>
                <p:oleObj name="Equation" r:id="rId5" imgW="1371600" imgH="266400" progId="Equation.3">
                  <p:embed/>
                  <p:pic>
                    <p:nvPicPr>
                      <p:cNvPr id="0" name="Object 5"/>
                      <p:cNvPicPr>
                        <a:picLocks noChangeAspect="1" noChangeArrowheads="1"/>
                      </p:cNvPicPr>
                      <p:nvPr/>
                    </p:nvPicPr>
                    <p:blipFill>
                      <a:blip r:embed="rId6"/>
                      <a:srcRect/>
                      <a:stretch>
                        <a:fillRect/>
                      </a:stretch>
                    </p:blipFill>
                    <p:spPr bwMode="auto">
                      <a:xfrm>
                        <a:off x="107504" y="5157192"/>
                        <a:ext cx="4427984" cy="857921"/>
                      </a:xfrm>
                      <a:prstGeom prst="rect">
                        <a:avLst/>
                      </a:prstGeom>
                      <a:solidFill>
                        <a:srgbClr val="FFC000"/>
                      </a:solidFill>
                      <a:ln w="9525">
                        <a:solidFill>
                          <a:schemeClr val="accent1"/>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173889622"/>
              </p:ext>
            </p:extLst>
          </p:nvPr>
        </p:nvGraphicFramePr>
        <p:xfrm>
          <a:off x="2483768" y="4149080"/>
          <a:ext cx="6552728" cy="878770"/>
        </p:xfrm>
        <a:graphic>
          <a:graphicData uri="http://schemas.openxmlformats.org/presentationml/2006/ole">
            <mc:AlternateContent xmlns:mc="http://schemas.openxmlformats.org/markup-compatibility/2006">
              <mc:Choice xmlns:v="urn:schemas-microsoft-com:vml" Requires="v">
                <p:oleObj spid="_x0000_s46124" name="Equation" r:id="rId7" imgW="1981080" imgH="266400" progId="Equation.3">
                  <p:embed/>
                </p:oleObj>
              </mc:Choice>
              <mc:Fallback>
                <p:oleObj name="Equation" r:id="rId7" imgW="1981080" imgH="2664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3768" y="4149080"/>
                        <a:ext cx="6552728" cy="878770"/>
                      </a:xfrm>
                      <a:prstGeom prst="rect">
                        <a:avLst/>
                      </a:prstGeom>
                      <a:solidFill>
                        <a:srgbClr val="FFFFCC"/>
                      </a:solidFill>
                      <a:ln w="9525">
                        <a:solidFill>
                          <a:schemeClr val="accent1"/>
                        </a:solidFill>
                        <a:miter lim="800000"/>
                        <a:headEnd/>
                        <a:tailEnd/>
                      </a:ln>
                    </p:spPr>
                  </p:pic>
                </p:oleObj>
              </mc:Fallback>
            </mc:AlternateContent>
          </a:graphicData>
        </a:graphic>
      </p:graphicFrame>
      <p:sp>
        <p:nvSpPr>
          <p:cNvPr id="9" name="Rounded Rectangle 8"/>
          <p:cNvSpPr/>
          <p:nvPr/>
        </p:nvSpPr>
        <p:spPr>
          <a:xfrm>
            <a:off x="4644007" y="5157192"/>
            <a:ext cx="4248473" cy="1556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smtClean="0">
                <a:solidFill>
                  <a:srgbClr val="FFFF00"/>
                </a:solidFill>
              </a:rPr>
              <a:t>This is the last step, linking filtered predictions to unfiltered predictions.</a:t>
            </a:r>
            <a:endParaRPr lang="en-GB" sz="2800" dirty="0"/>
          </a:p>
        </p:txBody>
      </p:sp>
    </p:spTree>
    <p:extLst>
      <p:ext uri="{BB962C8B-B14F-4D97-AF65-F5344CB8AC3E}">
        <p14:creationId xmlns:p14="http://schemas.microsoft.com/office/powerpoint/2010/main" val="292113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000"/>
                                        <p:tgtEl>
                                          <p:spTgt spid="3">
                                            <p:txEl>
                                              <p:pRg st="3" end="3"/>
                                            </p:txEl>
                                          </p:spTgt>
                                        </p:tgtEl>
                                      </p:cBhvr>
                                    </p:animEffect>
                                    <p:anim calcmode="lin" valueType="num">
                                      <p:cBhvr>
                                        <p:cTn id="1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Predicting with filtered data</a:t>
            </a:r>
            <a:endParaRPr lang="en-GB" dirty="0"/>
          </a:p>
        </p:txBody>
      </p:sp>
      <p:sp>
        <p:nvSpPr>
          <p:cNvPr id="3" name="Content Placeholder 2"/>
          <p:cNvSpPr>
            <a:spLocks noGrp="1"/>
          </p:cNvSpPr>
          <p:nvPr>
            <p:ph idx="1"/>
          </p:nvPr>
        </p:nvSpPr>
        <p:spPr/>
        <p:txBody>
          <a:bodyPr/>
          <a:lstStyle/>
          <a:p>
            <a:pPr marL="0" indent="0">
              <a:buNone/>
            </a:pPr>
            <a:r>
              <a:rPr lang="en-GB" dirty="0" smtClean="0"/>
              <a:t>It is straightforward to show that one can use the same model for predicting with filtered data as without, for example:</a:t>
            </a:r>
          </a:p>
          <a:p>
            <a:pPr marL="0" indent="0">
              <a:buNone/>
            </a:pPr>
            <a:endParaRPr lang="en-GB" dirty="0"/>
          </a:p>
          <a:p>
            <a:pPr marL="0" indent="0">
              <a:buNone/>
            </a:pPr>
            <a:endParaRPr lang="en-GB" dirty="0" smtClean="0"/>
          </a:p>
          <a:p>
            <a:pPr marL="0" indent="0">
              <a:buNone/>
            </a:pPr>
            <a:r>
              <a:rPr lang="en-GB" dirty="0" smtClean="0"/>
              <a:t>Consequently one can write: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3033057226"/>
              </p:ext>
            </p:extLst>
          </p:nvPr>
        </p:nvGraphicFramePr>
        <p:xfrm>
          <a:off x="611560" y="2492896"/>
          <a:ext cx="7159079" cy="1088391"/>
        </p:xfrm>
        <a:graphic>
          <a:graphicData uri="http://schemas.openxmlformats.org/presentationml/2006/ole">
            <mc:AlternateContent xmlns:mc="http://schemas.openxmlformats.org/markup-compatibility/2006">
              <mc:Choice xmlns:v="urn:schemas-microsoft-com:vml" Requires="v">
                <p:oleObj spid="_x0000_s48152" name="Equation" r:id="rId3" imgW="2577960" imgH="393480" progId="Equation.3">
                  <p:embed/>
                </p:oleObj>
              </mc:Choice>
              <mc:Fallback>
                <p:oleObj name="Equation" r:id="rId3" imgW="2577960" imgH="393480" progId="Equation.3">
                  <p:embed/>
                  <p:pic>
                    <p:nvPicPr>
                      <p:cNvPr id="0" name=""/>
                      <p:cNvPicPr>
                        <a:picLocks noChangeAspect="1" noChangeArrowheads="1"/>
                      </p:cNvPicPr>
                      <p:nvPr/>
                    </p:nvPicPr>
                    <p:blipFill>
                      <a:blip r:embed="rId4"/>
                      <a:srcRect/>
                      <a:stretch>
                        <a:fillRect/>
                      </a:stretch>
                    </p:blipFill>
                    <p:spPr bwMode="auto">
                      <a:xfrm>
                        <a:off x="611560" y="2492896"/>
                        <a:ext cx="7159079" cy="1088391"/>
                      </a:xfrm>
                      <a:prstGeom prst="rect">
                        <a:avLst/>
                      </a:prstGeom>
                      <a:solidFill>
                        <a:srgbClr val="FFFFCC"/>
                      </a:solidFill>
                      <a:ln w="9525">
                        <a:solidFill>
                          <a:schemeClr val="accent1"/>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071934593"/>
              </p:ext>
            </p:extLst>
          </p:nvPr>
        </p:nvGraphicFramePr>
        <p:xfrm>
          <a:off x="1258888" y="4365625"/>
          <a:ext cx="5356225" cy="774700"/>
        </p:xfrm>
        <a:graphic>
          <a:graphicData uri="http://schemas.openxmlformats.org/presentationml/2006/ole">
            <mc:AlternateContent xmlns:mc="http://schemas.openxmlformats.org/markup-compatibility/2006">
              <mc:Choice xmlns:v="urn:schemas-microsoft-com:vml" Requires="v">
                <p:oleObj spid="_x0000_s48153" name="Equation" r:id="rId5" imgW="1841400" imgH="266400" progId="Equation.3">
                  <p:embed/>
                </p:oleObj>
              </mc:Choice>
              <mc:Fallback>
                <p:oleObj name="Equation" r:id="rId5" imgW="1841400" imgH="266400" progId="Equation.3">
                  <p:embed/>
                  <p:pic>
                    <p:nvPicPr>
                      <p:cNvPr id="0" name="Object 5"/>
                      <p:cNvPicPr>
                        <a:picLocks noChangeAspect="1" noChangeArrowheads="1"/>
                      </p:cNvPicPr>
                      <p:nvPr/>
                    </p:nvPicPr>
                    <p:blipFill>
                      <a:blip r:embed="rId6"/>
                      <a:srcRect/>
                      <a:stretch>
                        <a:fillRect/>
                      </a:stretch>
                    </p:blipFill>
                    <p:spPr bwMode="auto">
                      <a:xfrm>
                        <a:off x="1258888" y="4365625"/>
                        <a:ext cx="5356225" cy="774700"/>
                      </a:xfrm>
                      <a:prstGeom prst="rect">
                        <a:avLst/>
                      </a:prstGeom>
                      <a:solidFill>
                        <a:srgbClr val="FFFFCC"/>
                      </a:solidFill>
                      <a:ln w="9525">
                        <a:solidFill>
                          <a:schemeClr val="accent1"/>
                        </a:solidFill>
                        <a:miter lim="800000"/>
                        <a:headEnd/>
                        <a:tailEnd/>
                      </a:ln>
                    </p:spPr>
                  </p:pic>
                </p:oleObj>
              </mc:Fallback>
            </mc:AlternateContent>
          </a:graphicData>
        </a:graphic>
      </p:graphicFrame>
      <p:sp>
        <p:nvSpPr>
          <p:cNvPr id="9" name="Rounded Rectangle 8"/>
          <p:cNvSpPr/>
          <p:nvPr/>
        </p:nvSpPr>
        <p:spPr>
          <a:xfrm>
            <a:off x="467544" y="5445224"/>
            <a:ext cx="7992889"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smtClean="0">
                <a:solidFill>
                  <a:srgbClr val="FFFF00"/>
                </a:solidFill>
              </a:rPr>
              <a:t>This is the middle step of predicting within the filtered variable space.</a:t>
            </a:r>
            <a:endParaRPr lang="en-GB" sz="2800" dirty="0"/>
          </a:p>
        </p:txBody>
      </p:sp>
    </p:spTree>
    <p:extLst>
      <p:ext uri="{BB962C8B-B14F-4D97-AF65-F5344CB8AC3E}">
        <p14:creationId xmlns:p14="http://schemas.microsoft.com/office/powerpoint/2010/main" val="187969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1215</TotalTime>
  <Words>779</Words>
  <Application>Microsoft Office PowerPoint</Application>
  <PresentationFormat>On-screen Show (4:3)</PresentationFormat>
  <Paragraphs>111</Paragraphs>
  <Slides>15</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18" baseType="lpstr">
      <vt:lpstr>Office Theme</vt:lpstr>
      <vt:lpstr>Equation</vt:lpstr>
      <vt:lpstr>Microsoft Equation 3.0</vt:lpstr>
      <vt:lpstr>CHAPTER 2 Generalised Predictive Control 7 The T-filter in GPC</vt:lpstr>
      <vt:lpstr>Introduction</vt:lpstr>
      <vt:lpstr>Sensitivity to noise</vt:lpstr>
      <vt:lpstr>Improving sensitivity</vt:lpstr>
      <vt:lpstr>GPC in a few lines</vt:lpstr>
      <vt:lpstr>Summary</vt:lpstr>
      <vt:lpstr>Conceptual Proposal</vt:lpstr>
      <vt:lpstr>Computing predictions with T-filter</vt:lpstr>
      <vt:lpstr>Predicting with filtered data</vt:lpstr>
      <vt:lpstr>Linking the 2nd and 3rd steps</vt:lpstr>
      <vt:lpstr>Updated prediction equations</vt:lpstr>
      <vt:lpstr>Tidy prediction equations</vt:lpstr>
      <vt:lpstr>Comparing prediction equations</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116</cp:revision>
  <dcterms:created xsi:type="dcterms:W3CDTF">2012-03-07T15:25:29Z</dcterms:created>
  <dcterms:modified xsi:type="dcterms:W3CDTF">2014-02-04T10:19:02Z</dcterms:modified>
</cp:coreProperties>
</file>