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11" r:id="rId3"/>
    <p:sldId id="330" r:id="rId4"/>
    <p:sldId id="331" r:id="rId5"/>
    <p:sldId id="332" r:id="rId6"/>
    <p:sldId id="333" r:id="rId7"/>
    <p:sldId id="334" r:id="rId8"/>
    <p:sldId id="329" r:id="rId9"/>
    <p:sldId id="335" r:id="rId10"/>
    <p:sldId id="336"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6.jpeg"/><Relationship Id="rId5" Type="http://schemas.openxmlformats.org/officeDocument/2006/relationships/hyperlink" Target="http://engsc.ac.uk/" TargetMode="External"/><Relationship Id="rId10" Type="http://schemas.openxmlformats.org/officeDocument/2006/relationships/image" Target="../media/image25.jpeg"/><Relationship Id="rId4" Type="http://schemas.openxmlformats.org/officeDocument/2006/relationships/image" Target="../media/image2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8</a:t>
            </a:r>
            <a:br>
              <a:rPr lang="en-GB" dirty="0" smtClean="0"/>
            </a:br>
            <a:r>
              <a:rPr lang="en-GB" dirty="0" smtClean="0"/>
              <a:t>The impact of the T-filter </a:t>
            </a:r>
            <a:r>
              <a:rPr lang="en-GB" dirty="0"/>
              <a:t>o</a:t>
            </a:r>
            <a:r>
              <a:rPr lang="en-GB" dirty="0" smtClean="0"/>
              <a:t>n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fld id="{FE5CA180-07F4-419C-8298-D4C9289D10A6}" type="slidenum">
              <a:rPr lang="en-GB"/>
              <a:pPr>
                <a:defRPr/>
              </a:pPr>
              <a:t>10</a:t>
            </a:fld>
            <a:endParaRPr lang="en-GB"/>
          </a:p>
        </p:txBody>
      </p:sp>
      <p:sp>
        <p:nvSpPr>
          <p:cNvPr id="29700" name="Rectangle 2"/>
          <p:cNvSpPr>
            <a:spLocks noGrp="1" noChangeArrowheads="1"/>
          </p:cNvSpPr>
          <p:nvPr>
            <p:ph type="title"/>
          </p:nvPr>
        </p:nvSpPr>
        <p:spPr/>
        <p:txBody>
          <a:bodyPr/>
          <a:lstStyle/>
          <a:p>
            <a:pPr eaLnBrk="1" hangingPunct="1"/>
            <a:r>
              <a:rPr lang="en-GB" altLang="en-US" sz="4000" smtClean="0"/>
              <a:t>Impact of the T-filter on sensitivity</a:t>
            </a:r>
          </a:p>
        </p:txBody>
      </p:sp>
      <p:sp>
        <p:nvSpPr>
          <p:cNvPr id="29701" name="Rectangle 3"/>
          <p:cNvSpPr>
            <a:spLocks noGrp="1" noChangeArrowheads="1"/>
          </p:cNvSpPr>
          <p:nvPr>
            <p:ph type="body" sz="half" idx="1"/>
          </p:nvPr>
        </p:nvSpPr>
        <p:spPr>
          <a:xfrm>
            <a:off x="179512" y="1052737"/>
            <a:ext cx="4104456" cy="5043264"/>
          </a:xfrm>
        </p:spPr>
        <p:txBody>
          <a:bodyPr>
            <a:noAutofit/>
          </a:bodyPr>
          <a:lstStyle/>
          <a:p>
            <a:pPr marL="533400" indent="-533400" eaLnBrk="1" hangingPunct="1">
              <a:buFontTx/>
              <a:buAutoNum type="arabicPeriod"/>
            </a:pPr>
            <a:r>
              <a:rPr lang="en-GB" altLang="en-US" dirty="0" smtClean="0"/>
              <a:t>T-filter changes sensitivity significantly, as observed below. </a:t>
            </a:r>
          </a:p>
          <a:p>
            <a:pPr marL="533400" indent="-533400" eaLnBrk="1" hangingPunct="1">
              <a:buFontTx/>
              <a:buAutoNum type="arabicPeriod"/>
            </a:pPr>
            <a:r>
              <a:rPr lang="en-GB" altLang="en-US" dirty="0" smtClean="0"/>
              <a:t>Notable change is a reduction in sensitivity at high frequency with some loss at low/intermediate freq.</a:t>
            </a:r>
          </a:p>
          <a:p>
            <a:pPr marL="533400" indent="-533400" eaLnBrk="1" hangingPunct="1">
              <a:buFontTx/>
              <a:buAutoNum type="arabicPeriod"/>
            </a:pPr>
            <a:r>
              <a:rPr lang="en-GB" altLang="en-US" dirty="0" smtClean="0"/>
              <a:t>Notice T in the denominator and the numerator has changed.</a:t>
            </a:r>
          </a:p>
          <a:p>
            <a:pPr marL="533400" indent="-533400" eaLnBrk="1" hangingPunct="1">
              <a:buFontTx/>
              <a:buNone/>
            </a:pPr>
            <a:endParaRPr lang="en-GB" altLang="en-US" dirty="0" smtClean="0"/>
          </a:p>
        </p:txBody>
      </p:sp>
      <p:graphicFrame>
        <p:nvGraphicFramePr>
          <p:cNvPr id="29698" name="Object 5"/>
          <p:cNvGraphicFramePr>
            <a:graphicFrameLocks noGrp="1" noChangeAspect="1"/>
          </p:cNvGraphicFramePr>
          <p:nvPr>
            <p:ph sz="half" idx="4294967295"/>
            <p:extLst>
              <p:ext uri="{D42A27DB-BD31-4B8C-83A1-F6EECF244321}">
                <p14:modId xmlns:p14="http://schemas.microsoft.com/office/powerpoint/2010/main" val="2261280030"/>
              </p:ext>
            </p:extLst>
          </p:nvPr>
        </p:nvGraphicFramePr>
        <p:xfrm>
          <a:off x="4139952" y="1844824"/>
          <a:ext cx="4814465" cy="3420021"/>
        </p:xfrm>
        <a:graphic>
          <a:graphicData uri="http://schemas.openxmlformats.org/presentationml/2006/ole">
            <mc:AlternateContent xmlns:mc="http://schemas.openxmlformats.org/markup-compatibility/2006">
              <mc:Choice xmlns:v="urn:schemas-microsoft-com:vml" Requires="v">
                <p:oleObj spid="_x0000_s60425" name="Equation" r:id="rId3" imgW="1841400" imgH="1307880" progId="Equation.3">
                  <p:embed/>
                </p:oleObj>
              </mc:Choice>
              <mc:Fallback>
                <p:oleObj name="Equation" r:id="rId3" imgW="1841400" imgH="1307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844824"/>
                        <a:ext cx="4814465" cy="3420021"/>
                      </a:xfrm>
                      <a:prstGeom prst="rect">
                        <a:avLst/>
                      </a:prstGeom>
                      <a:solidFill>
                        <a:srgbClr val="FFFF00"/>
                      </a:solidFill>
                      <a:ln>
                        <a:noFill/>
                      </a:ln>
                      <a:effectLst/>
                    </p:spPr>
                  </p:pic>
                </p:oleObj>
              </mc:Fallback>
            </mc:AlternateContent>
          </a:graphicData>
        </a:graphic>
      </p:graphicFrame>
      <p:sp>
        <p:nvSpPr>
          <p:cNvPr id="3" name="Rounded Rectangular Callout 2"/>
          <p:cNvSpPr/>
          <p:nvPr/>
        </p:nvSpPr>
        <p:spPr>
          <a:xfrm>
            <a:off x="3923928" y="5877272"/>
            <a:ext cx="4824536" cy="864096"/>
          </a:xfrm>
          <a:prstGeom prst="wedgeRoundRectCallout">
            <a:avLst>
              <a:gd name="adj1" fmla="val 28349"/>
              <a:gd name="adj2" fmla="val -138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Low pass filter appears in all the sensitivity functions</a:t>
            </a:r>
            <a:endParaRPr lang="en-GB" sz="2800" dirty="0"/>
          </a:p>
        </p:txBody>
      </p:sp>
    </p:spTree>
    <p:extLst>
      <p:ext uri="{BB962C8B-B14F-4D97-AF65-F5344CB8AC3E}">
        <p14:creationId xmlns:p14="http://schemas.microsoft.com/office/powerpoint/2010/main" val="361767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928670"/>
            <a:ext cx="8733931" cy="4372538"/>
          </a:xfrm>
        </p:spPr>
        <p:txBody>
          <a:bodyPr>
            <a:normAutofit/>
          </a:bodyPr>
          <a:lstStyle/>
          <a:p>
            <a:pPr marL="514350" indent="-514350">
              <a:buFont typeface="+mj-lt"/>
              <a:buAutoNum type="arabicPeriod"/>
            </a:pPr>
            <a:r>
              <a:rPr lang="en-GB" dirty="0" smtClean="0"/>
              <a:t>A T-filter changes loop sensitivity but </a:t>
            </a:r>
            <a:r>
              <a:rPr lang="en-GB" b="1" dirty="0" smtClean="0">
                <a:solidFill>
                  <a:srgbClr val="C00000"/>
                </a:solidFill>
              </a:rPr>
              <a:t>NOT nominal</a:t>
            </a:r>
            <a:r>
              <a:rPr lang="en-GB" dirty="0" smtClean="0"/>
              <a:t> behaviour/poles.</a:t>
            </a:r>
          </a:p>
          <a:p>
            <a:pPr marL="514350" indent="-514350">
              <a:buFont typeface="+mj-lt"/>
              <a:buAutoNum type="arabicPeriod"/>
            </a:pPr>
            <a:r>
              <a:rPr lang="en-GB" dirty="0" smtClean="0"/>
              <a:t>The actual impact is difficult to discern in advance because although the sensitivity functions include ‘T’, there are also non-simple changes to the controller parameters.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2713901382"/>
              </p:ext>
            </p:extLst>
          </p:nvPr>
        </p:nvGraphicFramePr>
        <p:xfrm>
          <a:off x="395536" y="4077072"/>
          <a:ext cx="4954588" cy="1582738"/>
        </p:xfrm>
        <a:graphic>
          <a:graphicData uri="http://schemas.openxmlformats.org/presentationml/2006/ole">
            <mc:AlternateContent xmlns:mc="http://schemas.openxmlformats.org/markup-compatibility/2006">
              <mc:Choice xmlns:v="urn:schemas-microsoft-com:vml" Requires="v">
                <p:oleObj spid="_x0000_s42035" name="Equation" r:id="rId3" imgW="1434960" imgH="419040" progId="Equation.3">
                  <p:embed/>
                </p:oleObj>
              </mc:Choice>
              <mc:Fallback>
                <p:oleObj name="Equation" r:id="rId3" imgW="1434960" imgH="419040" progId="Equation.3">
                  <p:embed/>
                  <p:pic>
                    <p:nvPicPr>
                      <p:cNvPr id="0" name="Object 5"/>
                      <p:cNvPicPr>
                        <a:picLocks noChangeAspect="1" noChangeArrowheads="1"/>
                      </p:cNvPicPr>
                      <p:nvPr/>
                    </p:nvPicPr>
                    <p:blipFill>
                      <a:blip r:embed="rId4"/>
                      <a:srcRect/>
                      <a:stretch>
                        <a:fillRect/>
                      </a:stretch>
                    </p:blipFill>
                    <p:spPr bwMode="auto">
                      <a:xfrm>
                        <a:off x="395536" y="4077072"/>
                        <a:ext cx="4954588" cy="1582738"/>
                      </a:xfrm>
                      <a:prstGeom prst="rect">
                        <a:avLst/>
                      </a:prstGeom>
                      <a:solidFill>
                        <a:srgbClr val="FCD5B5"/>
                      </a:solidFill>
                      <a:ln w="38100">
                        <a:solidFill>
                          <a:schemeClr val="folHlink"/>
                        </a:solidFill>
                        <a:miter lim="800000"/>
                        <a:headEnd/>
                        <a:tailEnd/>
                      </a:ln>
                    </p:spPr>
                  </p:pic>
                </p:oleObj>
              </mc:Fallback>
            </mc:AlternateContent>
          </a:graphicData>
        </a:graphic>
      </p:graphicFrame>
      <p:sp>
        <p:nvSpPr>
          <p:cNvPr id="12" name="Rounded Rectangle 11"/>
          <p:cNvSpPr/>
          <p:nvPr/>
        </p:nvSpPr>
        <p:spPr>
          <a:xfrm>
            <a:off x="395536" y="5899584"/>
            <a:ext cx="8424936" cy="95841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Experience shows that usually a T-filter helps but proposals for systematic design are weak at best!</a:t>
            </a:r>
            <a:endParaRPr lang="en-GB" sz="2800" dirty="0"/>
          </a:p>
        </p:txBody>
      </p:sp>
      <p:sp>
        <p:nvSpPr>
          <p:cNvPr id="6" name="Rectangle 5"/>
          <p:cNvSpPr/>
          <p:nvPr/>
        </p:nvSpPr>
        <p:spPr>
          <a:xfrm>
            <a:off x="5868144" y="4077072"/>
            <a:ext cx="2952328"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Aside – assumed same filter on each output for a MIMO system.</a:t>
            </a:r>
            <a:endParaRPr lang="en-GB" sz="2800" dirty="0"/>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 calcmode="lin" valueType="num">
                                      <p:cBhvr>
                                        <p:cTn id="26" dur="1000" fill="hold"/>
                                        <p:tgtEl>
                                          <p:spTgt spid="6"/>
                                        </p:tgtEl>
                                        <p:attrNameLst>
                                          <p:attrName>style.rotation</p:attrName>
                                        </p:attrNameLst>
                                      </p:cBhvr>
                                      <p:tavLst>
                                        <p:tav tm="0">
                                          <p:val>
                                            <p:fltVal val="90"/>
                                          </p:val>
                                        </p:tav>
                                        <p:tav tm="100000">
                                          <p:val>
                                            <p:fltVal val="0"/>
                                          </p:val>
                                        </p:tav>
                                      </p:tavLst>
                                    </p:anim>
                                    <p:animEffect transition="in" filter="fad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a:xfrm>
            <a:off x="214282" y="836712"/>
            <a:ext cx="8715436" cy="5735560"/>
          </a:xfrm>
        </p:spPr>
        <p:txBody>
          <a:bodyPr>
            <a:normAutofit/>
          </a:bodyPr>
          <a:lstStyle/>
          <a:p>
            <a:pPr marL="514350" indent="-514350">
              <a:buFont typeface="+mj-lt"/>
              <a:buAutoNum type="arabicPeriod"/>
            </a:pPr>
            <a:r>
              <a:rPr lang="en-GB" dirty="0" smtClean="0"/>
              <a:t>The previous video demonstrated how the use of filtering before prediction gives rise to different prediction equations.</a:t>
            </a:r>
          </a:p>
          <a:p>
            <a:pPr marL="514350" indent="-514350">
              <a:buFont typeface="+mj-lt"/>
              <a:buAutoNum type="arabicPeriod"/>
            </a:pPr>
            <a:r>
              <a:rPr lang="en-GB" dirty="0" smtClean="0"/>
              <a:t>This video looks at the impact of incorporating these new predictions into GPC.</a:t>
            </a:r>
          </a:p>
          <a:p>
            <a:pPr marL="914400" lvl="1" indent="-514350"/>
            <a:r>
              <a:rPr lang="en-GB" dirty="0" smtClean="0"/>
              <a:t>How does the law change?</a:t>
            </a:r>
          </a:p>
          <a:p>
            <a:pPr marL="914400" lvl="1" indent="-514350"/>
            <a:r>
              <a:rPr lang="en-GB" dirty="0" smtClean="0"/>
              <a:t>Does this change poles, sensitivity or performance?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874472703"/>
              </p:ext>
            </p:extLst>
          </p:nvPr>
        </p:nvGraphicFramePr>
        <p:xfrm>
          <a:off x="2051720" y="4725144"/>
          <a:ext cx="4031977" cy="1671769"/>
        </p:xfrm>
        <a:graphic>
          <a:graphicData uri="http://schemas.openxmlformats.org/presentationml/2006/ole">
            <mc:AlternateContent xmlns:mc="http://schemas.openxmlformats.org/markup-compatibility/2006">
              <mc:Choice xmlns:v="urn:schemas-microsoft-com:vml" Requires="v">
                <p:oleObj spid="_x0000_s52239" name="Equation" r:id="rId3" imgW="1358900" imgH="558800" progId="Equation.3">
                  <p:embed/>
                </p:oleObj>
              </mc:Choice>
              <mc:Fallback>
                <p:oleObj name="Equation" r:id="rId3" imgW="1358900" imgH="558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725144"/>
                        <a:ext cx="4031977" cy="1671769"/>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289940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fontScale="90000"/>
          </a:bodyPr>
          <a:lstStyle/>
          <a:p>
            <a:pPr eaLnBrk="1" hangingPunct="1"/>
            <a:r>
              <a:rPr lang="en-GB" altLang="en-US" dirty="0" smtClean="0"/>
              <a:t>Optimising J with a T-filter</a:t>
            </a:r>
          </a:p>
        </p:txBody>
      </p:sp>
      <p:sp>
        <p:nvSpPr>
          <p:cNvPr id="22533" name="Rectangle 3"/>
          <p:cNvSpPr>
            <a:spLocks noGrp="1" noChangeArrowheads="1"/>
          </p:cNvSpPr>
          <p:nvPr>
            <p:ph type="body" idx="1"/>
          </p:nvPr>
        </p:nvSpPr>
        <p:spPr/>
        <p:txBody>
          <a:bodyPr/>
          <a:lstStyle/>
          <a:p>
            <a:pPr eaLnBrk="1" hangingPunct="1">
              <a:buFontTx/>
              <a:buNone/>
            </a:pPr>
            <a:r>
              <a:rPr lang="en-GB" altLang="en-US" dirty="0" smtClean="0"/>
              <a:t>Substitute the predictions into the performance index J and optimise </a:t>
            </a:r>
            <a:r>
              <a:rPr lang="en-GB" altLang="en-US" dirty="0" err="1" smtClean="0"/>
              <a:t>wrt</a:t>
            </a:r>
            <a:r>
              <a:rPr lang="en-GB" altLang="en-US" dirty="0" smtClean="0"/>
              <a:t> to the future inputs. </a:t>
            </a:r>
          </a:p>
          <a:p>
            <a:pPr eaLnBrk="1" hangingPunct="1">
              <a:buFontTx/>
              <a:buNone/>
            </a:pPr>
            <a:endParaRPr lang="en-GB" altLang="en-US" dirty="0"/>
          </a:p>
          <a:p>
            <a:pPr eaLnBrk="1" hangingPunct="1">
              <a:buFontTx/>
              <a:buNone/>
            </a:pPr>
            <a:endParaRPr lang="en-GB" altLang="en-US" dirty="0" smtClean="0"/>
          </a:p>
          <a:p>
            <a:pPr eaLnBrk="1" hangingPunct="1">
              <a:buFontTx/>
              <a:buNone/>
            </a:pPr>
            <a:endParaRPr lang="en-GB" altLang="en-US" dirty="0"/>
          </a:p>
          <a:p>
            <a:pPr eaLnBrk="1" hangingPunct="1">
              <a:buFontTx/>
              <a:buNone/>
            </a:pPr>
            <a:endParaRPr lang="en-GB" altLang="en-US" dirty="0" smtClean="0"/>
          </a:p>
          <a:p>
            <a:pPr eaLnBrk="1" hangingPunct="1">
              <a:buFontTx/>
              <a:buNone/>
            </a:pPr>
            <a:r>
              <a:rPr lang="en-GB" altLang="en-US" dirty="0" smtClean="0"/>
              <a:t>Without the T-filter the GPC law was:</a:t>
            </a:r>
          </a:p>
        </p:txBody>
      </p:sp>
      <p:graphicFrame>
        <p:nvGraphicFramePr>
          <p:cNvPr id="22530" name="Object 4"/>
          <p:cNvGraphicFramePr>
            <a:graphicFrameLocks noGrp="1" noChangeAspect="1"/>
          </p:cNvGraphicFramePr>
          <p:nvPr>
            <p:ph sz="half" idx="4294967295"/>
            <p:extLst>
              <p:ext uri="{D42A27DB-BD31-4B8C-83A1-F6EECF244321}">
                <p14:modId xmlns:p14="http://schemas.microsoft.com/office/powerpoint/2010/main" val="4254308071"/>
              </p:ext>
            </p:extLst>
          </p:nvPr>
        </p:nvGraphicFramePr>
        <p:xfrm>
          <a:off x="539551" y="2132856"/>
          <a:ext cx="7894523" cy="1944216"/>
        </p:xfrm>
        <a:graphic>
          <a:graphicData uri="http://schemas.openxmlformats.org/presentationml/2006/ole">
            <mc:AlternateContent xmlns:mc="http://schemas.openxmlformats.org/markup-compatibility/2006">
              <mc:Choice xmlns:v="urn:schemas-microsoft-com:vml" Requires="v">
                <p:oleObj spid="_x0000_s53273" name="Equation" r:id="rId3" imgW="3327120" imgH="812520" progId="Equation.3">
                  <p:embed/>
                </p:oleObj>
              </mc:Choice>
              <mc:Fallback>
                <p:oleObj name="Equation" r:id="rId3" imgW="3327120" imgH="812520" progId="Equation.3">
                  <p:embed/>
                  <p:pic>
                    <p:nvPicPr>
                      <p:cNvPr id="0" name=""/>
                      <p:cNvPicPr>
                        <a:picLocks noChangeAspect="1" noChangeArrowheads="1"/>
                      </p:cNvPicPr>
                      <p:nvPr/>
                    </p:nvPicPr>
                    <p:blipFill>
                      <a:blip r:embed="rId4"/>
                      <a:srcRect/>
                      <a:stretch>
                        <a:fillRect/>
                      </a:stretch>
                    </p:blipFill>
                    <p:spPr bwMode="auto">
                      <a:xfrm>
                        <a:off x="539551" y="2132856"/>
                        <a:ext cx="7894523" cy="1944216"/>
                      </a:xfrm>
                      <a:prstGeom prst="rect">
                        <a:avLst/>
                      </a:prstGeom>
                      <a:solidFill>
                        <a:srgbClr val="FFFF00"/>
                      </a:solid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36024618"/>
              </p:ext>
            </p:extLst>
          </p:nvPr>
        </p:nvGraphicFramePr>
        <p:xfrm>
          <a:off x="1087438" y="5259388"/>
          <a:ext cx="6375400" cy="681037"/>
        </p:xfrm>
        <a:graphic>
          <a:graphicData uri="http://schemas.openxmlformats.org/presentationml/2006/ole">
            <mc:AlternateContent xmlns:mc="http://schemas.openxmlformats.org/markup-compatibility/2006">
              <mc:Choice xmlns:v="urn:schemas-microsoft-com:vml" Requires="v">
                <p:oleObj spid="_x0000_s53274" name="Equation" r:id="rId5" imgW="2743200" imgH="291960" progId="Equation.3">
                  <p:embed/>
                </p:oleObj>
              </mc:Choice>
              <mc:Fallback>
                <p:oleObj name="Equation" r:id="rId5" imgW="2743200" imgH="291960" progId="Equation.3">
                  <p:embed/>
                  <p:pic>
                    <p:nvPicPr>
                      <p:cNvPr id="0" name="Object 10"/>
                      <p:cNvPicPr>
                        <a:picLocks noChangeAspect="1" noChangeArrowheads="1"/>
                      </p:cNvPicPr>
                      <p:nvPr/>
                    </p:nvPicPr>
                    <p:blipFill>
                      <a:blip r:embed="rId6"/>
                      <a:srcRect/>
                      <a:stretch>
                        <a:fillRect/>
                      </a:stretch>
                    </p:blipFill>
                    <p:spPr bwMode="auto">
                      <a:xfrm>
                        <a:off x="1087438" y="5259388"/>
                        <a:ext cx="6375400" cy="68103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72047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3">
                                            <p:txEl>
                                              <p:pRg st="5" end="5"/>
                                            </p:txEl>
                                          </p:spTgt>
                                        </p:tgtEl>
                                        <p:attrNameLst>
                                          <p:attrName>style.visibility</p:attrName>
                                        </p:attrNameLst>
                                      </p:cBhvr>
                                      <p:to>
                                        <p:strVal val="visible"/>
                                      </p:to>
                                    </p:set>
                                    <p:animEffect transition="in" filter="fade">
                                      <p:cBhvr>
                                        <p:cTn id="7" dur="1000"/>
                                        <p:tgtEl>
                                          <p:spTgt spid="22533">
                                            <p:txEl>
                                              <p:pRg st="5" end="5"/>
                                            </p:txEl>
                                          </p:spTgt>
                                        </p:tgtEl>
                                      </p:cBhvr>
                                    </p:animEffect>
                                    <p:anim calcmode="lin" valueType="num">
                                      <p:cBhvr>
                                        <p:cTn id="8" dur="1000" fill="hold"/>
                                        <p:tgtEl>
                                          <p:spTgt spid="2253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253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Expanding GPC law with a T-filter</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We can unpack each of these terms in more detail.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187317074"/>
              </p:ext>
            </p:extLst>
          </p:nvPr>
        </p:nvGraphicFramePr>
        <p:xfrm>
          <a:off x="660400" y="1557338"/>
          <a:ext cx="7658100" cy="833437"/>
        </p:xfrm>
        <a:graphic>
          <a:graphicData uri="http://schemas.openxmlformats.org/presentationml/2006/ole">
            <mc:AlternateContent xmlns:mc="http://schemas.openxmlformats.org/markup-compatibility/2006">
              <mc:Choice xmlns:v="urn:schemas-microsoft-com:vml" Requires="v">
                <p:oleObj spid="_x0000_s54310" name="Equation" r:id="rId3" imgW="2946240" imgH="291960" progId="Equation.3">
                  <p:embed/>
                </p:oleObj>
              </mc:Choice>
              <mc:Fallback>
                <p:oleObj name="Equation" r:id="rId3" imgW="2946240" imgH="291960" progId="Equation.3">
                  <p:embed/>
                  <p:pic>
                    <p:nvPicPr>
                      <p:cNvPr id="0" name=""/>
                      <p:cNvPicPr>
                        <a:picLocks noChangeAspect="1" noChangeArrowheads="1"/>
                      </p:cNvPicPr>
                      <p:nvPr/>
                    </p:nvPicPr>
                    <p:blipFill>
                      <a:blip r:embed="rId4"/>
                      <a:srcRect/>
                      <a:stretch>
                        <a:fillRect/>
                      </a:stretch>
                    </p:blipFill>
                    <p:spPr bwMode="auto">
                      <a:xfrm>
                        <a:off x="660400" y="1557338"/>
                        <a:ext cx="7658100"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29549240"/>
              </p:ext>
            </p:extLst>
          </p:nvPr>
        </p:nvGraphicFramePr>
        <p:xfrm>
          <a:off x="-23813" y="3609975"/>
          <a:ext cx="5316538" cy="1811338"/>
        </p:xfrm>
        <a:graphic>
          <a:graphicData uri="http://schemas.openxmlformats.org/presentationml/2006/ole">
            <mc:AlternateContent xmlns:mc="http://schemas.openxmlformats.org/markup-compatibility/2006">
              <mc:Choice xmlns:v="urn:schemas-microsoft-com:vml" Requires="v">
                <p:oleObj spid="_x0000_s54311" name="Equation" r:id="rId5" imgW="2044440" imgH="634680" progId="Equation.3">
                  <p:embed/>
                </p:oleObj>
              </mc:Choice>
              <mc:Fallback>
                <p:oleObj name="Equation" r:id="rId5" imgW="2044440" imgH="634680" progId="Equation.3">
                  <p:embed/>
                  <p:pic>
                    <p:nvPicPr>
                      <p:cNvPr id="0" name=""/>
                      <p:cNvPicPr>
                        <a:picLocks noChangeAspect="1" noChangeArrowheads="1"/>
                      </p:cNvPicPr>
                      <p:nvPr/>
                    </p:nvPicPr>
                    <p:blipFill>
                      <a:blip r:embed="rId6"/>
                      <a:srcRect/>
                      <a:stretch>
                        <a:fillRect/>
                      </a:stretch>
                    </p:blipFill>
                    <p:spPr bwMode="auto">
                      <a:xfrm>
                        <a:off x="-23813" y="3609975"/>
                        <a:ext cx="5316538" cy="18113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27163941"/>
              </p:ext>
            </p:extLst>
          </p:nvPr>
        </p:nvGraphicFramePr>
        <p:xfrm>
          <a:off x="5408613" y="3559175"/>
          <a:ext cx="3735387" cy="2138363"/>
        </p:xfrm>
        <a:graphic>
          <a:graphicData uri="http://schemas.openxmlformats.org/presentationml/2006/ole">
            <mc:AlternateContent xmlns:mc="http://schemas.openxmlformats.org/markup-compatibility/2006">
              <mc:Choice xmlns:v="urn:schemas-microsoft-com:vml" Requires="v">
                <p:oleObj spid="_x0000_s54312" name="Equation" r:id="rId7" imgW="1511280" imgH="787320" progId="Equation.3">
                  <p:embed/>
                </p:oleObj>
              </mc:Choice>
              <mc:Fallback>
                <p:oleObj name="Equation" r:id="rId7" imgW="1511280" imgH="787320" progId="Equation.3">
                  <p:embed/>
                  <p:pic>
                    <p:nvPicPr>
                      <p:cNvPr id="0" name=""/>
                      <p:cNvPicPr>
                        <a:picLocks noChangeAspect="1" noChangeArrowheads="1"/>
                      </p:cNvPicPr>
                      <p:nvPr/>
                    </p:nvPicPr>
                    <p:blipFill>
                      <a:blip r:embed="rId8"/>
                      <a:srcRect/>
                      <a:stretch>
                        <a:fillRect/>
                      </a:stretch>
                    </p:blipFill>
                    <p:spPr bwMode="auto">
                      <a:xfrm>
                        <a:off x="5408613" y="3559175"/>
                        <a:ext cx="3735387" cy="2138363"/>
                      </a:xfrm>
                      <a:prstGeom prst="rect">
                        <a:avLst/>
                      </a:prstGeom>
                      <a:solidFill>
                        <a:schemeClr val="accent3">
                          <a:lumMod val="40000"/>
                          <a:lumOff val="60000"/>
                        </a:schemeClr>
                      </a:solidFill>
                      <a:ln w="38100">
                        <a:solidFill>
                          <a:schemeClr val="folHlink"/>
                        </a:solidFill>
                        <a:miter lim="800000"/>
                        <a:headEnd/>
                        <a:tailEnd/>
                      </a:ln>
                    </p:spPr>
                  </p:pic>
                </p:oleObj>
              </mc:Fallback>
            </mc:AlternateContent>
          </a:graphicData>
        </a:graphic>
      </p:graphicFrame>
      <p:sp>
        <p:nvSpPr>
          <p:cNvPr id="7" name="Rectangle 6"/>
          <p:cNvSpPr/>
          <p:nvPr/>
        </p:nvSpPr>
        <p:spPr>
          <a:xfrm>
            <a:off x="323528" y="5805264"/>
            <a:ext cx="85689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 convert to z-transforms as discussed in the 3</a:t>
            </a:r>
            <a:r>
              <a:rPr lang="en-GB" sz="2800" baseline="30000" dirty="0" smtClean="0"/>
              <a:t>rd</a:t>
            </a:r>
            <a:r>
              <a:rPr lang="en-GB" sz="2800" dirty="0" smtClean="0"/>
              <a:t> video of this chapter.</a:t>
            </a:r>
            <a:endParaRPr lang="en-GB" sz="2800" dirty="0"/>
          </a:p>
        </p:txBody>
      </p:sp>
    </p:spTree>
    <p:extLst>
      <p:ext uri="{BB962C8B-B14F-4D97-AF65-F5344CB8AC3E}">
        <p14:creationId xmlns:p14="http://schemas.microsoft.com/office/powerpoint/2010/main" val="34614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93586" cy="714380"/>
          </a:xfrm>
        </p:spPr>
        <p:txBody>
          <a:bodyPr>
            <a:normAutofit fontScale="90000"/>
          </a:bodyPr>
          <a:lstStyle/>
          <a:p>
            <a:r>
              <a:rPr lang="en-GB" dirty="0" smtClean="0"/>
              <a:t>Express law in difference equation form</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Rewrite using difference equations: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826206655"/>
              </p:ext>
            </p:extLst>
          </p:nvPr>
        </p:nvGraphicFramePr>
        <p:xfrm>
          <a:off x="650875" y="1516063"/>
          <a:ext cx="7364413" cy="1522412"/>
        </p:xfrm>
        <a:graphic>
          <a:graphicData uri="http://schemas.openxmlformats.org/presentationml/2006/ole">
            <mc:AlternateContent xmlns:mc="http://schemas.openxmlformats.org/markup-compatibility/2006">
              <mc:Choice xmlns:v="urn:schemas-microsoft-com:vml" Requires="v">
                <p:oleObj spid="_x0000_s55322" name="Equation" r:id="rId3" imgW="2831760" imgH="533160" progId="Equation.3">
                  <p:embed/>
                </p:oleObj>
              </mc:Choice>
              <mc:Fallback>
                <p:oleObj name="Equation" r:id="rId3" imgW="2831760" imgH="533160" progId="Equation.3">
                  <p:embed/>
                  <p:pic>
                    <p:nvPicPr>
                      <p:cNvPr id="0" name=""/>
                      <p:cNvPicPr>
                        <a:picLocks noChangeAspect="1" noChangeArrowheads="1"/>
                      </p:cNvPicPr>
                      <p:nvPr/>
                    </p:nvPicPr>
                    <p:blipFill>
                      <a:blip r:embed="rId4"/>
                      <a:srcRect/>
                      <a:stretch>
                        <a:fillRect/>
                      </a:stretch>
                    </p:blipFill>
                    <p:spPr bwMode="auto">
                      <a:xfrm>
                        <a:off x="650875" y="1516063"/>
                        <a:ext cx="7364413" cy="15224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48746141"/>
              </p:ext>
            </p:extLst>
          </p:nvPr>
        </p:nvGraphicFramePr>
        <p:xfrm>
          <a:off x="395536" y="3933056"/>
          <a:ext cx="6142037" cy="2246312"/>
        </p:xfrm>
        <a:graphic>
          <a:graphicData uri="http://schemas.openxmlformats.org/presentationml/2006/ole">
            <mc:AlternateContent xmlns:mc="http://schemas.openxmlformats.org/markup-compatibility/2006">
              <mc:Choice xmlns:v="urn:schemas-microsoft-com:vml" Requires="v">
                <p:oleObj spid="_x0000_s55323" name="Equation" r:id="rId5" imgW="2361960" imgH="787320" progId="Equation.3">
                  <p:embed/>
                </p:oleObj>
              </mc:Choice>
              <mc:Fallback>
                <p:oleObj name="Equation" r:id="rId5" imgW="2361960" imgH="787320" progId="Equation.3">
                  <p:embed/>
                  <p:pic>
                    <p:nvPicPr>
                      <p:cNvPr id="0" name=""/>
                      <p:cNvPicPr>
                        <a:picLocks noChangeAspect="1" noChangeArrowheads="1"/>
                      </p:cNvPicPr>
                      <p:nvPr/>
                    </p:nvPicPr>
                    <p:blipFill>
                      <a:blip r:embed="rId6"/>
                      <a:srcRect/>
                      <a:stretch>
                        <a:fillRect/>
                      </a:stretch>
                    </p:blipFill>
                    <p:spPr bwMode="auto">
                      <a:xfrm>
                        <a:off x="395536" y="3933056"/>
                        <a:ext cx="6142037" cy="224631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1" name="Rounded Rectangle 10"/>
          <p:cNvSpPr/>
          <p:nvPr/>
        </p:nvSpPr>
        <p:spPr>
          <a:xfrm>
            <a:off x="6660232" y="3501008"/>
            <a:ext cx="2376264" cy="316835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Herein lies a conundrum as we have a mix of filtered and unfiltered variables.</a:t>
            </a:r>
            <a:endParaRPr lang="en-GB" sz="2800" dirty="0"/>
          </a:p>
        </p:txBody>
      </p:sp>
    </p:spTree>
    <p:extLst>
      <p:ext uri="{BB962C8B-B14F-4D97-AF65-F5344CB8AC3E}">
        <p14:creationId xmlns:p14="http://schemas.microsoft.com/office/powerpoint/2010/main" val="36099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normAutofit fontScale="90000"/>
          </a:bodyPr>
          <a:lstStyle/>
          <a:p>
            <a:pPr eaLnBrk="1" hangingPunct="1"/>
            <a:r>
              <a:rPr lang="en-GB" altLang="en-US" smtClean="0"/>
              <a:t>Control law in z-transforms</a:t>
            </a:r>
          </a:p>
        </p:txBody>
      </p:sp>
      <p:sp>
        <p:nvSpPr>
          <p:cNvPr id="24582" name="Rectangle 3"/>
          <p:cNvSpPr>
            <a:spLocks noGrp="1" noChangeArrowheads="1"/>
          </p:cNvSpPr>
          <p:nvPr>
            <p:ph type="body" idx="1"/>
          </p:nvPr>
        </p:nvSpPr>
        <p:spPr/>
        <p:txBody>
          <a:bodyPr/>
          <a:lstStyle/>
          <a:p>
            <a:pPr eaLnBrk="1" hangingPunct="1">
              <a:buFontTx/>
              <a:buNone/>
            </a:pPr>
            <a:r>
              <a:rPr lang="en-GB" altLang="en-US" dirty="0" smtClean="0"/>
              <a:t>Eliminate the filtered variables using </a:t>
            </a:r>
          </a:p>
          <a:p>
            <a:pPr eaLnBrk="1" hangingPunct="1">
              <a:buFontTx/>
              <a:buNone/>
            </a:pPr>
            <a:endParaRPr lang="en-GB" altLang="en-US" dirty="0" smtClean="0"/>
          </a:p>
          <a:p>
            <a:pPr eaLnBrk="1" hangingPunct="1">
              <a:buFontTx/>
              <a:buNone/>
            </a:pPr>
            <a:endParaRPr lang="en-GB" altLang="en-US" dirty="0" smtClean="0"/>
          </a:p>
        </p:txBody>
      </p:sp>
      <p:graphicFrame>
        <p:nvGraphicFramePr>
          <p:cNvPr id="24578" name="Object 4"/>
          <p:cNvGraphicFramePr>
            <a:graphicFrameLocks noGrp="1" noChangeAspect="1"/>
          </p:cNvGraphicFramePr>
          <p:nvPr>
            <p:ph sz="half" idx="4294967295"/>
            <p:extLst>
              <p:ext uri="{D42A27DB-BD31-4B8C-83A1-F6EECF244321}">
                <p14:modId xmlns:p14="http://schemas.microsoft.com/office/powerpoint/2010/main" val="989319332"/>
              </p:ext>
            </p:extLst>
          </p:nvPr>
        </p:nvGraphicFramePr>
        <p:xfrm>
          <a:off x="683568" y="2708920"/>
          <a:ext cx="7018337" cy="1841500"/>
        </p:xfrm>
        <a:graphic>
          <a:graphicData uri="http://schemas.openxmlformats.org/presentationml/2006/ole">
            <mc:AlternateContent xmlns:mc="http://schemas.openxmlformats.org/markup-compatibility/2006">
              <mc:Choice xmlns:v="urn:schemas-microsoft-com:vml" Requires="v">
                <p:oleObj spid="_x0000_s57381" name="Equation" r:id="rId3" imgW="2806560" imgH="736560" progId="Equation.3">
                  <p:embed/>
                </p:oleObj>
              </mc:Choice>
              <mc:Fallback>
                <p:oleObj name="Equation" r:id="rId3" imgW="2806560" imgH="736560" progId="Equation.3">
                  <p:embed/>
                  <p:pic>
                    <p:nvPicPr>
                      <p:cNvPr id="0" name=""/>
                      <p:cNvPicPr>
                        <a:picLocks noChangeAspect="1" noChangeArrowheads="1"/>
                      </p:cNvPicPr>
                      <p:nvPr/>
                    </p:nvPicPr>
                    <p:blipFill>
                      <a:blip r:embed="rId4"/>
                      <a:srcRect/>
                      <a:stretch>
                        <a:fillRect/>
                      </a:stretch>
                    </p:blipFill>
                    <p:spPr bwMode="auto">
                      <a:xfrm>
                        <a:off x="683568" y="2708920"/>
                        <a:ext cx="7018337" cy="1841500"/>
                      </a:xfrm>
                      <a:prstGeom prst="rect">
                        <a:avLst/>
                      </a:prstGeom>
                      <a:solidFill>
                        <a:srgbClr val="FFFF00"/>
                      </a:solidFill>
                      <a:ln>
                        <a:noFill/>
                      </a:ln>
                      <a:effectLst/>
                    </p:spPr>
                  </p:pic>
                </p:oleObj>
              </mc:Fallback>
            </mc:AlternateContent>
          </a:graphicData>
        </a:graphic>
      </p:graphicFrame>
      <p:graphicFrame>
        <p:nvGraphicFramePr>
          <p:cNvPr id="24579" name="Object 5"/>
          <p:cNvGraphicFramePr>
            <a:graphicFrameLocks noGrp="1" noChangeAspect="1"/>
          </p:cNvGraphicFramePr>
          <p:nvPr>
            <p:ph sz="half" idx="4294967295"/>
            <p:extLst>
              <p:ext uri="{D42A27DB-BD31-4B8C-83A1-F6EECF244321}">
                <p14:modId xmlns:p14="http://schemas.microsoft.com/office/powerpoint/2010/main" val="976794616"/>
              </p:ext>
            </p:extLst>
          </p:nvPr>
        </p:nvGraphicFramePr>
        <p:xfrm>
          <a:off x="2123728" y="1556792"/>
          <a:ext cx="4033838" cy="1008063"/>
        </p:xfrm>
        <a:graphic>
          <a:graphicData uri="http://schemas.openxmlformats.org/presentationml/2006/ole">
            <mc:AlternateContent xmlns:mc="http://schemas.openxmlformats.org/markup-compatibility/2006">
              <mc:Choice xmlns:v="urn:schemas-microsoft-com:vml" Requires="v">
                <p:oleObj spid="_x0000_s57382" name="Equation" r:id="rId5" imgW="1333440" imgH="330120" progId="Equation.3">
                  <p:embed/>
                </p:oleObj>
              </mc:Choice>
              <mc:Fallback>
                <p:oleObj name="Equation" r:id="rId5" imgW="1333440" imgH="330120" progId="Equation.3">
                  <p:embed/>
                  <p:pic>
                    <p:nvPicPr>
                      <p:cNvPr id="0" name=""/>
                      <p:cNvPicPr>
                        <a:picLocks noChangeAspect="1" noChangeArrowheads="1"/>
                      </p:cNvPicPr>
                      <p:nvPr/>
                    </p:nvPicPr>
                    <p:blipFill>
                      <a:blip r:embed="rId6"/>
                      <a:srcRect/>
                      <a:stretch>
                        <a:fillRect/>
                      </a:stretch>
                    </p:blipFill>
                    <p:spPr bwMode="auto">
                      <a:xfrm>
                        <a:off x="2123728" y="1556792"/>
                        <a:ext cx="403383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721198009"/>
              </p:ext>
            </p:extLst>
          </p:nvPr>
        </p:nvGraphicFramePr>
        <p:xfrm>
          <a:off x="827584" y="4653136"/>
          <a:ext cx="6573837" cy="1143000"/>
        </p:xfrm>
        <a:graphic>
          <a:graphicData uri="http://schemas.openxmlformats.org/presentationml/2006/ole">
            <mc:AlternateContent xmlns:mc="http://schemas.openxmlformats.org/markup-compatibility/2006">
              <mc:Choice xmlns:v="urn:schemas-microsoft-com:vml" Requires="v">
                <p:oleObj spid="_x0000_s57383" name="Equation" r:id="rId7" imgW="2628720" imgH="457200" progId="Equation.3">
                  <p:embed/>
                </p:oleObj>
              </mc:Choice>
              <mc:Fallback>
                <p:oleObj name="Equation" r:id="rId7" imgW="2628720" imgH="457200" progId="Equation.3">
                  <p:embed/>
                  <p:pic>
                    <p:nvPicPr>
                      <p:cNvPr id="0" name="Object 4"/>
                      <p:cNvPicPr>
                        <a:picLocks noChangeAspect="1" noChangeArrowheads="1"/>
                      </p:cNvPicPr>
                      <p:nvPr/>
                    </p:nvPicPr>
                    <p:blipFill>
                      <a:blip r:embed="rId8"/>
                      <a:srcRect/>
                      <a:stretch>
                        <a:fillRect/>
                      </a:stretch>
                    </p:blipFill>
                    <p:spPr bwMode="auto">
                      <a:xfrm>
                        <a:off x="827584" y="4653136"/>
                        <a:ext cx="6573837" cy="1143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ounded Rectangle 7"/>
          <p:cNvSpPr/>
          <p:nvPr/>
        </p:nvSpPr>
        <p:spPr>
          <a:xfrm>
            <a:off x="107504" y="5877272"/>
            <a:ext cx="8928992" cy="7920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 new block diagram will help explain the implied structure.</a:t>
            </a:r>
            <a:endParaRPr lang="en-GB" sz="2800" dirty="0"/>
          </a:p>
        </p:txBody>
      </p:sp>
    </p:spTree>
    <p:extLst>
      <p:ext uri="{BB962C8B-B14F-4D97-AF65-F5344CB8AC3E}">
        <p14:creationId xmlns:p14="http://schemas.microsoft.com/office/powerpoint/2010/main" val="261188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down)">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Equivalent block diagram</a:t>
            </a:r>
            <a:endParaRPr lang="en-GB" dirty="0"/>
          </a:p>
        </p:txBody>
      </p:sp>
      <p:sp>
        <p:nvSpPr>
          <p:cNvPr id="3" name="Content Placeholder 2"/>
          <p:cNvSpPr>
            <a:spLocks noGrp="1"/>
          </p:cNvSpPr>
          <p:nvPr>
            <p:ph idx="1"/>
          </p:nvPr>
        </p:nvSpPr>
        <p:spPr>
          <a:xfrm>
            <a:off x="214282" y="928670"/>
            <a:ext cx="8715436" cy="1204186"/>
          </a:xfrm>
        </p:spPr>
        <p:txBody>
          <a:bodyPr/>
          <a:lstStyle/>
          <a:p>
            <a:pPr marL="0" indent="0">
              <a:buNone/>
            </a:pPr>
            <a:r>
              <a:rPr lang="en-GB" dirty="0" smtClean="0"/>
              <a:t>The controller structure reduces to:</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353013044"/>
              </p:ext>
            </p:extLst>
          </p:nvPr>
        </p:nvGraphicFramePr>
        <p:xfrm>
          <a:off x="827584" y="1844824"/>
          <a:ext cx="6926263" cy="1582737"/>
        </p:xfrm>
        <a:graphic>
          <a:graphicData uri="http://schemas.openxmlformats.org/presentationml/2006/ole">
            <mc:AlternateContent xmlns:mc="http://schemas.openxmlformats.org/markup-compatibility/2006">
              <mc:Choice xmlns:v="urn:schemas-microsoft-com:vml" Requires="v">
                <p:oleObj spid="_x0000_s58382" name="Equation" r:id="rId3" imgW="2006280" imgH="419040" progId="Equation.3">
                  <p:embed/>
                </p:oleObj>
              </mc:Choice>
              <mc:Fallback>
                <p:oleObj name="Equation" r:id="rId3" imgW="2006280" imgH="419040" progId="Equation.3">
                  <p:embed/>
                  <p:pic>
                    <p:nvPicPr>
                      <p:cNvPr id="0" name=""/>
                      <p:cNvPicPr>
                        <a:picLocks noChangeAspect="1" noChangeArrowheads="1"/>
                      </p:cNvPicPr>
                      <p:nvPr/>
                    </p:nvPicPr>
                    <p:blipFill>
                      <a:blip r:embed="rId4"/>
                      <a:srcRect/>
                      <a:stretch>
                        <a:fillRect/>
                      </a:stretch>
                    </p:blipFill>
                    <p:spPr bwMode="auto">
                      <a:xfrm>
                        <a:off x="827584" y="1844824"/>
                        <a:ext cx="6926263" cy="1582737"/>
                      </a:xfrm>
                      <a:prstGeom prst="rect">
                        <a:avLst/>
                      </a:prstGeom>
                      <a:solidFill>
                        <a:srgbClr val="FCD5B5"/>
                      </a:solidFill>
                      <a:ln w="38100">
                        <a:solidFill>
                          <a:schemeClr val="folHlink"/>
                        </a:solidFill>
                        <a:miter lim="800000"/>
                        <a:headEnd/>
                        <a:tailEnd/>
                      </a:ln>
                    </p:spPr>
                  </p:pic>
                </p:oleObj>
              </mc:Fallback>
            </mc:AlternateContent>
          </a:graphicData>
        </a:graphic>
      </p:graphicFrame>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3717032"/>
            <a:ext cx="8532440" cy="2903180"/>
          </a:xfrm>
          <a:prstGeom prst="rect">
            <a:avLst/>
          </a:prstGeom>
          <a:solidFill>
            <a:schemeClr val="bg1"/>
          </a:solidFill>
        </p:spPr>
      </p:pic>
    </p:spTree>
    <p:extLst>
      <p:ext uri="{BB962C8B-B14F-4D97-AF65-F5344CB8AC3E}">
        <p14:creationId xmlns:p14="http://schemas.microsoft.com/office/powerpoint/2010/main" val="18010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pPr eaLnBrk="1" hangingPunct="1"/>
            <a:r>
              <a:rPr lang="en-GB" altLang="en-US" dirty="0" smtClean="0"/>
              <a:t>Closed-loop poles – T-filter</a:t>
            </a:r>
          </a:p>
        </p:txBody>
      </p:sp>
      <p:sp>
        <p:nvSpPr>
          <p:cNvPr id="25605" name="Rectangle 3"/>
          <p:cNvSpPr>
            <a:spLocks noGrp="1" noChangeArrowheads="1"/>
          </p:cNvSpPr>
          <p:nvPr>
            <p:ph type="body" idx="1"/>
          </p:nvPr>
        </p:nvSpPr>
        <p:spPr/>
        <p:txBody>
          <a:bodyPr/>
          <a:lstStyle/>
          <a:p>
            <a:pPr eaLnBrk="1" hangingPunct="1">
              <a:buFontTx/>
              <a:buNone/>
            </a:pPr>
            <a:r>
              <a:rPr lang="en-GB" altLang="en-US" dirty="0" smtClean="0"/>
              <a:t>In simplified terms, the loop controller and hence pole polynomial are:</a:t>
            </a:r>
          </a:p>
          <a:p>
            <a:pPr eaLnBrk="1" hangingPunct="1">
              <a:buFontTx/>
              <a:buNone/>
            </a:pPr>
            <a:endParaRPr lang="en-GB" altLang="en-US" dirty="0" smtClean="0"/>
          </a:p>
          <a:p>
            <a:pPr eaLnBrk="1" hangingPunct="1">
              <a:buFontTx/>
              <a:buNone/>
            </a:pPr>
            <a:endParaRPr lang="en-GB" altLang="en-US" dirty="0" smtClean="0"/>
          </a:p>
          <a:p>
            <a:pPr eaLnBrk="1" hangingPunct="1">
              <a:buFontTx/>
              <a:buNone/>
            </a:pPr>
            <a:endParaRPr lang="en-GB" altLang="en-US" dirty="0" smtClean="0"/>
          </a:p>
          <a:p>
            <a:pPr eaLnBrk="1" hangingPunct="1">
              <a:buFontTx/>
              <a:buNone/>
            </a:pPr>
            <a:r>
              <a:rPr lang="en-GB" altLang="en-US" dirty="0" smtClean="0"/>
              <a:t>However, it we determine the transference from target to output we get the  following:</a:t>
            </a:r>
          </a:p>
        </p:txBody>
      </p:sp>
      <p:graphicFrame>
        <p:nvGraphicFramePr>
          <p:cNvPr id="25602" name="Object 4"/>
          <p:cNvGraphicFramePr>
            <a:graphicFrameLocks noGrp="1" noChangeAspect="1"/>
          </p:cNvGraphicFramePr>
          <p:nvPr>
            <p:ph sz="half" idx="4294967295"/>
            <p:extLst>
              <p:ext uri="{D42A27DB-BD31-4B8C-83A1-F6EECF244321}">
                <p14:modId xmlns:p14="http://schemas.microsoft.com/office/powerpoint/2010/main" val="1005360780"/>
              </p:ext>
            </p:extLst>
          </p:nvPr>
        </p:nvGraphicFramePr>
        <p:xfrm>
          <a:off x="755576" y="1916832"/>
          <a:ext cx="7330788" cy="1800200"/>
        </p:xfrm>
        <a:graphic>
          <a:graphicData uri="http://schemas.openxmlformats.org/presentationml/2006/ole">
            <mc:AlternateContent xmlns:mc="http://schemas.openxmlformats.org/markup-compatibility/2006">
              <mc:Choice xmlns:v="urn:schemas-microsoft-com:vml" Requires="v">
                <p:oleObj spid="_x0000_s56356" name="Equation" r:id="rId3" imgW="2971800" imgH="723600" progId="Equation.3">
                  <p:embed/>
                </p:oleObj>
              </mc:Choice>
              <mc:Fallback>
                <p:oleObj name="Equation" r:id="rId3" imgW="2971800" imgH="723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916832"/>
                        <a:ext cx="7330788" cy="1800200"/>
                      </a:xfrm>
                      <a:prstGeom prst="rect">
                        <a:avLst/>
                      </a:prstGeom>
                      <a:solidFill>
                        <a:srgbClr val="FFFF00"/>
                      </a:solidFill>
                      <a:ln w="9525">
                        <a:solidFill>
                          <a:srgbClr val="FFFF00"/>
                        </a:solidFill>
                        <a:miter lim="800000"/>
                        <a:headEnd/>
                        <a:tailEnd/>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561570463"/>
              </p:ext>
            </p:extLst>
          </p:nvPr>
        </p:nvGraphicFramePr>
        <p:xfrm>
          <a:off x="179512" y="5085184"/>
          <a:ext cx="3070225" cy="1074738"/>
        </p:xfrm>
        <a:graphic>
          <a:graphicData uri="http://schemas.openxmlformats.org/presentationml/2006/ole">
            <mc:AlternateContent xmlns:mc="http://schemas.openxmlformats.org/markup-compatibility/2006">
              <mc:Choice xmlns:v="urn:schemas-microsoft-com:vml" Requires="v">
                <p:oleObj spid="_x0000_s56357" name="Equation" r:id="rId5" imgW="1244520" imgH="431640" progId="Equation.3">
                  <p:embed/>
                </p:oleObj>
              </mc:Choice>
              <mc:Fallback>
                <p:oleObj name="Equation" r:id="rId5" imgW="1244520" imgH="431640" progId="Equation.3">
                  <p:embed/>
                  <p:pic>
                    <p:nvPicPr>
                      <p:cNvPr id="0" name="Object 4"/>
                      <p:cNvPicPr>
                        <a:picLocks noChangeAspect="1" noChangeArrowheads="1"/>
                      </p:cNvPicPr>
                      <p:nvPr/>
                    </p:nvPicPr>
                    <p:blipFill>
                      <a:blip r:embed="rId6"/>
                      <a:srcRect/>
                      <a:stretch>
                        <a:fillRect/>
                      </a:stretch>
                    </p:blipFill>
                    <p:spPr bwMode="auto">
                      <a:xfrm>
                        <a:off x="179512" y="5085184"/>
                        <a:ext cx="3070225" cy="1074738"/>
                      </a:xfrm>
                      <a:prstGeom prst="rect">
                        <a:avLst/>
                      </a:prstGeom>
                      <a:solidFill>
                        <a:srgbClr val="FFFF00"/>
                      </a:solidFill>
                      <a:ln w="9525">
                        <a:solidFill>
                          <a:srgbClr val="FFFF00"/>
                        </a:solidFill>
                        <a:miter lim="800000"/>
                        <a:headEnd/>
                        <a:tailEnd/>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741538253"/>
              </p:ext>
            </p:extLst>
          </p:nvPr>
        </p:nvGraphicFramePr>
        <p:xfrm>
          <a:off x="5436096" y="5013176"/>
          <a:ext cx="3070225" cy="1074737"/>
        </p:xfrm>
        <a:graphic>
          <a:graphicData uri="http://schemas.openxmlformats.org/presentationml/2006/ole">
            <mc:AlternateContent xmlns:mc="http://schemas.openxmlformats.org/markup-compatibility/2006">
              <mc:Choice xmlns:v="urn:schemas-microsoft-com:vml" Requires="v">
                <p:oleObj spid="_x0000_s56358" name="Equation" r:id="rId7" imgW="1244520" imgH="431640" progId="Equation.3">
                  <p:embed/>
                </p:oleObj>
              </mc:Choice>
              <mc:Fallback>
                <p:oleObj name="Equation" r:id="rId7" imgW="1244520" imgH="431640" progId="Equation.3">
                  <p:embed/>
                  <p:pic>
                    <p:nvPicPr>
                      <p:cNvPr id="0" name="Object 1"/>
                      <p:cNvPicPr>
                        <a:picLocks noChangeAspect="1" noChangeArrowheads="1"/>
                      </p:cNvPicPr>
                      <p:nvPr/>
                    </p:nvPicPr>
                    <p:blipFill>
                      <a:blip r:embed="rId8"/>
                      <a:srcRect/>
                      <a:stretch>
                        <a:fillRect/>
                      </a:stretch>
                    </p:blipFill>
                    <p:spPr bwMode="auto">
                      <a:xfrm>
                        <a:off x="5436096" y="5013176"/>
                        <a:ext cx="3070225" cy="1074737"/>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4" name="Rectangle 3"/>
          <p:cNvSpPr/>
          <p:nvPr/>
        </p:nvSpPr>
        <p:spPr>
          <a:xfrm>
            <a:off x="179512" y="6237312"/>
            <a:ext cx="3096344" cy="6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With T-filter</a:t>
            </a:r>
            <a:endParaRPr lang="en-GB" sz="2400" dirty="0"/>
          </a:p>
        </p:txBody>
      </p:sp>
      <p:sp>
        <p:nvSpPr>
          <p:cNvPr id="9" name="Rectangle 8"/>
          <p:cNvSpPr/>
          <p:nvPr/>
        </p:nvSpPr>
        <p:spPr>
          <a:xfrm>
            <a:off x="5436096" y="6237312"/>
            <a:ext cx="3096344" cy="6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No T-filter</a:t>
            </a:r>
            <a:endParaRPr lang="en-GB" sz="2400" dirty="0"/>
          </a:p>
        </p:txBody>
      </p:sp>
      <p:sp>
        <p:nvSpPr>
          <p:cNvPr id="10" name="Rounded Rectangle 9"/>
          <p:cNvSpPr/>
          <p:nvPr/>
        </p:nvSpPr>
        <p:spPr>
          <a:xfrm>
            <a:off x="3308804" y="4941168"/>
            <a:ext cx="1983276" cy="191683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Must be the same!</a:t>
            </a:r>
            <a:endParaRPr lang="en-GB" sz="2800" dirty="0"/>
          </a:p>
        </p:txBody>
      </p:sp>
    </p:spTree>
    <p:extLst>
      <p:ext uri="{BB962C8B-B14F-4D97-AF65-F5344CB8AC3E}">
        <p14:creationId xmlns:p14="http://schemas.microsoft.com/office/powerpoint/2010/main" val="364299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5">
                                            <p:txEl>
                                              <p:pRg st="4" end="4"/>
                                            </p:txEl>
                                          </p:spTgt>
                                        </p:tgtEl>
                                        <p:attrNameLst>
                                          <p:attrName>style.visibility</p:attrName>
                                        </p:attrNameLst>
                                      </p:cBhvr>
                                      <p:to>
                                        <p:strVal val="visible"/>
                                      </p:to>
                                    </p:set>
                                    <p:anim calcmode="lin" valueType="num">
                                      <p:cBhvr additive="base">
                                        <p:cTn id="7" dur="500" fill="hold"/>
                                        <p:tgtEl>
                                          <p:spTgt spid="2560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1)">
                                      <p:cBhvr>
                                        <p:cTn id="24" dur="2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Discussion of impact of T-filter</a:t>
            </a:r>
            <a:endParaRPr lang="en-GB" dirty="0"/>
          </a:p>
        </p:txBody>
      </p:sp>
      <p:sp>
        <p:nvSpPr>
          <p:cNvPr id="3" name="Content Placeholder 2"/>
          <p:cNvSpPr>
            <a:spLocks noGrp="1"/>
          </p:cNvSpPr>
          <p:nvPr>
            <p:ph idx="1"/>
          </p:nvPr>
        </p:nvSpPr>
        <p:spPr>
          <a:xfrm>
            <a:off x="214282" y="928670"/>
            <a:ext cx="8715436" cy="3868482"/>
          </a:xfrm>
        </p:spPr>
        <p:txBody>
          <a:bodyPr/>
          <a:lstStyle/>
          <a:p>
            <a:r>
              <a:rPr lang="en-GB" dirty="0" smtClean="0"/>
              <a:t>We have not changed the performance index.</a:t>
            </a:r>
          </a:p>
          <a:p>
            <a:r>
              <a:rPr lang="en-GB" dirty="0" smtClean="0"/>
              <a:t>We have not changed the </a:t>
            </a:r>
            <a:r>
              <a:rPr lang="en-GB" dirty="0" err="1" smtClean="0"/>
              <a:t>d.o.f</a:t>
            </a:r>
            <a:r>
              <a:rPr lang="en-GB" dirty="0" smtClean="0"/>
              <a:t>. or flexibility in the predictions.</a:t>
            </a:r>
          </a:p>
          <a:p>
            <a:pPr marL="0" indent="0">
              <a:buNone/>
            </a:pPr>
            <a:r>
              <a:rPr lang="en-GB" b="1" dirty="0" smtClean="0">
                <a:solidFill>
                  <a:srgbClr val="C00000"/>
                </a:solidFill>
              </a:rPr>
              <a:t>Therefore, in the absence of uncertainty, both control laws must give identical solutions.</a:t>
            </a:r>
          </a:p>
          <a:p>
            <a:pPr marL="0" indent="0">
              <a:buNone/>
            </a:pPr>
            <a:r>
              <a:rPr lang="en-GB" b="1" dirty="0" smtClean="0">
                <a:solidFill>
                  <a:srgbClr val="002060"/>
                </a:solidFill>
              </a:rPr>
              <a:t>Nominal tracking, that is the response to changes in the target, must be identical.</a:t>
            </a:r>
            <a:endParaRPr lang="en-GB" b="1" dirty="0">
              <a:solidFill>
                <a:srgbClr val="00206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31361383"/>
              </p:ext>
            </p:extLst>
          </p:nvPr>
        </p:nvGraphicFramePr>
        <p:xfrm>
          <a:off x="2195736" y="4653136"/>
          <a:ext cx="4197350" cy="1074737"/>
        </p:xfrm>
        <a:graphic>
          <a:graphicData uri="http://schemas.openxmlformats.org/presentationml/2006/ole">
            <mc:AlternateContent xmlns:mc="http://schemas.openxmlformats.org/markup-compatibility/2006">
              <mc:Choice xmlns:v="urn:schemas-microsoft-com:vml" Requires="v">
                <p:oleObj spid="_x0000_s59413" name="Equation" r:id="rId3" imgW="1701720" imgH="431640" progId="Equation.3">
                  <p:embed/>
                </p:oleObj>
              </mc:Choice>
              <mc:Fallback>
                <p:oleObj name="Equation" r:id="rId3" imgW="1701720" imgH="431640" progId="Equation.3">
                  <p:embed/>
                  <p:pic>
                    <p:nvPicPr>
                      <p:cNvPr id="0" name="Object 1"/>
                      <p:cNvPicPr>
                        <a:picLocks noChangeAspect="1" noChangeArrowheads="1"/>
                      </p:cNvPicPr>
                      <p:nvPr/>
                    </p:nvPicPr>
                    <p:blipFill>
                      <a:blip r:embed="rId4"/>
                      <a:srcRect/>
                      <a:stretch>
                        <a:fillRect/>
                      </a:stretch>
                    </p:blipFill>
                    <p:spPr bwMode="auto">
                      <a:xfrm>
                        <a:off x="2195736" y="4653136"/>
                        <a:ext cx="4197350" cy="1074737"/>
                      </a:xfrm>
                      <a:prstGeom prst="rect">
                        <a:avLst/>
                      </a:prstGeom>
                      <a:solidFill>
                        <a:srgbClr val="FFFF00"/>
                      </a:solidFill>
                      <a:ln w="9525">
                        <a:solidFill>
                          <a:srgbClr val="FFFF00"/>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22267109"/>
              </p:ext>
            </p:extLst>
          </p:nvPr>
        </p:nvGraphicFramePr>
        <p:xfrm>
          <a:off x="1979712" y="5949280"/>
          <a:ext cx="4572000" cy="631825"/>
        </p:xfrm>
        <a:graphic>
          <a:graphicData uri="http://schemas.openxmlformats.org/presentationml/2006/ole">
            <mc:AlternateContent xmlns:mc="http://schemas.openxmlformats.org/markup-compatibility/2006">
              <mc:Choice xmlns:v="urn:schemas-microsoft-com:vml" Requires="v">
                <p:oleObj spid="_x0000_s59414" name="Equation" r:id="rId5" imgW="1854000" imgH="253800" progId="Equation.3">
                  <p:embed/>
                </p:oleObj>
              </mc:Choice>
              <mc:Fallback>
                <p:oleObj name="Equation" r:id="rId5" imgW="1854000" imgH="253800" progId="Equation.3">
                  <p:embed/>
                  <p:pic>
                    <p:nvPicPr>
                      <p:cNvPr id="0" name="Object 5"/>
                      <p:cNvPicPr>
                        <a:picLocks noChangeAspect="1" noChangeArrowheads="1"/>
                      </p:cNvPicPr>
                      <p:nvPr/>
                    </p:nvPicPr>
                    <p:blipFill>
                      <a:blip r:embed="rId6"/>
                      <a:srcRect/>
                      <a:stretch>
                        <a:fillRect/>
                      </a:stretch>
                    </p:blipFill>
                    <p:spPr bwMode="auto">
                      <a:xfrm>
                        <a:off x="1979712" y="5949280"/>
                        <a:ext cx="4572000" cy="631825"/>
                      </a:xfrm>
                      <a:prstGeom prst="rect">
                        <a:avLst/>
                      </a:prstGeom>
                      <a:solidFill>
                        <a:srgbClr val="FFFF00"/>
                      </a:solidFill>
                      <a:ln w="9525">
                        <a:solidFill>
                          <a:srgbClr val="FFFF00"/>
                        </a:solidFill>
                        <a:miter lim="800000"/>
                        <a:headEnd/>
                        <a:tailEnd/>
                      </a:ln>
                    </p:spPr>
                  </p:pic>
                </p:oleObj>
              </mc:Fallback>
            </mc:AlternateContent>
          </a:graphicData>
        </a:graphic>
      </p:graphicFrame>
    </p:spTree>
    <p:extLst>
      <p:ext uri="{BB962C8B-B14F-4D97-AF65-F5344CB8AC3E}">
        <p14:creationId xmlns:p14="http://schemas.microsoft.com/office/powerpoint/2010/main" val="27736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515</Words>
  <Application>Microsoft Office PowerPoint</Application>
  <PresentationFormat>On-screen Show (4:3)</PresentationFormat>
  <Paragraphs>89</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CHAPTER 2 Generalised Predictive Control 8 The impact of the T-filter on GPC</vt:lpstr>
      <vt:lpstr>Introduction</vt:lpstr>
      <vt:lpstr>Optimising J with a T-filter</vt:lpstr>
      <vt:lpstr>Expanding GPC law with a T-filter</vt:lpstr>
      <vt:lpstr>Express law in difference equation form</vt:lpstr>
      <vt:lpstr>Control law in z-transforms</vt:lpstr>
      <vt:lpstr>Equivalent block diagram</vt:lpstr>
      <vt:lpstr>Closed-loop poles – T-filter</vt:lpstr>
      <vt:lpstr>Discussion of impact of T-filter</vt:lpstr>
      <vt:lpstr>Impact of the T-filter on sensitivity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126</cp:revision>
  <dcterms:created xsi:type="dcterms:W3CDTF">2012-03-07T15:25:29Z</dcterms:created>
  <dcterms:modified xsi:type="dcterms:W3CDTF">2014-02-04T11:13:29Z</dcterms:modified>
</cp:coreProperties>
</file>