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311" r:id="rId3"/>
    <p:sldId id="337" r:id="rId4"/>
    <p:sldId id="338" r:id="rId5"/>
    <p:sldId id="339" r:id="rId6"/>
    <p:sldId id="340" r:id="rId7"/>
    <p:sldId id="341" r:id="rId8"/>
    <p:sldId id="342" r:id="rId9"/>
    <p:sldId id="263" r:id="rId10"/>
    <p:sldId id="343"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18" autoAdjust="0"/>
  </p:normalViewPr>
  <p:slideViewPr>
    <p:cSldViewPr>
      <p:cViewPr varScale="1">
        <p:scale>
          <a:sx n="64" d="100"/>
          <a:sy n="64" d="100"/>
        </p:scale>
        <p:origin x="-57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2/4/2014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11</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alpha val="62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9.jpeg"/><Relationship Id="rId5" Type="http://schemas.openxmlformats.org/officeDocument/2006/relationships/hyperlink" Target="http://engsc.ac.uk/" TargetMode="External"/><Relationship Id="rId10" Type="http://schemas.openxmlformats.org/officeDocument/2006/relationships/image" Target="../media/image8.jpeg"/><Relationship Id="rId4" Type="http://schemas.openxmlformats.org/officeDocument/2006/relationships/image" Target="../media/image5.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772400" cy="1827634"/>
          </a:xfrm>
        </p:spPr>
        <p:txBody>
          <a:bodyPr>
            <a:normAutofit fontScale="90000"/>
          </a:bodyPr>
          <a:lstStyle/>
          <a:p>
            <a:r>
              <a:rPr lang="en-GB" dirty="0" smtClean="0"/>
              <a:t>CHAPTER 2</a:t>
            </a:r>
            <a:br>
              <a:rPr lang="en-GB" dirty="0" smtClean="0"/>
            </a:br>
            <a:r>
              <a:rPr lang="en-GB" dirty="0" smtClean="0"/>
              <a:t>Generalised Predictive Control </a:t>
            </a:r>
            <a:r>
              <a:rPr lang="en-GB" dirty="0"/>
              <a:t>9</a:t>
            </a:r>
            <a:r>
              <a:rPr lang="en-GB" dirty="0" smtClean="0"/>
              <a:t/>
            </a:r>
            <a:br>
              <a:rPr lang="en-GB" dirty="0" smtClean="0"/>
            </a:br>
            <a:r>
              <a:rPr lang="en-GB" dirty="0" smtClean="0"/>
              <a:t>Numerical examples with a T-filter</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REMARKS</a:t>
            </a:r>
            <a:endParaRPr lang="en-GB" dirty="0"/>
          </a:p>
        </p:txBody>
      </p:sp>
      <p:sp>
        <p:nvSpPr>
          <p:cNvPr id="3" name="Content Placeholder 2"/>
          <p:cNvSpPr>
            <a:spLocks noGrp="1"/>
          </p:cNvSpPr>
          <p:nvPr>
            <p:ph idx="1"/>
          </p:nvPr>
        </p:nvSpPr>
        <p:spPr/>
        <p:txBody>
          <a:bodyPr/>
          <a:lstStyle/>
          <a:p>
            <a:pPr marL="0" indent="0">
              <a:buNone/>
            </a:pPr>
            <a:r>
              <a:rPr lang="en-GB" dirty="0" smtClean="0"/>
              <a:t>For convenience and transparency, the examples in this video are all SISO.</a:t>
            </a:r>
          </a:p>
          <a:p>
            <a:pPr marL="0" indent="0">
              <a:buNone/>
            </a:pPr>
            <a:r>
              <a:rPr lang="en-GB" dirty="0" smtClean="0"/>
              <a:t>The same concepts and insights will carry over to the MIMO case, but coding and plotting would be more cumbersome.</a:t>
            </a:r>
          </a:p>
          <a:p>
            <a:pPr marL="0" indent="0">
              <a:buNone/>
            </a:pPr>
            <a:r>
              <a:rPr lang="en-GB" dirty="0" smtClean="0"/>
              <a:t>The requirement for a T-filter is closed allied to the use of a CARIMA model which is best suited to  the SISO case anyway, thus alternatives are likely to be better for the MIMO case.</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10</a:t>
            </a:fld>
            <a:endParaRPr lang="en-GB" dirty="0"/>
          </a:p>
        </p:txBody>
      </p:sp>
    </p:spTree>
    <p:extLst>
      <p:ext uri="{BB962C8B-B14F-4D97-AF65-F5344CB8AC3E}">
        <p14:creationId xmlns:p14="http://schemas.microsoft.com/office/powerpoint/2010/main" val="365591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Introduction</a:t>
            </a:r>
            <a:endParaRPr lang="en-GB" dirty="0"/>
          </a:p>
        </p:txBody>
      </p:sp>
      <p:sp>
        <p:nvSpPr>
          <p:cNvPr id="3" name="Content Placeholder 2"/>
          <p:cNvSpPr>
            <a:spLocks noGrp="1"/>
          </p:cNvSpPr>
          <p:nvPr>
            <p:ph idx="1"/>
          </p:nvPr>
        </p:nvSpPr>
        <p:spPr>
          <a:xfrm>
            <a:off x="214282" y="836712"/>
            <a:ext cx="8715436" cy="5735560"/>
          </a:xfrm>
        </p:spPr>
        <p:txBody>
          <a:bodyPr>
            <a:normAutofit/>
          </a:bodyPr>
          <a:lstStyle/>
          <a:p>
            <a:pPr marL="514350" indent="-514350">
              <a:buFont typeface="+mj-lt"/>
              <a:buAutoNum type="arabicPeriod"/>
            </a:pPr>
            <a:r>
              <a:rPr lang="en-GB" dirty="0" smtClean="0"/>
              <a:t>The previous videos demonstrated how a </a:t>
            </a:r>
            <a:r>
              <a:rPr lang="en-GB" dirty="0" smtClean="0"/>
              <a:t>T-filter </a:t>
            </a:r>
            <a:r>
              <a:rPr lang="en-GB" dirty="0" smtClean="0"/>
              <a:t>modifies prediction and hence a GPC control law.</a:t>
            </a:r>
          </a:p>
          <a:p>
            <a:pPr marL="514350" indent="-514350">
              <a:buFont typeface="+mj-lt"/>
              <a:buAutoNum type="arabicPeriod"/>
            </a:pPr>
            <a:r>
              <a:rPr lang="en-GB" dirty="0" smtClean="0"/>
              <a:t>This video will demonstrate the impact on a number of examples.</a:t>
            </a:r>
          </a:p>
          <a:p>
            <a:pPr marL="971550" lvl="1" indent="-571500">
              <a:buFont typeface="+mj-lt"/>
              <a:buAutoNum type="romanUcPeriod"/>
            </a:pPr>
            <a:r>
              <a:rPr lang="en-GB" dirty="0" smtClean="0"/>
              <a:t>MATLAB code for finding predictions.</a:t>
            </a:r>
          </a:p>
          <a:p>
            <a:pPr marL="971550" lvl="1" indent="-571500">
              <a:buFont typeface="+mj-lt"/>
              <a:buAutoNum type="romanUcPeriod"/>
            </a:pPr>
            <a:r>
              <a:rPr lang="en-GB" dirty="0" smtClean="0"/>
              <a:t>MATLAB code for the control law.</a:t>
            </a:r>
          </a:p>
          <a:p>
            <a:pPr marL="971550" lvl="1" indent="-571500">
              <a:buFont typeface="+mj-lt"/>
              <a:buAutoNum type="romanUcPeriod"/>
            </a:pPr>
            <a:r>
              <a:rPr lang="en-GB" dirty="0" smtClean="0"/>
              <a:t>Simulation comparisons with and without a T-filter.</a:t>
            </a:r>
          </a:p>
          <a:p>
            <a:pPr marL="971550" lvl="1" indent="-571500">
              <a:buFont typeface="+mj-lt"/>
              <a:buAutoNum type="romanUcPeriod"/>
            </a:pPr>
            <a:r>
              <a:rPr lang="en-GB" dirty="0" smtClean="0"/>
              <a:t>Sensitivity functions.</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extLst>
      <p:ext uri="{BB962C8B-B14F-4D97-AF65-F5344CB8AC3E}">
        <p14:creationId xmlns:p14="http://schemas.microsoft.com/office/powerpoint/2010/main" val="28994032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Example 1</a:t>
            </a:r>
            <a:endParaRPr lang="en-GB" dirty="0"/>
          </a:p>
        </p:txBody>
      </p:sp>
      <p:sp>
        <p:nvSpPr>
          <p:cNvPr id="3" name="Content Placeholder 2"/>
          <p:cNvSpPr>
            <a:spLocks noGrp="1"/>
          </p:cNvSpPr>
          <p:nvPr>
            <p:ph idx="1"/>
          </p:nvPr>
        </p:nvSpPr>
        <p:spPr>
          <a:xfrm>
            <a:off x="214282" y="928670"/>
            <a:ext cx="8606190" cy="772138"/>
          </a:xfrm>
        </p:spPr>
        <p:txBody>
          <a:bodyPr/>
          <a:lstStyle/>
          <a:p>
            <a:pPr marL="0" indent="0">
              <a:buNone/>
            </a:pPr>
            <a:r>
              <a:rPr lang="en-GB" dirty="0" smtClean="0"/>
              <a:t>Take a system G(z) with n</a:t>
            </a:r>
            <a:r>
              <a:rPr lang="en-GB" baseline="-25000" dirty="0" smtClean="0"/>
              <a:t>u</a:t>
            </a:r>
            <a:r>
              <a:rPr lang="en-GB" dirty="0" smtClean="0"/>
              <a:t>=3, </a:t>
            </a:r>
            <a:r>
              <a:rPr lang="en-GB" dirty="0" err="1" smtClean="0"/>
              <a:t>n</a:t>
            </a:r>
            <a:r>
              <a:rPr lang="en-GB" baseline="-25000" dirty="0" err="1" smtClean="0"/>
              <a:t>y</a:t>
            </a:r>
            <a:r>
              <a:rPr lang="en-GB" dirty="0" smtClean="0"/>
              <a:t>=8 and lambda=1.</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583139236"/>
              </p:ext>
            </p:extLst>
          </p:nvPr>
        </p:nvGraphicFramePr>
        <p:xfrm>
          <a:off x="313237" y="1484784"/>
          <a:ext cx="8547745" cy="1370292"/>
        </p:xfrm>
        <a:graphic>
          <a:graphicData uri="http://schemas.openxmlformats.org/presentationml/2006/ole">
            <mc:AlternateContent xmlns:mc="http://schemas.openxmlformats.org/markup-compatibility/2006">
              <mc:Choice xmlns:v="urn:schemas-microsoft-com:vml" Requires="v">
                <p:oleObj spid="_x0000_s61453" name="Equation" r:id="rId3" imgW="2628720" imgH="419040" progId="Equation.3">
                  <p:embed/>
                </p:oleObj>
              </mc:Choice>
              <mc:Fallback>
                <p:oleObj name="Equation" r:id="rId3" imgW="2628720" imgH="419040" progId="Equation.3">
                  <p:embed/>
                  <p:pic>
                    <p:nvPicPr>
                      <p:cNvPr id="0" name=""/>
                      <p:cNvPicPr>
                        <a:picLocks noChangeAspect="1" noChangeArrowheads="1"/>
                      </p:cNvPicPr>
                      <p:nvPr/>
                    </p:nvPicPr>
                    <p:blipFill>
                      <a:blip r:embed="rId4"/>
                      <a:srcRect/>
                      <a:stretch>
                        <a:fillRect/>
                      </a:stretch>
                    </p:blipFill>
                    <p:spPr bwMode="auto">
                      <a:xfrm>
                        <a:off x="313237" y="1484784"/>
                        <a:ext cx="8547745" cy="1370292"/>
                      </a:xfrm>
                      <a:prstGeom prst="rect">
                        <a:avLst/>
                      </a:prstGeom>
                      <a:solidFill>
                        <a:srgbClr val="FFFF00"/>
                      </a:solidFill>
                      <a:ln w="9525">
                        <a:solidFill>
                          <a:srgbClr val="FFFF00"/>
                        </a:solidFill>
                        <a:miter lim="800000"/>
                        <a:headEnd/>
                        <a:tailEnd/>
                      </a:ln>
                    </p:spPr>
                  </p:pic>
                </p:oleObj>
              </mc:Fallback>
            </mc:AlternateContent>
          </a:graphicData>
        </a:graphic>
      </p:graphicFrame>
      <p:sp>
        <p:nvSpPr>
          <p:cNvPr id="8" name="Rectangle 7"/>
          <p:cNvSpPr/>
          <p:nvPr/>
        </p:nvSpPr>
        <p:spPr>
          <a:xfrm>
            <a:off x="178402" y="3140968"/>
            <a:ext cx="8568952"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200" dirty="0" smtClean="0"/>
              <a:t>[H,P,Q] = </a:t>
            </a:r>
            <a:r>
              <a:rPr lang="en-GB" sz="3200" dirty="0" err="1" smtClean="0"/>
              <a:t>mpc_predmat</a:t>
            </a:r>
            <a:r>
              <a:rPr lang="en-GB" sz="3200" dirty="0" smtClean="0"/>
              <a:t>(</a:t>
            </a:r>
            <a:r>
              <a:rPr lang="en-GB" sz="3200" dirty="0" err="1" smtClean="0"/>
              <a:t>a,b,ny</a:t>
            </a:r>
            <a:r>
              <a:rPr lang="en-GB" sz="3200" dirty="0" smtClean="0"/>
              <a:t>)</a:t>
            </a:r>
          </a:p>
          <a:p>
            <a:r>
              <a:rPr lang="en-GB" sz="3200" dirty="0" smtClean="0"/>
              <a:t>[</a:t>
            </a:r>
            <a:r>
              <a:rPr lang="en-GB" sz="3200" dirty="0" err="1" smtClean="0"/>
              <a:t>Pt,Qt</a:t>
            </a:r>
            <a:r>
              <a:rPr lang="en-GB" sz="3200" dirty="0"/>
              <a:t>] = </a:t>
            </a:r>
            <a:r>
              <a:rPr lang="en-GB" sz="3200" dirty="0" err="1"/>
              <a:t>mpc_predtfilt</a:t>
            </a:r>
            <a:r>
              <a:rPr lang="en-GB" sz="3200" dirty="0"/>
              <a:t>(</a:t>
            </a:r>
            <a:r>
              <a:rPr lang="en-GB" sz="3200" dirty="0" err="1"/>
              <a:t>H,P,Q,Tfilt,sizey,ny</a:t>
            </a:r>
            <a:r>
              <a:rPr lang="en-GB" sz="3200" dirty="0" smtClean="0"/>
              <a:t>);</a:t>
            </a:r>
            <a:endParaRPr lang="en-GB" sz="3200" dirty="0"/>
          </a:p>
        </p:txBody>
      </p:sp>
      <p:sp>
        <p:nvSpPr>
          <p:cNvPr id="9" name="Rectangle 8"/>
          <p:cNvSpPr/>
          <p:nvPr/>
        </p:nvSpPr>
        <p:spPr>
          <a:xfrm>
            <a:off x="178402" y="4365104"/>
            <a:ext cx="8568952" cy="1116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smtClean="0"/>
              <a:t>[</a:t>
            </a:r>
            <a:r>
              <a:rPr lang="en-GB" sz="2800" dirty="0" err="1" smtClean="0"/>
              <a:t>Nk,Dk,Pr</a:t>
            </a:r>
            <a:r>
              <a:rPr lang="en-GB" sz="2800" dirty="0" smtClean="0"/>
              <a:t>,] </a:t>
            </a:r>
            <a:r>
              <a:rPr lang="en-GB" sz="2800" dirty="0"/>
              <a:t>= </a:t>
            </a:r>
            <a:r>
              <a:rPr lang="en-GB" sz="2800" dirty="0" err="1"/>
              <a:t>mpc_law</a:t>
            </a:r>
            <a:r>
              <a:rPr lang="en-GB" sz="2800" dirty="0"/>
              <a:t>(H,P,Q,nu,lambda,1,sizey</a:t>
            </a:r>
            <a:r>
              <a:rPr lang="en-GB" sz="2800" dirty="0" smtClean="0"/>
              <a:t>)</a:t>
            </a:r>
          </a:p>
          <a:p>
            <a:r>
              <a:rPr lang="en-GB" sz="2800" dirty="0"/>
              <a:t>[</a:t>
            </a:r>
            <a:r>
              <a:rPr lang="en-GB" sz="2800" dirty="0" err="1" smtClean="0"/>
              <a:t>Nkt,Dkt</a:t>
            </a:r>
            <a:r>
              <a:rPr lang="en-GB" sz="2800" dirty="0" smtClean="0"/>
              <a:t>] </a:t>
            </a:r>
            <a:r>
              <a:rPr lang="en-GB" sz="2800" dirty="0"/>
              <a:t>= </a:t>
            </a:r>
            <a:r>
              <a:rPr lang="en-GB" sz="2800" dirty="0" err="1"/>
              <a:t>mpc_law</a:t>
            </a:r>
            <a:r>
              <a:rPr lang="en-GB" sz="2800" dirty="0"/>
              <a:t>(H,Pt,Qt,nu,lambda,1,sizey</a:t>
            </a:r>
            <a:r>
              <a:rPr lang="en-GB" sz="2800" dirty="0" smtClean="0"/>
              <a:t>)</a:t>
            </a:r>
            <a:endParaRPr lang="en-GB" sz="2800" dirty="0"/>
          </a:p>
        </p:txBody>
      </p:sp>
      <p:sp>
        <p:nvSpPr>
          <p:cNvPr id="10" name="Rectangle 9"/>
          <p:cNvSpPr/>
          <p:nvPr/>
        </p:nvSpPr>
        <p:spPr>
          <a:xfrm>
            <a:off x="178402" y="5661248"/>
            <a:ext cx="8568952" cy="1053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200" dirty="0" smtClean="0"/>
              <a:t>Pc </a:t>
            </a:r>
            <a:r>
              <a:rPr lang="en-GB" sz="3200" dirty="0"/>
              <a:t>= </a:t>
            </a:r>
            <a:r>
              <a:rPr lang="en-GB" sz="3200" dirty="0" err="1" smtClean="0"/>
              <a:t>mpc_poles</a:t>
            </a:r>
            <a:r>
              <a:rPr lang="en-GB" sz="3200" dirty="0" smtClean="0"/>
              <a:t>(</a:t>
            </a:r>
            <a:r>
              <a:rPr lang="en-GB" sz="3200" dirty="0" err="1" smtClean="0"/>
              <a:t>a,b,Nk,Dk</a:t>
            </a:r>
            <a:r>
              <a:rPr lang="en-GB" sz="3200" dirty="0" smtClean="0"/>
              <a:t>)</a:t>
            </a:r>
          </a:p>
          <a:p>
            <a:r>
              <a:rPr lang="en-GB" sz="3200" dirty="0" err="1"/>
              <a:t>Pct</a:t>
            </a:r>
            <a:r>
              <a:rPr lang="en-GB" sz="3200" dirty="0"/>
              <a:t> = </a:t>
            </a:r>
            <a:r>
              <a:rPr lang="en-GB" sz="3200" dirty="0" err="1"/>
              <a:t>mpc_poles_tfilter</a:t>
            </a:r>
            <a:r>
              <a:rPr lang="en-GB" sz="3200" dirty="0"/>
              <a:t>(</a:t>
            </a:r>
            <a:r>
              <a:rPr lang="en-GB" sz="3200" dirty="0" err="1"/>
              <a:t>a,b,Nkt,Dkt,Tfilt</a:t>
            </a:r>
            <a:r>
              <a:rPr lang="en-GB" sz="3200" dirty="0" smtClean="0"/>
              <a:t>)</a:t>
            </a:r>
            <a:endParaRPr lang="en-GB" sz="3200" dirty="0"/>
          </a:p>
        </p:txBody>
      </p:sp>
      <p:sp>
        <p:nvSpPr>
          <p:cNvPr id="11" name="Rounded Rectangle 10"/>
          <p:cNvSpPr/>
          <p:nvPr/>
        </p:nvSpPr>
        <p:spPr>
          <a:xfrm>
            <a:off x="4067944" y="1683443"/>
            <a:ext cx="4823426" cy="259228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Go to MATLAB to demonstrate.</a:t>
            </a:r>
          </a:p>
          <a:p>
            <a:pPr algn="ctr"/>
            <a:endParaRPr lang="en-GB" sz="3600" dirty="0" smtClean="0"/>
          </a:p>
          <a:p>
            <a:pPr algn="ctr"/>
            <a:r>
              <a:rPr lang="en-GB" sz="3600" dirty="0" smtClean="0"/>
              <a:t>video2_9_example1.m</a:t>
            </a:r>
            <a:endParaRPr lang="en-GB" sz="3600" dirty="0"/>
          </a:p>
        </p:txBody>
      </p:sp>
    </p:spTree>
    <p:extLst>
      <p:ext uri="{BB962C8B-B14F-4D97-AF65-F5344CB8AC3E}">
        <p14:creationId xmlns:p14="http://schemas.microsoft.com/office/powerpoint/2010/main" val="2418625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inVertical)">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arn(inVertical)">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Example 2</a:t>
            </a:r>
            <a:endParaRPr lang="en-GB" dirty="0"/>
          </a:p>
        </p:txBody>
      </p:sp>
      <p:sp>
        <p:nvSpPr>
          <p:cNvPr id="3" name="Content Placeholder 2"/>
          <p:cNvSpPr>
            <a:spLocks noGrp="1"/>
          </p:cNvSpPr>
          <p:nvPr>
            <p:ph idx="1"/>
          </p:nvPr>
        </p:nvSpPr>
        <p:spPr>
          <a:xfrm>
            <a:off x="214282" y="928670"/>
            <a:ext cx="8606190" cy="772138"/>
          </a:xfrm>
        </p:spPr>
        <p:txBody>
          <a:bodyPr/>
          <a:lstStyle/>
          <a:p>
            <a:pPr marL="0" indent="0">
              <a:buNone/>
            </a:pPr>
            <a:r>
              <a:rPr lang="en-GB" dirty="0" smtClean="0"/>
              <a:t>Take a system G(z) with n</a:t>
            </a:r>
            <a:r>
              <a:rPr lang="en-GB" baseline="-25000" dirty="0" smtClean="0"/>
              <a:t>u</a:t>
            </a:r>
            <a:r>
              <a:rPr lang="en-GB" dirty="0" smtClean="0"/>
              <a:t>=6, </a:t>
            </a:r>
            <a:r>
              <a:rPr lang="en-GB" dirty="0" err="1" smtClean="0"/>
              <a:t>n</a:t>
            </a:r>
            <a:r>
              <a:rPr lang="en-GB" baseline="-25000" dirty="0" err="1" smtClean="0"/>
              <a:t>y</a:t>
            </a:r>
            <a:r>
              <a:rPr lang="en-GB" dirty="0" smtClean="0"/>
              <a:t>=15 and lambda=3.</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1199245703"/>
              </p:ext>
            </p:extLst>
          </p:nvPr>
        </p:nvGraphicFramePr>
        <p:xfrm>
          <a:off x="539553" y="1624378"/>
          <a:ext cx="7992888" cy="2361289"/>
        </p:xfrm>
        <a:graphic>
          <a:graphicData uri="http://schemas.openxmlformats.org/presentationml/2006/ole">
            <mc:AlternateContent xmlns:mc="http://schemas.openxmlformats.org/markup-compatibility/2006">
              <mc:Choice xmlns:v="urn:schemas-microsoft-com:vml" Requires="v">
                <p:oleObj spid="_x0000_s62476" name="Equation" r:id="rId3" imgW="2247840" imgH="660240" progId="Equation.3">
                  <p:embed/>
                </p:oleObj>
              </mc:Choice>
              <mc:Fallback>
                <p:oleObj name="Equation" r:id="rId3" imgW="2247840" imgH="660240" progId="Equation.3">
                  <p:embed/>
                  <p:pic>
                    <p:nvPicPr>
                      <p:cNvPr id="0" name=""/>
                      <p:cNvPicPr>
                        <a:picLocks noChangeAspect="1" noChangeArrowheads="1"/>
                      </p:cNvPicPr>
                      <p:nvPr/>
                    </p:nvPicPr>
                    <p:blipFill>
                      <a:blip r:embed="rId4"/>
                      <a:srcRect/>
                      <a:stretch>
                        <a:fillRect/>
                      </a:stretch>
                    </p:blipFill>
                    <p:spPr bwMode="auto">
                      <a:xfrm>
                        <a:off x="539553" y="1624378"/>
                        <a:ext cx="7992888" cy="2361289"/>
                      </a:xfrm>
                      <a:prstGeom prst="rect">
                        <a:avLst/>
                      </a:prstGeom>
                      <a:solidFill>
                        <a:srgbClr val="FFFF00"/>
                      </a:solidFill>
                      <a:ln w="9525">
                        <a:solidFill>
                          <a:srgbClr val="FFFF00"/>
                        </a:solidFill>
                        <a:miter lim="800000"/>
                        <a:headEnd/>
                        <a:tailEnd/>
                      </a:ln>
                    </p:spPr>
                  </p:pic>
                </p:oleObj>
              </mc:Fallback>
            </mc:AlternateContent>
          </a:graphicData>
        </a:graphic>
      </p:graphicFrame>
      <p:sp>
        <p:nvSpPr>
          <p:cNvPr id="11" name="Rounded Rectangle 10"/>
          <p:cNvSpPr/>
          <p:nvPr/>
        </p:nvSpPr>
        <p:spPr>
          <a:xfrm>
            <a:off x="1835696" y="4149080"/>
            <a:ext cx="4823426" cy="259228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Go to MATLAB to demonstrate.</a:t>
            </a:r>
          </a:p>
          <a:p>
            <a:pPr algn="ctr"/>
            <a:endParaRPr lang="en-GB" sz="3600" dirty="0" smtClean="0"/>
          </a:p>
          <a:p>
            <a:pPr algn="ctr"/>
            <a:r>
              <a:rPr lang="en-GB" sz="3600" dirty="0" smtClean="0"/>
              <a:t>video2_9_example2.m</a:t>
            </a:r>
            <a:endParaRPr lang="en-GB" sz="3600" dirty="0"/>
          </a:p>
        </p:txBody>
      </p:sp>
    </p:spTree>
    <p:extLst>
      <p:ext uri="{BB962C8B-B14F-4D97-AF65-F5344CB8AC3E}">
        <p14:creationId xmlns:p14="http://schemas.microsoft.com/office/powerpoint/2010/main" val="35200126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Tracking performance</a:t>
            </a:r>
            <a:endParaRPr lang="en-GB" dirty="0"/>
          </a:p>
        </p:txBody>
      </p:sp>
      <p:sp>
        <p:nvSpPr>
          <p:cNvPr id="3" name="Content Placeholder 2"/>
          <p:cNvSpPr>
            <a:spLocks noGrp="1"/>
          </p:cNvSpPr>
          <p:nvPr>
            <p:ph idx="1"/>
          </p:nvPr>
        </p:nvSpPr>
        <p:spPr/>
        <p:txBody>
          <a:bodyPr/>
          <a:lstStyle/>
          <a:p>
            <a:pPr marL="0" indent="0">
              <a:buNone/>
            </a:pPr>
            <a:r>
              <a:rPr lang="en-GB" dirty="0" smtClean="0"/>
              <a:t>The next file shows a simulation with a set point change but not disturbances and no noise.</a:t>
            </a:r>
          </a:p>
          <a:p>
            <a:pPr marL="0" indent="0">
              <a:buNone/>
            </a:pPr>
            <a:r>
              <a:rPr lang="en-GB" dirty="0" smtClean="0"/>
              <a:t>It is clear that the responses with and without the T-filter are identical, even though the controller parameters are different.</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sp>
        <p:nvSpPr>
          <p:cNvPr id="6" name="Rounded Rectangle 5"/>
          <p:cNvSpPr/>
          <p:nvPr/>
        </p:nvSpPr>
        <p:spPr>
          <a:xfrm>
            <a:off x="1835696" y="3645024"/>
            <a:ext cx="4823426" cy="259228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Go to MATLAB to demonstrate.</a:t>
            </a:r>
          </a:p>
          <a:p>
            <a:pPr algn="ctr"/>
            <a:endParaRPr lang="en-GB" sz="3600" dirty="0" smtClean="0"/>
          </a:p>
          <a:p>
            <a:pPr algn="ctr"/>
            <a:r>
              <a:rPr lang="en-GB" sz="3600" dirty="0" smtClean="0"/>
              <a:t>video2_9_example3.m</a:t>
            </a:r>
            <a:endParaRPr lang="en-GB" sz="3600" dirty="0"/>
          </a:p>
        </p:txBody>
      </p:sp>
    </p:spTree>
    <p:extLst>
      <p:ext uri="{BB962C8B-B14F-4D97-AF65-F5344CB8AC3E}">
        <p14:creationId xmlns:p14="http://schemas.microsoft.com/office/powerpoint/2010/main" val="210258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Disturbance rejection</a:t>
            </a:r>
            <a:endParaRPr lang="en-GB" dirty="0"/>
          </a:p>
        </p:txBody>
      </p:sp>
      <p:sp>
        <p:nvSpPr>
          <p:cNvPr id="3" name="Content Placeholder 2"/>
          <p:cNvSpPr>
            <a:spLocks noGrp="1"/>
          </p:cNvSpPr>
          <p:nvPr>
            <p:ph idx="1"/>
          </p:nvPr>
        </p:nvSpPr>
        <p:spPr/>
        <p:txBody>
          <a:bodyPr/>
          <a:lstStyle/>
          <a:p>
            <a:pPr marL="0" indent="0">
              <a:buNone/>
            </a:pPr>
            <a:r>
              <a:rPr lang="en-GB" dirty="0" smtClean="0"/>
              <a:t>The next file shows a simulation with a set point change followed by a step disturbance but no noise.</a:t>
            </a:r>
          </a:p>
          <a:p>
            <a:pPr marL="0" indent="0">
              <a:buNone/>
            </a:pPr>
            <a:r>
              <a:rPr lang="en-GB" dirty="0" smtClean="0"/>
              <a:t>It is clear that the responses with and without the T-filter are very different and indeed, if anything, using a T-filter has made the disturbance rejection worse (SLOWER TO RESPOND)!</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sp>
        <p:nvSpPr>
          <p:cNvPr id="6" name="Rounded Rectangle 5"/>
          <p:cNvSpPr/>
          <p:nvPr/>
        </p:nvSpPr>
        <p:spPr>
          <a:xfrm>
            <a:off x="2123728" y="4653136"/>
            <a:ext cx="4823426" cy="11521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video2_9_example4.m</a:t>
            </a:r>
            <a:endParaRPr lang="en-GB" sz="3600" dirty="0"/>
          </a:p>
        </p:txBody>
      </p:sp>
      <p:sp>
        <p:nvSpPr>
          <p:cNvPr id="7" name="Rectangle 6"/>
          <p:cNvSpPr/>
          <p:nvPr/>
        </p:nvSpPr>
        <p:spPr>
          <a:xfrm>
            <a:off x="107504" y="6021288"/>
            <a:ext cx="8712968" cy="836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rgbClr val="FFFF00"/>
                </a:solidFill>
              </a:rPr>
              <a:t>Edit the file to try examples of your own.</a:t>
            </a:r>
            <a:endParaRPr lang="en-GB" sz="3600" dirty="0">
              <a:solidFill>
                <a:srgbClr val="FFFF00"/>
              </a:solidFill>
            </a:endParaRPr>
          </a:p>
        </p:txBody>
      </p:sp>
    </p:spTree>
    <p:extLst>
      <p:ext uri="{BB962C8B-B14F-4D97-AF65-F5344CB8AC3E}">
        <p14:creationId xmlns:p14="http://schemas.microsoft.com/office/powerpoint/2010/main" val="1574428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Noise rejection</a:t>
            </a:r>
            <a:endParaRPr lang="en-GB" dirty="0"/>
          </a:p>
        </p:txBody>
      </p:sp>
      <p:sp>
        <p:nvSpPr>
          <p:cNvPr id="3" name="Content Placeholder 2"/>
          <p:cNvSpPr>
            <a:spLocks noGrp="1"/>
          </p:cNvSpPr>
          <p:nvPr>
            <p:ph idx="1"/>
          </p:nvPr>
        </p:nvSpPr>
        <p:spPr/>
        <p:txBody>
          <a:bodyPr/>
          <a:lstStyle/>
          <a:p>
            <a:pPr marL="0" indent="0">
              <a:buNone/>
            </a:pPr>
            <a:r>
              <a:rPr lang="en-GB" dirty="0" smtClean="0"/>
              <a:t>The next file shows a simulation with no set point change and no disturbance but includes noise.</a:t>
            </a:r>
          </a:p>
          <a:p>
            <a:pPr marL="0" indent="0">
              <a:buNone/>
            </a:pPr>
            <a:r>
              <a:rPr lang="en-GB" dirty="0" smtClean="0"/>
              <a:t>It is clear that the responses with and without the T-filter are very different. The T-filter has made the input responses much less active. </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sp>
        <p:nvSpPr>
          <p:cNvPr id="6" name="Rounded Rectangle 5"/>
          <p:cNvSpPr/>
          <p:nvPr/>
        </p:nvSpPr>
        <p:spPr>
          <a:xfrm>
            <a:off x="1907704" y="3573016"/>
            <a:ext cx="4823426" cy="11521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video2_9_example5.m</a:t>
            </a:r>
            <a:endParaRPr lang="en-GB" sz="3600" dirty="0"/>
          </a:p>
        </p:txBody>
      </p:sp>
      <p:sp>
        <p:nvSpPr>
          <p:cNvPr id="7" name="Rectangle 6"/>
          <p:cNvSpPr/>
          <p:nvPr/>
        </p:nvSpPr>
        <p:spPr>
          <a:xfrm>
            <a:off x="107504" y="4941168"/>
            <a:ext cx="8712968"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rgbClr val="FFFF00"/>
                </a:solidFill>
              </a:rPr>
              <a:t>Try changing the choice of T-filter for all these examples and see what the impact is. </a:t>
            </a:r>
            <a:endParaRPr lang="en-GB" sz="3600" dirty="0">
              <a:solidFill>
                <a:srgbClr val="FFFF00"/>
              </a:solidFill>
            </a:endParaRPr>
          </a:p>
        </p:txBody>
      </p:sp>
    </p:spTree>
    <p:extLst>
      <p:ext uri="{BB962C8B-B14F-4D97-AF65-F5344CB8AC3E}">
        <p14:creationId xmlns:p14="http://schemas.microsoft.com/office/powerpoint/2010/main" val="2823665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Sensitivity functions</a:t>
            </a:r>
            <a:endParaRPr lang="en-GB" dirty="0"/>
          </a:p>
        </p:txBody>
      </p:sp>
      <p:sp>
        <p:nvSpPr>
          <p:cNvPr id="3" name="Content Placeholder 2"/>
          <p:cNvSpPr>
            <a:spLocks noGrp="1"/>
          </p:cNvSpPr>
          <p:nvPr>
            <p:ph idx="1"/>
          </p:nvPr>
        </p:nvSpPr>
        <p:spPr>
          <a:xfrm>
            <a:off x="214282" y="928670"/>
            <a:ext cx="8715436" cy="3292418"/>
          </a:xfrm>
        </p:spPr>
        <p:txBody>
          <a:bodyPr/>
          <a:lstStyle/>
          <a:p>
            <a:pPr marL="0" indent="0">
              <a:buNone/>
            </a:pPr>
            <a:r>
              <a:rPr lang="en-GB" dirty="0" smtClean="0"/>
              <a:t>We can plot the frequency response for the sensitivity functions and get a view of how sensitivity is affected for low and high frequency uncertainty.</a:t>
            </a:r>
          </a:p>
          <a:p>
            <a:pPr marL="0" indent="0">
              <a:buNone/>
            </a:pPr>
            <a:r>
              <a:rPr lang="en-GB" dirty="0" smtClean="0"/>
              <a:t>Here we focus on the impact on the input signal (actuation).</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graphicFrame>
        <p:nvGraphicFramePr>
          <p:cNvPr id="6" name="Object 5"/>
          <p:cNvGraphicFramePr>
            <a:graphicFrameLocks noGrp="1" noChangeAspect="1"/>
          </p:cNvGraphicFramePr>
          <p:nvPr>
            <p:extLst>
              <p:ext uri="{D42A27DB-BD31-4B8C-83A1-F6EECF244321}">
                <p14:modId xmlns:p14="http://schemas.microsoft.com/office/powerpoint/2010/main" val="3012606120"/>
              </p:ext>
            </p:extLst>
          </p:nvPr>
        </p:nvGraphicFramePr>
        <p:xfrm>
          <a:off x="1619672" y="4005064"/>
          <a:ext cx="5194329" cy="1584176"/>
        </p:xfrm>
        <a:graphic>
          <a:graphicData uri="http://schemas.openxmlformats.org/presentationml/2006/ole">
            <mc:AlternateContent xmlns:mc="http://schemas.openxmlformats.org/markup-compatibility/2006">
              <mc:Choice xmlns:v="urn:schemas-microsoft-com:vml" Requires="v">
                <p:oleObj spid="_x0000_s63496" name="Equation" r:id="rId3" imgW="1498320" imgH="457200" progId="Equation.3">
                  <p:embed/>
                </p:oleObj>
              </mc:Choice>
              <mc:Fallback>
                <p:oleObj name="Equation" r:id="rId3" imgW="1498320" imgH="457200" progId="Equation.3">
                  <p:embed/>
                  <p:pic>
                    <p:nvPicPr>
                      <p:cNvPr id="0" name="Object 5"/>
                      <p:cNvPicPr>
                        <a:picLocks noGrp="1" noChangeAspect="1" noChangeArrowheads="1"/>
                      </p:cNvPicPr>
                      <p:nvPr/>
                    </p:nvPicPr>
                    <p:blipFill>
                      <a:blip r:embed="rId4"/>
                      <a:srcRect/>
                      <a:stretch>
                        <a:fillRect/>
                      </a:stretch>
                    </p:blipFill>
                    <p:spPr bwMode="auto">
                      <a:xfrm>
                        <a:off x="1619672" y="4005064"/>
                        <a:ext cx="5194329" cy="1584176"/>
                      </a:xfrm>
                      <a:prstGeom prst="rect">
                        <a:avLst/>
                      </a:prstGeom>
                      <a:solidFill>
                        <a:srgbClr val="FFFF00"/>
                      </a:solidFill>
                      <a:ln>
                        <a:noFill/>
                      </a:ln>
                    </p:spPr>
                  </p:pic>
                </p:oleObj>
              </mc:Fallback>
            </mc:AlternateContent>
          </a:graphicData>
        </a:graphic>
      </p:graphicFrame>
      <p:sp>
        <p:nvSpPr>
          <p:cNvPr id="7" name="Rounded Rectangle 6"/>
          <p:cNvSpPr/>
          <p:nvPr/>
        </p:nvSpPr>
        <p:spPr>
          <a:xfrm>
            <a:off x="1619672" y="5681721"/>
            <a:ext cx="4823426" cy="11521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video2_9_example6.m</a:t>
            </a:r>
            <a:endParaRPr lang="en-GB" sz="3600" dirty="0"/>
          </a:p>
        </p:txBody>
      </p:sp>
    </p:spTree>
    <p:extLst>
      <p:ext uri="{BB962C8B-B14F-4D97-AF65-F5344CB8AC3E}">
        <p14:creationId xmlns:p14="http://schemas.microsoft.com/office/powerpoint/2010/main" val="2847217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a:t>
            </a:r>
            <a:endParaRPr lang="en-GB" dirty="0"/>
          </a:p>
        </p:txBody>
      </p:sp>
      <p:sp>
        <p:nvSpPr>
          <p:cNvPr id="3" name="Content Placeholder 2"/>
          <p:cNvSpPr>
            <a:spLocks noGrp="1"/>
          </p:cNvSpPr>
          <p:nvPr>
            <p:ph idx="1"/>
          </p:nvPr>
        </p:nvSpPr>
        <p:spPr>
          <a:xfrm>
            <a:off x="214281" y="836712"/>
            <a:ext cx="8733931" cy="4464496"/>
          </a:xfrm>
        </p:spPr>
        <p:txBody>
          <a:bodyPr>
            <a:normAutofit lnSpcReduction="10000"/>
          </a:bodyPr>
          <a:lstStyle/>
          <a:p>
            <a:pPr marL="514350" indent="-514350">
              <a:buFont typeface="+mj-lt"/>
              <a:buAutoNum type="arabicPeriod"/>
            </a:pPr>
            <a:r>
              <a:rPr lang="en-GB" dirty="0" smtClean="0"/>
              <a:t>A T-filter changes loop sensitivity and control law parameters but </a:t>
            </a:r>
            <a:r>
              <a:rPr lang="en-GB" b="1" dirty="0" smtClean="0">
                <a:solidFill>
                  <a:srgbClr val="C00000"/>
                </a:solidFill>
              </a:rPr>
              <a:t>NOT nominal</a:t>
            </a:r>
            <a:r>
              <a:rPr lang="en-GB" dirty="0" smtClean="0"/>
              <a:t> behaviour and poles.</a:t>
            </a:r>
          </a:p>
          <a:p>
            <a:pPr marL="514350" indent="-514350">
              <a:buFont typeface="+mj-lt"/>
              <a:buAutoNum type="arabicPeriod"/>
            </a:pPr>
            <a:r>
              <a:rPr lang="en-GB" dirty="0" smtClean="0"/>
              <a:t>The actual impact is difficult to discern in advance but typical expectations are:</a:t>
            </a:r>
          </a:p>
          <a:p>
            <a:pPr marL="914400" lvl="1" indent="-514350"/>
            <a:r>
              <a:rPr lang="en-GB" dirty="0" smtClean="0"/>
              <a:t>Stronger filtering reduces input variance for high frequency noise.</a:t>
            </a:r>
          </a:p>
          <a:p>
            <a:pPr marL="914400" lvl="1" indent="-514350"/>
            <a:r>
              <a:rPr lang="en-GB" dirty="0" smtClean="0"/>
              <a:t>Stronger filtering can make disturbance rejection slower.</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sp>
        <p:nvSpPr>
          <p:cNvPr id="12" name="Rounded Rectangle 11"/>
          <p:cNvSpPr/>
          <p:nvPr/>
        </p:nvSpPr>
        <p:spPr>
          <a:xfrm>
            <a:off x="179512" y="4941168"/>
            <a:ext cx="8712968" cy="1916832"/>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smtClean="0"/>
              <a:t>Experience shows usually a T-filter helps but proposals in the literature  for systematic design are weak at best! </a:t>
            </a:r>
          </a:p>
          <a:p>
            <a:r>
              <a:rPr lang="en-GB" sz="2800" dirty="0" smtClean="0">
                <a:solidFill>
                  <a:srgbClr val="FFFF00"/>
                </a:solidFill>
              </a:rPr>
              <a:t>A possible suggestion is to match the dominant open-loop poles.</a:t>
            </a:r>
            <a:endParaRPr lang="en-GB" sz="2800" dirty="0">
              <a:solidFill>
                <a:srgbClr val="FFFF00"/>
              </a:solidFill>
            </a:endParaRPr>
          </a:p>
        </p:txBody>
      </p:sp>
    </p:spTree>
    <p:extLst>
      <p:ext uri="{BB962C8B-B14F-4D97-AF65-F5344CB8AC3E}">
        <p14:creationId xmlns:p14="http://schemas.microsoft.com/office/powerpoint/2010/main" val="217412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arn(inVertical)">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1440</TotalTime>
  <Words>629</Words>
  <Application>Microsoft Office PowerPoint</Application>
  <PresentationFormat>On-screen Show (4:3)</PresentationFormat>
  <Paragraphs>94</Paragraphs>
  <Slides>11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3" baseType="lpstr">
      <vt:lpstr>Office Theme</vt:lpstr>
      <vt:lpstr>Equation</vt:lpstr>
      <vt:lpstr>CHAPTER 2 Generalised Predictive Control 9 Numerical examples with a T-filter</vt:lpstr>
      <vt:lpstr>Introduction</vt:lpstr>
      <vt:lpstr>Example 1</vt:lpstr>
      <vt:lpstr>Example 2</vt:lpstr>
      <vt:lpstr>Tracking performance</vt:lpstr>
      <vt:lpstr>Disturbance rejection</vt:lpstr>
      <vt:lpstr>Noise rejection</vt:lpstr>
      <vt:lpstr>Sensitivity functions</vt:lpstr>
      <vt:lpstr>Summary</vt:lpstr>
      <vt:lpstr>REMARKS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134</cp:revision>
  <dcterms:created xsi:type="dcterms:W3CDTF">2012-03-07T15:25:29Z</dcterms:created>
  <dcterms:modified xsi:type="dcterms:W3CDTF">2014-02-04T11:46:26Z</dcterms:modified>
</cp:coreProperties>
</file>