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83" r:id="rId4"/>
    <p:sldId id="261" r:id="rId5"/>
    <p:sldId id="284" r:id="rId6"/>
    <p:sldId id="285" r:id="rId7"/>
    <p:sldId id="286" r:id="rId8"/>
    <p:sldId id="287" r:id="rId9"/>
    <p:sldId id="291" r:id="rId10"/>
    <p:sldId id="292" r:id="rId11"/>
    <p:sldId id="288" r:id="rId12"/>
    <p:sldId id="290" r:id="rId13"/>
    <p:sldId id="293" r:id="rId14"/>
    <p:sldId id="294" r:id="rId15"/>
    <p:sldId id="297" r:id="rId16"/>
    <p:sldId id="296" r:id="rId17"/>
    <p:sldId id="289"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80" d="100"/>
          <a:sy n="80" d="100"/>
        </p:scale>
        <p:origin x="-2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3/26/2014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18</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3.jpeg"/><Relationship Id="rId5" Type="http://schemas.openxmlformats.org/officeDocument/2006/relationships/hyperlink" Target="http://engsc.ac.uk/" TargetMode="External"/><Relationship Id="rId10" Type="http://schemas.openxmlformats.org/officeDocument/2006/relationships/image" Target="../media/image12.jpeg"/><Relationship Id="rId4" Type="http://schemas.openxmlformats.org/officeDocument/2006/relationships/image" Target="../media/image9.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5</a:t>
            </a:r>
            <a:br>
              <a:rPr lang="en-GB" dirty="0" smtClean="0"/>
            </a:br>
            <a:r>
              <a:rPr lang="en-GB" dirty="0" smtClean="0"/>
              <a:t>Predictive Control with constraints 1</a:t>
            </a:r>
            <a:br>
              <a:rPr lang="en-GB" dirty="0" smtClean="0"/>
            </a:br>
            <a:r>
              <a:rPr lang="en-GB" dirty="0" smtClean="0"/>
              <a:t>Introduction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Slides by Anthony Rossiter </a:t>
            </a:r>
            <a:endParaRPr lang="en-GB"/>
          </a:p>
        </p:txBody>
      </p:sp>
      <p:sp>
        <p:nvSpPr>
          <p:cNvPr id="3" name="Slide Number Placeholder 2"/>
          <p:cNvSpPr>
            <a:spLocks noGrp="1"/>
          </p:cNvSpPr>
          <p:nvPr>
            <p:ph type="sldNum" sz="quarter" idx="12"/>
          </p:nvPr>
        </p:nvSpPr>
        <p:spPr/>
        <p:txBody>
          <a:bodyPr/>
          <a:lstStyle/>
          <a:p>
            <a:fld id="{5B012F45-9B02-47F8-9E0B-49D2C7006700}" type="slidenum">
              <a:rPr lang="en-GB" smtClean="0"/>
              <a:t>10</a:t>
            </a:fld>
            <a:endParaRPr lang="en-GB"/>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6444208" cy="48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724128" y="1124744"/>
            <a:ext cx="3419872" cy="1512168"/>
          </a:xfrm>
          <a:prstGeom prst="wedgeRoundRectCallout">
            <a:avLst>
              <a:gd name="adj1" fmla="val -75665"/>
              <a:gd name="adj2" fmla="val 8431"/>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With integral saturation the performance is much better!</a:t>
            </a:r>
            <a:endParaRPr lang="en-GB" sz="24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133" y="2492896"/>
            <a:ext cx="5812739" cy="435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58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25908"/>
          </a:xfrm>
        </p:spPr>
        <p:txBody>
          <a:bodyPr>
            <a:normAutofit fontScale="90000"/>
          </a:bodyPr>
          <a:lstStyle/>
          <a:p>
            <a:r>
              <a:rPr lang="en-GB" dirty="0" smtClean="0"/>
              <a:t>Non-minimum phase and unstable examples</a:t>
            </a:r>
            <a:endParaRPr lang="en-GB" dirty="0"/>
          </a:p>
        </p:txBody>
      </p:sp>
      <p:sp>
        <p:nvSpPr>
          <p:cNvPr id="3" name="Content Placeholder 2"/>
          <p:cNvSpPr>
            <a:spLocks noGrp="1"/>
          </p:cNvSpPr>
          <p:nvPr>
            <p:ph idx="1"/>
          </p:nvPr>
        </p:nvSpPr>
        <p:spPr>
          <a:xfrm>
            <a:off x="214282" y="1556792"/>
            <a:ext cx="8715436" cy="1584176"/>
          </a:xfrm>
        </p:spPr>
        <p:txBody>
          <a:bodyPr/>
          <a:lstStyle/>
          <a:p>
            <a:pPr marL="0" indent="0">
              <a:buNone/>
            </a:pPr>
            <a:r>
              <a:rPr lang="en-GB" dirty="0" smtClean="0"/>
              <a:t>A simple example is based on something like a </a:t>
            </a:r>
            <a:r>
              <a:rPr lang="en-GB" dirty="0" err="1" smtClean="0"/>
              <a:t>segway</a:t>
            </a:r>
            <a:r>
              <a:rPr lang="en-GB" dirty="0" smtClean="0"/>
              <a:t> or inverted pendulum or perhaps a system with a non-minimum phase characteristic.</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cxnSp>
        <p:nvCxnSpPr>
          <p:cNvPr id="7" name="Straight Connector 6"/>
          <p:cNvCxnSpPr/>
          <p:nvPr/>
        </p:nvCxnSpPr>
        <p:spPr>
          <a:xfrm>
            <a:off x="1403648" y="5445224"/>
            <a:ext cx="6696744" cy="0"/>
          </a:xfrm>
          <a:prstGeom prst="line">
            <a:avLst/>
          </a:prstGeom>
          <a:ln w="762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88224" y="522920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flipH="1" flipV="1">
            <a:off x="6372200" y="3284984"/>
            <a:ext cx="432048" cy="216024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812360" y="5229200"/>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1151620" y="5229200"/>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p:cNvSpPr/>
          <p:nvPr/>
        </p:nvSpPr>
        <p:spPr>
          <a:xfrm>
            <a:off x="467544" y="3284984"/>
            <a:ext cx="4464496" cy="16561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TARGET – move to the right.</a:t>
            </a:r>
          </a:p>
          <a:p>
            <a:pPr marL="457200" indent="-457200">
              <a:buFont typeface="+mj-lt"/>
              <a:buAutoNum type="arabicPeriod"/>
            </a:pPr>
            <a:r>
              <a:rPr lang="en-GB" sz="2400" dirty="0" smtClean="0"/>
              <a:t>Moves left</a:t>
            </a:r>
          </a:p>
          <a:p>
            <a:pPr marL="457200" indent="-457200">
              <a:buFont typeface="+mj-lt"/>
              <a:buAutoNum type="arabicPeriod"/>
            </a:pPr>
            <a:r>
              <a:rPr lang="en-GB" sz="2400" dirty="0" smtClean="0"/>
              <a:t>Moves right</a:t>
            </a:r>
          </a:p>
          <a:p>
            <a:pPr marL="457200" indent="-457200">
              <a:buFont typeface="+mj-lt"/>
              <a:buAutoNum type="arabicPeriod"/>
            </a:pPr>
            <a:r>
              <a:rPr lang="en-GB" sz="2400" dirty="0" smtClean="0"/>
              <a:t>Moves left again</a:t>
            </a:r>
            <a:endParaRPr lang="en-GB" sz="2400" dirty="0"/>
          </a:p>
        </p:txBody>
      </p:sp>
      <p:cxnSp>
        <p:nvCxnSpPr>
          <p:cNvPr id="15" name="Straight Connector 14"/>
          <p:cNvCxnSpPr/>
          <p:nvPr/>
        </p:nvCxnSpPr>
        <p:spPr>
          <a:xfrm flipV="1">
            <a:off x="5724128" y="3284984"/>
            <a:ext cx="504056" cy="216024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354269" y="522920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p:cNvCxnSpPr/>
          <p:nvPr/>
        </p:nvCxnSpPr>
        <p:spPr>
          <a:xfrm flipV="1">
            <a:off x="7534289" y="3284984"/>
            <a:ext cx="67027" cy="2155225"/>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79512" y="5877272"/>
            <a:ext cx="8208912" cy="980728"/>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If arm is still moving right and with too much lean when we hit the end stop, the arm will fall over and we cannot stop it!</a:t>
            </a:r>
          </a:p>
        </p:txBody>
      </p:sp>
      <p:sp>
        <p:nvSpPr>
          <p:cNvPr id="23" name="Rounded Rectangle 22"/>
          <p:cNvSpPr/>
          <p:nvPr/>
        </p:nvSpPr>
        <p:spPr>
          <a:xfrm>
            <a:off x="467544" y="1556792"/>
            <a:ext cx="8221322" cy="14127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If the control law does not take the position of the end-stop into account, any strategies it proposes could be seriously flawed.</a:t>
            </a:r>
          </a:p>
        </p:txBody>
      </p:sp>
    </p:spTree>
    <p:extLst>
      <p:ext uri="{BB962C8B-B14F-4D97-AF65-F5344CB8AC3E}">
        <p14:creationId xmlns:p14="http://schemas.microsoft.com/office/powerpoint/2010/main" val="288344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6 3.00648E-6 L -0.11806 3.00648E-6 " pathEditMode="relative" rAng="0" ptsTypes="AA">
                                      <p:cBhvr>
                                        <p:cTn id="6" dur="2000" fill="hold"/>
                                        <p:tgtEl>
                                          <p:spTgt spid="8"/>
                                        </p:tgtEl>
                                        <p:attrNameLst>
                                          <p:attrName>ppt_x</p:attrName>
                                          <p:attrName>ppt_y</p:attrName>
                                        </p:attrNameLst>
                                      </p:cBhvr>
                                      <p:rCtr x="-5903"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269924"/>
          </a:xfrm>
        </p:spPr>
        <p:txBody>
          <a:bodyPr>
            <a:normAutofit fontScale="90000"/>
          </a:bodyPr>
          <a:lstStyle/>
          <a:p>
            <a:r>
              <a:rPr lang="en-GB" dirty="0" smtClean="0"/>
              <a:t>Example of an unconstrained MPC law in the presence of constraints</a:t>
            </a:r>
            <a:endParaRPr lang="en-GB" dirty="0"/>
          </a:p>
        </p:txBody>
      </p:sp>
      <p:sp>
        <p:nvSpPr>
          <p:cNvPr id="3" name="Content Placeholder 2"/>
          <p:cNvSpPr>
            <a:spLocks noGrp="1"/>
          </p:cNvSpPr>
          <p:nvPr>
            <p:ph idx="1"/>
          </p:nvPr>
        </p:nvSpPr>
        <p:spPr>
          <a:xfrm>
            <a:off x="214282" y="1484784"/>
            <a:ext cx="8715436" cy="5087488"/>
          </a:xfrm>
        </p:spPr>
        <p:txBody>
          <a:bodyPr/>
          <a:lstStyle/>
          <a:p>
            <a:r>
              <a:rPr lang="en-GB" dirty="0" smtClean="0"/>
              <a:t>So far the MPC designs offered in this video series have ignored constraints.</a:t>
            </a:r>
          </a:p>
          <a:p>
            <a:r>
              <a:rPr lang="en-GB" dirty="0" smtClean="0"/>
              <a:t>Let us compare the behaviour  that results from including constraints, and not including constraints in the decision making process.</a:t>
            </a:r>
          </a:p>
          <a:p>
            <a:r>
              <a:rPr lang="en-GB" dirty="0" smtClean="0"/>
              <a:t>See file </a:t>
            </a:r>
            <a:r>
              <a:rPr lang="en-GB" b="1" dirty="0" smtClean="0">
                <a:solidFill>
                  <a:srgbClr val="C00000"/>
                </a:solidFill>
              </a:rPr>
              <a:t>video</a:t>
            </a:r>
            <a:r>
              <a:rPr lang="en-GB" b="1" dirty="0" smtClean="0">
                <a:solidFill>
                  <a:srgbClr val="C00000"/>
                </a:solidFill>
              </a:rPr>
              <a:t>5_1_example1.m</a:t>
            </a:r>
          </a:p>
          <a:p>
            <a:r>
              <a:rPr lang="en-GB" b="1" dirty="0" smtClean="0">
                <a:solidFill>
                  <a:srgbClr val="C00000"/>
                </a:solidFill>
              </a:rPr>
              <a:t>Dotted lines are the result when there are no constraints.</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136383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ideo5_1_example1.m</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13</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536" y="1268760"/>
            <a:ext cx="6843464" cy="5132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323528" y="1700808"/>
            <a:ext cx="2808312" cy="3168352"/>
          </a:xfrm>
          <a:prstGeom prst="wedgeRoundRectCallout">
            <a:avLst>
              <a:gd name="adj1" fmla="val 89111"/>
              <a:gd name="adj2" fmla="val -14904"/>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Allow different ‘optimal’ values when constraint handling included or excluded, the saturated values would be the same if enforced!</a:t>
            </a:r>
            <a:endParaRPr lang="en-GB" sz="2400" dirty="0"/>
          </a:p>
        </p:txBody>
      </p:sp>
      <p:sp>
        <p:nvSpPr>
          <p:cNvPr id="6" name="Rounded Rectangle 5"/>
          <p:cNvSpPr/>
          <p:nvPr/>
        </p:nvSpPr>
        <p:spPr>
          <a:xfrm>
            <a:off x="467544" y="6093296"/>
            <a:ext cx="8136904" cy="764704"/>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 this case saturation control would be effective, although of cause the optimisation is meaningless.</a:t>
            </a:r>
            <a:endParaRPr lang="en-GB" sz="2400" dirty="0"/>
          </a:p>
        </p:txBody>
      </p:sp>
    </p:spTree>
    <p:extLst>
      <p:ext uri="{BB962C8B-B14F-4D97-AF65-F5344CB8AC3E}">
        <p14:creationId xmlns:p14="http://schemas.microsoft.com/office/powerpoint/2010/main" val="40549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ideo5_1_example2.m</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14</a:t>
            </a:fld>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68" y="836712"/>
            <a:ext cx="7844638" cy="588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588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204864"/>
            <a:ext cx="7772400" cy="1944216"/>
          </a:xfrm>
        </p:spPr>
        <p:txBody>
          <a:bodyPr>
            <a:normAutofit/>
          </a:bodyPr>
          <a:lstStyle/>
          <a:p>
            <a:r>
              <a:rPr lang="en-GB" dirty="0" smtClean="0"/>
              <a:t>Next, enforce saturation even where not included in the optimisation</a:t>
            </a:r>
            <a:endParaRPr lang="en-GB" dirty="0"/>
          </a:p>
        </p:txBody>
      </p:sp>
      <p:sp>
        <p:nvSpPr>
          <p:cNvPr id="3" name="Text Placeholder 2"/>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15</a:t>
            </a:fld>
            <a:endParaRPr lang="en-GB"/>
          </a:p>
        </p:txBody>
      </p:sp>
    </p:spTree>
    <p:extLst>
      <p:ext uri="{BB962C8B-B14F-4D97-AF65-F5344CB8AC3E}">
        <p14:creationId xmlns:p14="http://schemas.microsoft.com/office/powerpoint/2010/main" val="294102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ideo5_1_example3</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16</a:t>
            </a:fld>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6624736"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6372200" y="1729603"/>
            <a:ext cx="2777314" cy="1339358"/>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Saturation control gives poor behaviour.</a:t>
            </a:r>
            <a:endParaRPr lang="en-GB" sz="2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01" y="2204864"/>
            <a:ext cx="6048672" cy="4536504"/>
          </a:xfrm>
          <a:prstGeom prst="rect">
            <a:avLst/>
          </a:prstGeom>
          <a:solidFill>
            <a:srgbClr val="FFFF00"/>
          </a:solidFill>
          <a:ln>
            <a:noFill/>
          </a:ln>
          <a:effectLst/>
        </p:spPr>
      </p:pic>
      <p:sp>
        <p:nvSpPr>
          <p:cNvPr id="8" name="Rounded Rectangle 7"/>
          <p:cNvSpPr/>
          <p:nvPr/>
        </p:nvSpPr>
        <p:spPr>
          <a:xfrm>
            <a:off x="6284758" y="3530838"/>
            <a:ext cx="2777314" cy="2274426"/>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With a smaller constraint on u(k), saturation control is definitely unacceptable.</a:t>
            </a:r>
            <a:endParaRPr lang="en-GB" sz="2400" dirty="0"/>
          </a:p>
        </p:txBody>
      </p:sp>
    </p:spTree>
    <p:extLst>
      <p:ext uri="{BB962C8B-B14F-4D97-AF65-F5344CB8AC3E}">
        <p14:creationId xmlns:p14="http://schemas.microsoft.com/office/powerpoint/2010/main" val="126742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barn(inVertical)">
                                      <p:cBhvr>
                                        <p:cTn id="14" dur="500"/>
                                        <p:tgtEl>
                                          <p:spTgt spid="307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lnSpcReduction="10000"/>
          </a:bodyPr>
          <a:lstStyle/>
          <a:p>
            <a:r>
              <a:rPr lang="en-GB" dirty="0" smtClean="0"/>
              <a:t>A failure to take proper account of constraints during a feedback design can have several undesirable consequences.</a:t>
            </a:r>
          </a:p>
          <a:p>
            <a:r>
              <a:rPr lang="en-GB" dirty="0" smtClean="0"/>
              <a:t>In the best case, one could just get suboptimal behaviour but in the worst case one could break a system altogether.</a:t>
            </a:r>
          </a:p>
          <a:p>
            <a:r>
              <a:rPr lang="en-GB" dirty="0" smtClean="0"/>
              <a:t>Even a simple saturation policy may come badly unstuck in some scenarios, although it can be shown to be fine for some cases.</a:t>
            </a:r>
          </a:p>
          <a:p>
            <a:pPr marL="0" indent="0">
              <a:buNone/>
            </a:pPr>
            <a:r>
              <a:rPr lang="en-GB" b="1" dirty="0" smtClean="0">
                <a:solidFill>
                  <a:srgbClr val="C00000"/>
                </a:solidFill>
              </a:rPr>
              <a:t>There is a need to integrate constraints into the control design in a systematic fashion.</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Why are constraints important?</a:t>
            </a:r>
            <a:endParaRPr lang="en-GB" dirty="0"/>
          </a:p>
        </p:txBody>
      </p:sp>
      <p:sp>
        <p:nvSpPr>
          <p:cNvPr id="3" name="Content Placeholder 2"/>
          <p:cNvSpPr>
            <a:spLocks noGrp="1"/>
          </p:cNvSpPr>
          <p:nvPr>
            <p:ph idx="1"/>
          </p:nvPr>
        </p:nvSpPr>
        <p:spPr>
          <a:xfrm>
            <a:off x="214282" y="1268760"/>
            <a:ext cx="8715436" cy="5303512"/>
          </a:xfrm>
        </p:spPr>
        <p:txBody>
          <a:bodyPr>
            <a:normAutofit lnSpcReduction="10000"/>
          </a:bodyPr>
          <a:lstStyle/>
          <a:p>
            <a:pPr marL="514350" indent="-514350">
              <a:lnSpc>
                <a:spcPct val="90000"/>
              </a:lnSpc>
              <a:buFont typeface="+mj-lt"/>
              <a:buAutoNum type="arabicPeriod"/>
            </a:pPr>
            <a:r>
              <a:rPr lang="en-GB" altLang="en-US" dirty="0" smtClean="0"/>
              <a:t>A key weakness of classical linear control strategies is that they take no account of constraints.</a:t>
            </a:r>
          </a:p>
          <a:p>
            <a:pPr marL="514350" indent="-514350">
              <a:lnSpc>
                <a:spcPct val="90000"/>
              </a:lnSpc>
              <a:buFont typeface="+mj-lt"/>
              <a:buAutoNum type="arabicPeriod"/>
            </a:pPr>
            <a:r>
              <a:rPr lang="en-GB" altLang="en-US" dirty="0" smtClean="0"/>
              <a:t>A failure to take account of constraints can lead to disaster as will be demonstrated in this introduction.</a:t>
            </a:r>
          </a:p>
          <a:p>
            <a:pPr marL="514350" indent="-514350">
              <a:lnSpc>
                <a:spcPct val="90000"/>
              </a:lnSpc>
              <a:buFont typeface="+mj-lt"/>
              <a:buAutoNum type="arabicPeriod"/>
            </a:pPr>
            <a:r>
              <a:rPr lang="en-GB" altLang="en-US" dirty="0" smtClean="0"/>
              <a:t>One main reason for the success of predictive control is the ability to deal with constraints in a systematic fashion.</a:t>
            </a:r>
            <a:endParaRPr lang="en-GB" altLang="en-US" dirty="0"/>
          </a:p>
          <a:p>
            <a:pPr marL="514350" indent="-514350">
              <a:lnSpc>
                <a:spcPct val="90000"/>
              </a:lnSpc>
              <a:buFont typeface="+mj-lt"/>
              <a:buAutoNum type="arabicPeriod"/>
            </a:pPr>
            <a:r>
              <a:rPr lang="en-GB" altLang="en-US" dirty="0" smtClean="0"/>
              <a:t>Hence, having shown the need, the videos in this chapter will consider how constraints can be incorporated into a control design.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are constraints?</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Most systems only exist within a specified domain. Attempts to go beyond this domain result in undesirable behaviours.</a:t>
            </a:r>
          </a:p>
          <a:p>
            <a:r>
              <a:rPr lang="en-GB" dirty="0" smtClean="0"/>
              <a:t>If a system is too hot, components can fail, melt, operate imperfectly and so forth.</a:t>
            </a:r>
          </a:p>
          <a:p>
            <a:r>
              <a:rPr lang="en-GB" dirty="0" smtClean="0"/>
              <a:t>If a pressure is to high, a safety value will release.</a:t>
            </a:r>
          </a:p>
          <a:p>
            <a:r>
              <a:rPr lang="en-GB" dirty="0"/>
              <a:t>A</a:t>
            </a:r>
            <a:r>
              <a:rPr lang="en-GB" dirty="0" smtClean="0"/>
              <a:t> </a:t>
            </a:r>
            <a:r>
              <a:rPr lang="en-GB" dirty="0" smtClean="0"/>
              <a:t>valve can only move between 0% and 100% </a:t>
            </a:r>
            <a:r>
              <a:rPr lang="en-GB" dirty="0" smtClean="0"/>
              <a:t>open; expecting more would imply nonsense.</a:t>
            </a:r>
            <a:endParaRPr lang="en-GB" dirty="0" smtClean="0"/>
          </a:p>
          <a:p>
            <a:r>
              <a:rPr lang="en-GB" dirty="0" smtClean="0"/>
              <a:t>Real physical </a:t>
            </a:r>
            <a:r>
              <a:rPr lang="en-GB" dirty="0" smtClean="0"/>
              <a:t>movement is restricted by walls and other obstacles.</a:t>
            </a:r>
          </a:p>
          <a:p>
            <a:r>
              <a:rPr lang="en-GB" dirty="0" smtClean="0"/>
              <a:t>Systems can only move so fast, due to limits in power, energy, grip and so on.</a:t>
            </a:r>
          </a:p>
          <a:p>
            <a:r>
              <a:rPr lang="en-GB" dirty="0" smtClean="0"/>
              <a:t>The list could go 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292530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Ignoring constraints is bad</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A simple and obvious example is driving a car.</a:t>
            </a:r>
          </a:p>
          <a:p>
            <a:pPr marL="514350" indent="-514350">
              <a:buFont typeface="+mj-lt"/>
              <a:buAutoNum type="arabicPeriod"/>
            </a:pPr>
            <a:r>
              <a:rPr lang="en-GB" dirty="0" smtClean="0"/>
              <a:t>The aim is to get from A to B as fast as possible.</a:t>
            </a:r>
          </a:p>
          <a:p>
            <a:pPr marL="514350" indent="-514350">
              <a:buFont typeface="+mj-lt"/>
              <a:buAutoNum type="arabicPeriod"/>
            </a:pPr>
            <a:r>
              <a:rPr lang="en-GB" dirty="0" smtClean="0"/>
              <a:t>A simple solution would be to accelerate to top speed and maintain that for the entire duration of the journey.</a:t>
            </a:r>
          </a:p>
          <a:p>
            <a:pPr marL="0" indent="0">
              <a:buNone/>
            </a:pPr>
            <a:r>
              <a:rPr lang="en-GB" dirty="0" smtClean="0"/>
              <a:t>However, this fails because:</a:t>
            </a:r>
          </a:p>
          <a:p>
            <a:pPr marL="514350" indent="-514350">
              <a:buFont typeface="+mj-lt"/>
              <a:buAutoNum type="arabicPeriod"/>
            </a:pPr>
            <a:r>
              <a:rPr lang="en-GB" dirty="0" smtClean="0"/>
              <a:t>In general cars cannot corner at top speed and attempts to do so result in a crash.</a:t>
            </a:r>
          </a:p>
          <a:p>
            <a:pPr marL="514350" indent="-514350">
              <a:buFont typeface="+mj-lt"/>
              <a:buAutoNum type="arabicPeriod"/>
            </a:pPr>
            <a:r>
              <a:rPr lang="en-GB" dirty="0" smtClean="0"/>
              <a:t>This is also ignoring other practical issues such as rules of the road, other road users, etc.</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PI control</a:t>
            </a:r>
            <a:endParaRPr lang="en-GB" dirty="0"/>
          </a:p>
        </p:txBody>
      </p:sp>
      <p:sp>
        <p:nvSpPr>
          <p:cNvPr id="3" name="Content Placeholder 2"/>
          <p:cNvSpPr>
            <a:spLocks noGrp="1"/>
          </p:cNvSpPr>
          <p:nvPr>
            <p:ph idx="1"/>
          </p:nvPr>
        </p:nvSpPr>
        <p:spPr>
          <a:xfrm>
            <a:off x="214282" y="928670"/>
            <a:ext cx="8715436" cy="4660570"/>
          </a:xfrm>
        </p:spPr>
        <p:txBody>
          <a:bodyPr>
            <a:normAutofit lnSpcReduction="10000"/>
          </a:bodyPr>
          <a:lstStyle/>
          <a:p>
            <a:r>
              <a:rPr lang="en-GB" dirty="0" smtClean="0"/>
              <a:t>Consider the PI control of a tank level system.</a:t>
            </a:r>
          </a:p>
          <a:p>
            <a:r>
              <a:rPr lang="en-GB" dirty="0" smtClean="0"/>
              <a:t>The aim is to get the level to a specified depth, but obviously without overflowing and without exceeding the maximum allowable inflow.</a:t>
            </a:r>
          </a:p>
          <a:p>
            <a:r>
              <a:rPr lang="en-GB" dirty="0" smtClean="0"/>
              <a:t>Assume the maximum inflow is 2, and assess the following PI control law.</a:t>
            </a:r>
          </a:p>
          <a:p>
            <a:pPr marL="0" indent="0" algn="ctr">
              <a:buNone/>
            </a:pPr>
            <a:r>
              <a:rPr lang="en-GB" b="1" dirty="0" smtClean="0">
                <a:solidFill>
                  <a:srgbClr val="FF0000"/>
                </a:solidFill>
              </a:rPr>
              <a:t>GO TO MATLAB and run </a:t>
            </a:r>
          </a:p>
          <a:p>
            <a:pPr marL="0" indent="0" algn="ctr">
              <a:buNone/>
            </a:pPr>
            <a:r>
              <a:rPr lang="en-GB" b="1" dirty="0" smtClean="0">
                <a:solidFill>
                  <a:srgbClr val="FF0000"/>
                </a:solidFill>
              </a:rPr>
              <a:t>tanklevelanimation2.p</a:t>
            </a:r>
          </a:p>
          <a:p>
            <a:pPr marL="0" indent="0" algn="ctr">
              <a:buNone/>
            </a:pPr>
            <a:r>
              <a:rPr lang="en-GB" b="1" dirty="0" smtClean="0">
                <a:solidFill>
                  <a:srgbClr val="FF0000"/>
                </a:solidFill>
              </a:rPr>
              <a:t>With P=2, I=0.8</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6" name="Rectangle 5"/>
          <p:cNvSpPr/>
          <p:nvPr/>
        </p:nvSpPr>
        <p:spPr>
          <a:xfrm>
            <a:off x="107504" y="5733256"/>
            <a:ext cx="8928992" cy="936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See folder </a:t>
            </a:r>
            <a:r>
              <a:rPr lang="en-GB" sz="2800" dirty="0" err="1" smtClean="0"/>
              <a:t>constraints_examples</a:t>
            </a:r>
            <a:endParaRPr lang="en-GB" sz="2800" dirty="0"/>
          </a:p>
        </p:txBody>
      </p:sp>
    </p:spTree>
    <p:extLst>
      <p:ext uri="{BB962C8B-B14F-4D97-AF65-F5344CB8AC3E}">
        <p14:creationId xmlns:p14="http://schemas.microsoft.com/office/powerpoint/2010/main" val="148834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532201"/>
          </a:xfrm>
        </p:spPr>
        <p:txBody>
          <a:bodyPr>
            <a:normAutofit fontScale="90000"/>
          </a:bodyPr>
          <a:lstStyle/>
          <a:p>
            <a:r>
              <a:rPr lang="en-GB" dirty="0" smtClean="0"/>
              <a:t>PI control</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75053"/>
            <a:ext cx="8100392" cy="6182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a:xfrm>
            <a:off x="4572000" y="5661248"/>
            <a:ext cx="3600400" cy="0"/>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96136" y="4941168"/>
            <a:ext cx="23762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Flow larger than possible</a:t>
            </a:r>
            <a:endParaRPr lang="en-GB" sz="2000" dirty="0"/>
          </a:p>
        </p:txBody>
      </p:sp>
      <p:sp>
        <p:nvSpPr>
          <p:cNvPr id="12" name="Rectangle 11"/>
          <p:cNvSpPr/>
          <p:nvPr/>
        </p:nvSpPr>
        <p:spPr>
          <a:xfrm>
            <a:off x="3707904" y="2996952"/>
            <a:ext cx="23762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Tank overflows</a:t>
            </a:r>
            <a:endParaRPr lang="en-GB" sz="2000" dirty="0"/>
          </a:p>
        </p:txBody>
      </p:sp>
      <p:cxnSp>
        <p:nvCxnSpPr>
          <p:cNvPr id="13" name="Straight Connector 12"/>
          <p:cNvCxnSpPr/>
          <p:nvPr/>
        </p:nvCxnSpPr>
        <p:spPr>
          <a:xfrm>
            <a:off x="4724400" y="3789040"/>
            <a:ext cx="3600400" cy="0"/>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94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the problem?</a:t>
            </a:r>
            <a:endParaRPr lang="en-GB" dirty="0"/>
          </a:p>
        </p:txBody>
      </p:sp>
      <p:sp>
        <p:nvSpPr>
          <p:cNvPr id="3" name="Content Placeholder 2"/>
          <p:cNvSpPr>
            <a:spLocks noGrp="1"/>
          </p:cNvSpPr>
          <p:nvPr>
            <p:ph idx="1"/>
          </p:nvPr>
        </p:nvSpPr>
        <p:spPr/>
        <p:txBody>
          <a:bodyPr/>
          <a:lstStyle/>
          <a:p>
            <a:pPr marL="0" indent="0">
              <a:buNone/>
            </a:pPr>
            <a:r>
              <a:rPr lang="en-GB" dirty="0" smtClean="0"/>
              <a:t>There are two issues:</a:t>
            </a:r>
          </a:p>
          <a:p>
            <a:pPr marL="514350" indent="-514350">
              <a:buFont typeface="+mj-lt"/>
              <a:buAutoNum type="arabicPeriod"/>
            </a:pPr>
            <a:r>
              <a:rPr lang="en-GB" dirty="0" smtClean="0"/>
              <a:t>First the control law has exceeded the maximum input and therefore is proposed values than cannot be implemented. Therefore, the implied linear relationships are no longer valid as the input will saturate.</a:t>
            </a:r>
          </a:p>
          <a:p>
            <a:pPr marL="514350" indent="-514350">
              <a:buFont typeface="+mj-lt"/>
              <a:buAutoNum type="arabicPeriod"/>
            </a:pPr>
            <a:r>
              <a:rPr lang="en-GB" dirty="0" smtClean="0"/>
              <a:t>Similarly, if the tank overflows, the implied saturation means any loop analysis (or tuning) carried out in advance is no longer valid.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107504" y="5733256"/>
            <a:ext cx="8928992" cy="936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What would happened if constraints could be ENFORCED?</a:t>
            </a:r>
            <a:endParaRPr lang="en-GB" sz="2800" dirty="0"/>
          </a:p>
        </p:txBody>
      </p:sp>
    </p:spTree>
    <p:extLst>
      <p:ext uri="{BB962C8B-B14F-4D97-AF65-F5344CB8AC3E}">
        <p14:creationId xmlns:p14="http://schemas.microsoft.com/office/powerpoint/2010/main" val="246845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Integral wind up</a:t>
            </a:r>
            <a:endParaRPr lang="en-GB" dirty="0"/>
          </a:p>
        </p:txBody>
      </p:sp>
      <p:sp>
        <p:nvSpPr>
          <p:cNvPr id="3" name="Content Placeholder 2"/>
          <p:cNvSpPr>
            <a:spLocks noGrp="1"/>
          </p:cNvSpPr>
          <p:nvPr>
            <p:ph idx="1"/>
          </p:nvPr>
        </p:nvSpPr>
        <p:spPr/>
        <p:txBody>
          <a:bodyPr>
            <a:normAutofit fontScale="92500"/>
          </a:bodyPr>
          <a:lstStyle/>
          <a:p>
            <a:r>
              <a:rPr lang="en-GB" dirty="0" smtClean="0"/>
              <a:t>This is a well known problem with a poorly tuned and coded PI compensator.</a:t>
            </a:r>
          </a:p>
          <a:p>
            <a:r>
              <a:rPr lang="en-GB" dirty="0" smtClean="0"/>
              <a:t>The integral may still keep increasing, even though the input has saturated. Typically when the integral gain is too large.</a:t>
            </a:r>
          </a:p>
          <a:p>
            <a:r>
              <a:rPr lang="en-GB" dirty="0" smtClean="0"/>
              <a:t>This means that even when the error reverses sign, there is no change in the input signal as the integral term has first to wind down again.</a:t>
            </a:r>
          </a:p>
          <a:p>
            <a:r>
              <a:rPr lang="en-GB" dirty="0" smtClean="0"/>
              <a:t>The impact on control is self-evident; there is a loss of control as the feedback is essentially disabled.</a:t>
            </a:r>
          </a:p>
          <a:p>
            <a:r>
              <a:rPr lang="en-GB" dirty="0" smtClean="0"/>
              <a:t>Consider </a:t>
            </a:r>
            <a:r>
              <a:rPr lang="en-GB" b="1" dirty="0" smtClean="0">
                <a:solidFill>
                  <a:srgbClr val="C00000"/>
                </a:solidFill>
              </a:rPr>
              <a:t>chap5_simexam1.m</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365790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4684"/>
            <a:ext cx="8499648" cy="637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GB" smtClean="0"/>
              <a:t>Slides by Anthony Rossiter </a:t>
            </a:r>
            <a:endParaRPr lang="en-GB"/>
          </a:p>
        </p:txBody>
      </p:sp>
      <p:sp>
        <p:nvSpPr>
          <p:cNvPr id="3" name="Slide Number Placeholder 2"/>
          <p:cNvSpPr>
            <a:spLocks noGrp="1"/>
          </p:cNvSpPr>
          <p:nvPr>
            <p:ph type="sldNum" sz="quarter" idx="12"/>
          </p:nvPr>
        </p:nvSpPr>
        <p:spPr/>
        <p:txBody>
          <a:bodyPr/>
          <a:lstStyle/>
          <a:p>
            <a:fld id="{5B012F45-9B02-47F8-9E0B-49D2C7006700}" type="slidenum">
              <a:rPr lang="en-GB" smtClean="0"/>
              <a:t>9</a:t>
            </a:fld>
            <a:endParaRPr lang="en-GB"/>
          </a:p>
        </p:txBody>
      </p:sp>
      <p:sp>
        <p:nvSpPr>
          <p:cNvPr id="4" name="Rounded Rectangular Callout 3"/>
          <p:cNvSpPr/>
          <p:nvPr/>
        </p:nvSpPr>
        <p:spPr>
          <a:xfrm>
            <a:off x="3491880" y="188640"/>
            <a:ext cx="4896544" cy="720080"/>
          </a:xfrm>
          <a:prstGeom prst="wedgeRoundRectCallout">
            <a:avLst>
              <a:gd name="adj1" fmla="val -55514"/>
              <a:gd name="adj2" fmla="val 135063"/>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Input still high, even though output too large!</a:t>
            </a:r>
            <a:endParaRPr lang="en-GB" sz="2400" dirty="0"/>
          </a:p>
        </p:txBody>
      </p:sp>
      <p:sp>
        <p:nvSpPr>
          <p:cNvPr id="7" name="Rounded Rectangular Callout 6"/>
          <p:cNvSpPr/>
          <p:nvPr/>
        </p:nvSpPr>
        <p:spPr>
          <a:xfrm>
            <a:off x="3622798" y="4509120"/>
            <a:ext cx="5269682" cy="1080120"/>
          </a:xfrm>
          <a:prstGeom prst="wedgeRoundRectCallout">
            <a:avLst>
              <a:gd name="adj1" fmla="val -29148"/>
              <a:gd name="adj2" fmla="val -210163"/>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Output slower to converge than if control law recognised the saturation!</a:t>
            </a:r>
            <a:endParaRPr lang="en-GB" sz="2400" dirty="0"/>
          </a:p>
        </p:txBody>
      </p:sp>
    </p:spTree>
    <p:extLst>
      <p:ext uri="{BB962C8B-B14F-4D97-AF65-F5344CB8AC3E}">
        <p14:creationId xmlns:p14="http://schemas.microsoft.com/office/powerpoint/2010/main" val="495556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1040</Words>
  <Application>Microsoft Office PowerPoint</Application>
  <PresentationFormat>On-screen Show (4:3)</PresentationFormat>
  <Paragraphs>125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CHAPTER 5 Predictive Control with constraints 1 Introduction</vt:lpstr>
      <vt:lpstr>Why are constraints important?</vt:lpstr>
      <vt:lpstr>What are constraints?</vt:lpstr>
      <vt:lpstr>Ignoring constraints is bad</vt:lpstr>
      <vt:lpstr>PI control</vt:lpstr>
      <vt:lpstr>PI control</vt:lpstr>
      <vt:lpstr>What is the problem?</vt:lpstr>
      <vt:lpstr>Integral wind up</vt:lpstr>
      <vt:lpstr>PowerPoint Presentation</vt:lpstr>
      <vt:lpstr>PowerPoint Presentation</vt:lpstr>
      <vt:lpstr>Non-minimum phase and unstable examples</vt:lpstr>
      <vt:lpstr>Example of an unconstrained MPC law in the presence of constraints</vt:lpstr>
      <vt:lpstr>video5_1_example1.m</vt:lpstr>
      <vt:lpstr>video5_1_example2.m</vt:lpstr>
      <vt:lpstr>Next, enforce saturation even where not included in the optimisation</vt:lpstr>
      <vt:lpstr>video5_1_example3</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59</cp:revision>
  <dcterms:created xsi:type="dcterms:W3CDTF">2012-03-07T15:25:29Z</dcterms:created>
  <dcterms:modified xsi:type="dcterms:W3CDTF">2014-03-26T13:38:23Z</dcterms:modified>
</cp:coreProperties>
</file>