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0" r:id="rId3"/>
    <p:sldId id="354" r:id="rId4"/>
    <p:sldId id="362" r:id="rId5"/>
    <p:sldId id="355" r:id="rId6"/>
    <p:sldId id="346" r:id="rId7"/>
    <p:sldId id="357" r:id="rId8"/>
    <p:sldId id="364" r:id="rId9"/>
    <p:sldId id="370" r:id="rId10"/>
    <p:sldId id="365" r:id="rId11"/>
    <p:sldId id="363" r:id="rId12"/>
    <p:sldId id="358" r:id="rId13"/>
    <p:sldId id="360" r:id="rId14"/>
    <p:sldId id="366" r:id="rId15"/>
    <p:sldId id="367" r:id="rId16"/>
    <p:sldId id="368" r:id="rId17"/>
    <p:sldId id="289" r:id="rId18"/>
    <p:sldId id="26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18" autoAdjust="0"/>
  </p:normalViewPr>
  <p:slideViewPr>
    <p:cSldViewPr>
      <p:cViewPr varScale="1">
        <p:scale>
          <a:sx n="61" d="100"/>
          <a:sy n="61" d="100"/>
        </p:scale>
        <p:origin x="-7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4/9/2014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18</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7.wmf"/><Relationship Id="rId5" Type="http://schemas.openxmlformats.org/officeDocument/2006/relationships/oleObject" Target="../embeddings/oleObject27.bin"/><Relationship Id="rId4" Type="http://schemas.openxmlformats.org/officeDocument/2006/relationships/image" Target="../media/image2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3.wmf"/></Relationships>
</file>

<file path=ppt/slides/_rels/slide1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38.jpeg"/><Relationship Id="rId5" Type="http://schemas.openxmlformats.org/officeDocument/2006/relationships/hyperlink" Target="http://engsc.ac.uk/" TargetMode="External"/><Relationship Id="rId10" Type="http://schemas.openxmlformats.org/officeDocument/2006/relationships/image" Target="../media/image37.jpeg"/><Relationship Id="rId4" Type="http://schemas.openxmlformats.org/officeDocument/2006/relationships/image" Target="../media/image34.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6.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15.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7.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19.bin"/><Relationship Id="rId4" Type="http://schemas.openxmlformats.org/officeDocument/2006/relationships/image" Target="../media/image19.wmf"/></Relationships>
</file>

<file path=ppt/slides/_rels/slide8.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21.bin"/><Relationship Id="rId4" Type="http://schemas.openxmlformats.org/officeDocument/2006/relationships/image" Target="../media/image19.wmf"/></Relationships>
</file>

<file path=ppt/slides/_rels/slide9.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4.wmf"/><Relationship Id="rId5" Type="http://schemas.openxmlformats.org/officeDocument/2006/relationships/oleObject" Target="../embeddings/oleObject24.bin"/><Relationship Id="rId4" Type="http://schemas.openxmlformats.org/officeDocument/2006/relationships/image" Target="../media/image2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990656" cy="1827634"/>
          </a:xfrm>
        </p:spPr>
        <p:txBody>
          <a:bodyPr>
            <a:normAutofit fontScale="90000"/>
          </a:bodyPr>
          <a:lstStyle/>
          <a:p>
            <a:r>
              <a:rPr lang="en-GB" dirty="0" smtClean="0"/>
              <a:t>CHAPTER 5</a:t>
            </a:r>
            <a:br>
              <a:rPr lang="en-GB" dirty="0" smtClean="0"/>
            </a:br>
            <a:r>
              <a:rPr lang="en-GB" dirty="0" smtClean="0"/>
              <a:t>Predictive Control with constraints 10</a:t>
            </a:r>
            <a:br>
              <a:rPr lang="en-GB" dirty="0" smtClean="0"/>
            </a:br>
            <a:r>
              <a:rPr lang="en-GB" dirty="0" smtClean="0"/>
              <a:t>Dual-mode approaches with tracking</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Maximal controlled admissible set</a:t>
            </a:r>
            <a:endParaRPr lang="en-GB" dirty="0"/>
          </a:p>
        </p:txBody>
      </p:sp>
      <p:sp>
        <p:nvSpPr>
          <p:cNvPr id="3" name="Content Placeholder 2"/>
          <p:cNvSpPr>
            <a:spLocks noGrp="1"/>
          </p:cNvSpPr>
          <p:nvPr>
            <p:ph idx="1"/>
          </p:nvPr>
        </p:nvSpPr>
        <p:spPr/>
        <p:txBody>
          <a:bodyPr/>
          <a:lstStyle/>
          <a:p>
            <a:pPr marL="0" indent="0">
              <a:buNone/>
            </a:pPr>
            <a:r>
              <a:rPr lang="en-GB" dirty="0" smtClean="0"/>
              <a:t>The MCAS is given from:</a:t>
            </a:r>
          </a:p>
          <a:p>
            <a:pPr marL="0" indent="0">
              <a:buNone/>
            </a:pPr>
            <a:endParaRPr lang="en-GB" dirty="0"/>
          </a:p>
          <a:p>
            <a:pPr marL="0" indent="0">
              <a:buNone/>
            </a:pPr>
            <a:r>
              <a:rPr lang="en-GB" dirty="0" smtClean="0"/>
              <a:t>However, this can be expanded to:</a:t>
            </a:r>
          </a:p>
          <a:p>
            <a:pPr marL="0" indent="0">
              <a:buNone/>
            </a:pPr>
            <a:endParaRPr lang="en-GB" dirty="0"/>
          </a:p>
          <a:p>
            <a:pPr marL="0" indent="0">
              <a:buNone/>
            </a:pPr>
            <a:endParaRPr lang="en-GB" dirty="0" smtClean="0"/>
          </a:p>
          <a:p>
            <a:pPr marL="0" indent="0">
              <a:buNone/>
            </a:pPr>
            <a:endParaRPr lang="en-GB" dirty="0"/>
          </a:p>
          <a:p>
            <a:pPr marL="0" indent="0">
              <a:buNone/>
            </a:pPr>
            <a:r>
              <a:rPr lang="en-GB" dirty="0" smtClean="0"/>
              <a:t>Or:</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865598293"/>
              </p:ext>
            </p:extLst>
          </p:nvPr>
        </p:nvGraphicFramePr>
        <p:xfrm>
          <a:off x="4932040" y="908720"/>
          <a:ext cx="1677988" cy="757237"/>
        </p:xfrm>
        <a:graphic>
          <a:graphicData uri="http://schemas.openxmlformats.org/presentationml/2006/ole">
            <mc:AlternateContent xmlns:mc="http://schemas.openxmlformats.org/markup-compatibility/2006">
              <mc:Choice xmlns:v="urn:schemas-microsoft-com:vml" Requires="v">
                <p:oleObj spid="_x0000_s64550" name="Equation" r:id="rId3" imgW="507960" imgH="228600" progId="Equation.3">
                  <p:embed/>
                </p:oleObj>
              </mc:Choice>
              <mc:Fallback>
                <p:oleObj name="Equation" r:id="rId3" imgW="507960" imgH="228600" progId="Equation.3">
                  <p:embed/>
                  <p:pic>
                    <p:nvPicPr>
                      <p:cNvPr id="0" name=""/>
                      <p:cNvPicPr>
                        <a:picLocks noChangeAspect="1" noChangeArrowheads="1"/>
                      </p:cNvPicPr>
                      <p:nvPr/>
                    </p:nvPicPr>
                    <p:blipFill>
                      <a:blip r:embed="rId4"/>
                      <a:srcRect/>
                      <a:stretch>
                        <a:fillRect/>
                      </a:stretch>
                    </p:blipFill>
                    <p:spPr bwMode="auto">
                      <a:xfrm>
                        <a:off x="4932040" y="908720"/>
                        <a:ext cx="1677988" cy="757237"/>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578048111"/>
              </p:ext>
            </p:extLst>
          </p:nvPr>
        </p:nvGraphicFramePr>
        <p:xfrm>
          <a:off x="1043608" y="2780928"/>
          <a:ext cx="3355975" cy="1682750"/>
        </p:xfrm>
        <a:graphic>
          <a:graphicData uri="http://schemas.openxmlformats.org/presentationml/2006/ole">
            <mc:AlternateContent xmlns:mc="http://schemas.openxmlformats.org/markup-compatibility/2006">
              <mc:Choice xmlns:v="urn:schemas-microsoft-com:vml" Requires="v">
                <p:oleObj spid="_x0000_s64551" name="Equation" r:id="rId5" imgW="1015920" imgH="507960" progId="Equation.3">
                  <p:embed/>
                </p:oleObj>
              </mc:Choice>
              <mc:Fallback>
                <p:oleObj name="Equation" r:id="rId5" imgW="1015920" imgH="507960" progId="Equation.3">
                  <p:embed/>
                  <p:pic>
                    <p:nvPicPr>
                      <p:cNvPr id="0" name=""/>
                      <p:cNvPicPr>
                        <a:picLocks noChangeAspect="1" noChangeArrowheads="1"/>
                      </p:cNvPicPr>
                      <p:nvPr/>
                    </p:nvPicPr>
                    <p:blipFill>
                      <a:blip r:embed="rId6"/>
                      <a:srcRect/>
                      <a:stretch>
                        <a:fillRect/>
                      </a:stretch>
                    </p:blipFill>
                    <p:spPr bwMode="auto">
                      <a:xfrm>
                        <a:off x="1043608" y="2780928"/>
                        <a:ext cx="3355975" cy="1682750"/>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525895208"/>
              </p:ext>
            </p:extLst>
          </p:nvPr>
        </p:nvGraphicFramePr>
        <p:xfrm>
          <a:off x="1187624" y="5085184"/>
          <a:ext cx="6964363" cy="800100"/>
        </p:xfrm>
        <a:graphic>
          <a:graphicData uri="http://schemas.openxmlformats.org/presentationml/2006/ole">
            <mc:AlternateContent xmlns:mc="http://schemas.openxmlformats.org/markup-compatibility/2006">
              <mc:Choice xmlns:v="urn:schemas-microsoft-com:vml" Requires="v">
                <p:oleObj spid="_x0000_s64552" name="Equation" r:id="rId7" imgW="2108160" imgH="241200" progId="Equation.3">
                  <p:embed/>
                </p:oleObj>
              </mc:Choice>
              <mc:Fallback>
                <p:oleObj name="Equation" r:id="rId7" imgW="2108160" imgH="241200" progId="Equation.3">
                  <p:embed/>
                  <p:pic>
                    <p:nvPicPr>
                      <p:cNvPr id="0" name=""/>
                      <p:cNvPicPr>
                        <a:picLocks noChangeAspect="1" noChangeArrowheads="1"/>
                      </p:cNvPicPr>
                      <p:nvPr/>
                    </p:nvPicPr>
                    <p:blipFill>
                      <a:blip r:embed="rId8"/>
                      <a:srcRect/>
                      <a:stretch>
                        <a:fillRect/>
                      </a:stretch>
                    </p:blipFill>
                    <p:spPr bwMode="auto">
                      <a:xfrm>
                        <a:off x="1187624" y="5085184"/>
                        <a:ext cx="6964363" cy="800100"/>
                      </a:xfrm>
                      <a:prstGeom prst="rect">
                        <a:avLst/>
                      </a:prstGeom>
                      <a:solidFill>
                        <a:srgbClr val="FDEADA"/>
                      </a:solidFill>
                      <a:ln w="38100">
                        <a:solidFill>
                          <a:schemeClr val="folHlink"/>
                        </a:solidFill>
                        <a:miter lim="800000"/>
                        <a:headEnd/>
                        <a:tailEnd/>
                      </a:ln>
                    </p:spPr>
                  </p:pic>
                </p:oleObj>
              </mc:Fallback>
            </mc:AlternateContent>
          </a:graphicData>
        </a:graphic>
      </p:graphicFrame>
      <p:sp>
        <p:nvSpPr>
          <p:cNvPr id="9" name="Rectangle 8"/>
          <p:cNvSpPr/>
          <p:nvPr/>
        </p:nvSpPr>
        <p:spPr>
          <a:xfrm>
            <a:off x="5004048" y="2636912"/>
            <a:ext cx="3960440" cy="216024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t>The key change from the previous video is that ‘t’ is different, thus F may also have different rows.</a:t>
            </a:r>
            <a:endParaRPr lang="en-GB" sz="2800" dirty="0"/>
          </a:p>
        </p:txBody>
      </p:sp>
    </p:spTree>
    <p:extLst>
      <p:ext uri="{BB962C8B-B14F-4D97-AF65-F5344CB8AC3E}">
        <p14:creationId xmlns:p14="http://schemas.microsoft.com/office/powerpoint/2010/main" val="169095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Difficulty</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smtClean="0"/>
              <a:t>The </a:t>
            </a:r>
            <a:r>
              <a:rPr lang="en-GB" dirty="0"/>
              <a:t>v</a:t>
            </a:r>
            <a:r>
              <a:rPr lang="en-GB" dirty="0" smtClean="0"/>
              <a:t>iewer may have observed that the inequalities depend upon the expected steady-state, and this may change with both the target and disturbance.</a:t>
            </a:r>
          </a:p>
          <a:p>
            <a:pPr marL="514350" indent="-514350">
              <a:buFont typeface="+mj-lt"/>
              <a:buAutoNum type="arabicPeriod"/>
            </a:pPr>
            <a:r>
              <a:rPr lang="en-GB" dirty="0" smtClean="0"/>
              <a:t>This does create a headache for typical MAS algorithms because they assume the inequalities are FIXED and thus the MAS is fixed!</a:t>
            </a:r>
          </a:p>
          <a:p>
            <a:pPr marL="514350" indent="-514350">
              <a:buFont typeface="+mj-lt"/>
              <a:buAutoNum type="arabicPeriod"/>
            </a:pPr>
            <a:r>
              <a:rPr lang="en-GB" dirty="0" smtClean="0"/>
              <a:t>For now we will ignore this subtlety and demonstrate how the MCAS changes for tracking problems.</a:t>
            </a:r>
          </a:p>
          <a:p>
            <a:pPr marL="0" indent="0">
              <a:buNone/>
            </a:pPr>
            <a:r>
              <a:rPr lang="en-GB" dirty="0" smtClean="0">
                <a:solidFill>
                  <a:srgbClr val="C00000"/>
                </a:solidFill>
              </a:rPr>
              <a:t>An alternative is to just define constraints up to a ‘large’ horizon; in practice  this could be quite conservative and produce very large numbers of redundant inequalities, but it does mean one has a set of inequalities that work across a range of ‘r, d’.</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spTree>
    <p:extLst>
      <p:ext uri="{BB962C8B-B14F-4D97-AF65-F5344CB8AC3E}">
        <p14:creationId xmlns:p14="http://schemas.microsoft.com/office/powerpoint/2010/main" val="164620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MATLAB code</a:t>
            </a:r>
            <a:endParaRPr lang="en-GB" dirty="0"/>
          </a:p>
        </p:txBody>
      </p:sp>
      <p:sp>
        <p:nvSpPr>
          <p:cNvPr id="3" name="Content Placeholder 2"/>
          <p:cNvSpPr>
            <a:spLocks noGrp="1"/>
          </p:cNvSpPr>
          <p:nvPr>
            <p:ph idx="1"/>
          </p:nvPr>
        </p:nvSpPr>
        <p:spPr>
          <a:xfrm>
            <a:off x="214282" y="928670"/>
            <a:ext cx="8715436" cy="5524665"/>
          </a:xfrm>
        </p:spPr>
        <p:txBody>
          <a:bodyPr>
            <a:normAutofit fontScale="92500" lnSpcReduction="10000"/>
          </a:bodyPr>
          <a:lstStyle/>
          <a:p>
            <a:r>
              <a:rPr lang="en-GB" dirty="0" smtClean="0"/>
              <a:t>Only a few examples are given here as this SOMPC algorithm only words for fixed non-zero targets.</a:t>
            </a:r>
          </a:p>
          <a:p>
            <a:r>
              <a:rPr lang="en-GB" dirty="0" smtClean="0"/>
              <a:t>The idea will be simply to demonstrate that the inequalities defining the MCAS can be constructed.</a:t>
            </a:r>
          </a:p>
          <a:p>
            <a:r>
              <a:rPr lang="en-GB" dirty="0" smtClean="0"/>
              <a:t>Viewers should note that plotting the regions is none trivial as it requires set projection for which a toolbox such as the MPQP one would be advised.</a:t>
            </a:r>
          </a:p>
          <a:p>
            <a:pPr marL="0" indent="0">
              <a:buNone/>
            </a:pPr>
            <a:r>
              <a:rPr lang="en-GB" dirty="0" smtClean="0"/>
              <a:t>KEY EXAMPLES ARE IN </a:t>
            </a:r>
            <a:r>
              <a:rPr lang="en-GB" b="1" i="1" dirty="0" smtClean="0">
                <a:solidFill>
                  <a:srgbClr val="C00000"/>
                </a:solidFill>
              </a:rPr>
              <a:t>video5_10_example1.m and video5_10_example2.m</a:t>
            </a:r>
          </a:p>
          <a:p>
            <a:pPr marL="0" indent="0">
              <a:buNone/>
            </a:pPr>
            <a:r>
              <a:rPr lang="en-GB" b="1" i="1" dirty="0" smtClean="0">
                <a:solidFill>
                  <a:srgbClr val="7030A0"/>
                </a:solidFill>
              </a:rPr>
              <a:t>MAIN CODE </a:t>
            </a:r>
            <a:r>
              <a:rPr lang="en-GB" b="1" i="1" dirty="0" smtClean="0">
                <a:solidFill>
                  <a:srgbClr val="C00000"/>
                </a:solidFill>
              </a:rPr>
              <a:t>is chap5_ompc_simulate_constraintsb.m</a:t>
            </a:r>
          </a:p>
          <a:p>
            <a:pPr marL="0" indent="0">
              <a:buNone/>
            </a:pPr>
            <a:r>
              <a:rPr lang="en-GB" b="1" i="1" dirty="0" smtClean="0">
                <a:solidFill>
                  <a:srgbClr val="00B050"/>
                </a:solidFill>
              </a:rPr>
              <a:t>In OMPC folder.</a:t>
            </a:r>
            <a:endParaRPr lang="en-GB" b="1" i="1" dirty="0">
              <a:solidFill>
                <a:srgbClr val="00B05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spTree>
    <p:extLst>
      <p:ext uri="{BB962C8B-B14F-4D97-AF65-F5344CB8AC3E}">
        <p14:creationId xmlns:p14="http://schemas.microsoft.com/office/powerpoint/2010/main" val="2080959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video5_10_example1.m</a:t>
            </a:r>
            <a:endParaRPr lang="en-GB" dirty="0"/>
          </a:p>
        </p:txBody>
      </p:sp>
      <p:sp>
        <p:nvSpPr>
          <p:cNvPr id="3" name="Content Placeholder 2"/>
          <p:cNvSpPr>
            <a:spLocks noGrp="1"/>
          </p:cNvSpPr>
          <p:nvPr>
            <p:ph idx="1"/>
          </p:nvPr>
        </p:nvSpPr>
        <p:spPr>
          <a:xfrm>
            <a:off x="214282" y="928670"/>
            <a:ext cx="8715436" cy="1132178"/>
          </a:xfrm>
        </p:spPr>
        <p:txBody>
          <a:bodyPr>
            <a:normAutofit/>
          </a:bodyPr>
          <a:lstStyle/>
          <a:p>
            <a:pPr marL="0" indent="0">
              <a:buNone/>
            </a:pPr>
            <a:r>
              <a:rPr lang="en-GB" dirty="0" smtClean="0"/>
              <a:t>Constraints active. QP works well. </a:t>
            </a:r>
            <a:r>
              <a:rPr lang="en-GB" dirty="0" err="1"/>
              <a:t>n</a:t>
            </a:r>
            <a:r>
              <a:rPr lang="en-GB" baseline="-25000" dirty="0" err="1" smtClean="0"/>
              <a:t>c</a:t>
            </a:r>
            <a:r>
              <a:rPr lang="en-GB" dirty="0" smtClean="0"/>
              <a:t>=4</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484784"/>
            <a:ext cx="6918176" cy="51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883" y="1484784"/>
            <a:ext cx="6989893" cy="5242420"/>
          </a:xfrm>
          <a:prstGeom prst="rect">
            <a:avLst/>
          </a:prstGeom>
          <a:solidFill>
            <a:srgbClr val="FFFF00"/>
          </a:solidFill>
          <a:ln>
            <a:noFill/>
          </a:ln>
          <a:effectLst/>
        </p:spPr>
      </p:pic>
      <p:sp>
        <p:nvSpPr>
          <p:cNvPr id="6" name="Rectangle 5"/>
          <p:cNvSpPr/>
          <p:nvPr/>
        </p:nvSpPr>
        <p:spPr>
          <a:xfrm>
            <a:off x="3419872" y="3933056"/>
            <a:ext cx="86409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MAS</a:t>
            </a:r>
            <a:endParaRPr lang="en-GB" sz="2400" dirty="0"/>
          </a:p>
        </p:txBody>
      </p:sp>
      <p:sp>
        <p:nvSpPr>
          <p:cNvPr id="10" name="Rectangle 9"/>
          <p:cNvSpPr/>
          <p:nvPr/>
        </p:nvSpPr>
        <p:spPr>
          <a:xfrm>
            <a:off x="2771560" y="2636912"/>
            <a:ext cx="1080359"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MCAS</a:t>
            </a:r>
            <a:endParaRPr lang="en-GB" sz="2400" dirty="0"/>
          </a:p>
        </p:txBody>
      </p:sp>
      <p:sp>
        <p:nvSpPr>
          <p:cNvPr id="7" name="Rounded Rectangular Callout 6"/>
          <p:cNvSpPr/>
          <p:nvPr/>
        </p:nvSpPr>
        <p:spPr>
          <a:xfrm>
            <a:off x="6732240" y="4221088"/>
            <a:ext cx="1944216" cy="1008112"/>
          </a:xfrm>
          <a:prstGeom prst="wedgeRoundRectCallout">
            <a:avLst>
              <a:gd name="adj1" fmla="val -136756"/>
              <a:gd name="adj2" fmla="val 241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Start point</a:t>
            </a:r>
            <a:endParaRPr lang="en-GB" sz="2800" dirty="0"/>
          </a:p>
        </p:txBody>
      </p:sp>
    </p:spTree>
    <p:extLst>
      <p:ext uri="{BB962C8B-B14F-4D97-AF65-F5344CB8AC3E}">
        <p14:creationId xmlns:p14="http://schemas.microsoft.com/office/powerpoint/2010/main" val="49715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gtEl>
                                        <p:attrNameLst>
                                          <p:attrName>style.visibility</p:attrName>
                                        </p:attrNameLst>
                                      </p:cBhvr>
                                      <p:to>
                                        <p:strVal val="visible"/>
                                      </p:to>
                                    </p:set>
                                    <p:anim calcmode="lin" valueType="num">
                                      <p:cBhvr additive="base">
                                        <p:cTn id="7" dur="500" fill="hold"/>
                                        <p:tgtEl>
                                          <p:spTgt spid="65539"/>
                                        </p:tgtEl>
                                        <p:attrNameLst>
                                          <p:attrName>ppt_x</p:attrName>
                                        </p:attrNameLst>
                                      </p:cBhvr>
                                      <p:tavLst>
                                        <p:tav tm="0">
                                          <p:val>
                                            <p:strVal val="#ppt_x"/>
                                          </p:val>
                                        </p:tav>
                                        <p:tav tm="100000">
                                          <p:val>
                                            <p:strVal val="#ppt_x"/>
                                          </p:val>
                                        </p:tav>
                                      </p:tavLst>
                                    </p:anim>
                                    <p:anim calcmode="lin" valueType="num">
                                      <p:cBhvr additive="base">
                                        <p:cTn id="8" dur="500" fill="hold"/>
                                        <p:tgtEl>
                                          <p:spTgt spid="655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v</a:t>
            </a:r>
            <a:r>
              <a:rPr lang="en-GB" dirty="0" smtClean="0"/>
              <a:t>ideo5_10_example2.m</a:t>
            </a:r>
            <a:endParaRPr lang="en-GB" dirty="0"/>
          </a:p>
        </p:txBody>
      </p:sp>
      <p:sp>
        <p:nvSpPr>
          <p:cNvPr id="3" name="Content Placeholder 2"/>
          <p:cNvSpPr>
            <a:spLocks noGrp="1"/>
          </p:cNvSpPr>
          <p:nvPr>
            <p:ph idx="1"/>
          </p:nvPr>
        </p:nvSpPr>
        <p:spPr>
          <a:xfrm>
            <a:off x="214282" y="928670"/>
            <a:ext cx="8715436" cy="844146"/>
          </a:xfrm>
        </p:spPr>
        <p:txBody>
          <a:bodyPr/>
          <a:lstStyle/>
          <a:p>
            <a:pPr marL="0" indent="0">
              <a:buNone/>
            </a:pPr>
            <a:r>
              <a:rPr lang="en-GB" dirty="0" smtClean="0"/>
              <a:t>Same system but now </a:t>
            </a:r>
            <a:r>
              <a:rPr lang="en-GB" dirty="0" err="1" smtClean="0"/>
              <a:t>n</a:t>
            </a:r>
            <a:r>
              <a:rPr lang="en-GB" baseline="-25000" dirty="0" err="1" smtClean="0"/>
              <a:t>c</a:t>
            </a:r>
            <a:r>
              <a:rPr lang="en-GB" dirty="0" smtClean="0"/>
              <a:t>=2.</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14</a:t>
            </a:fld>
            <a:endParaRPr lang="en-GB" dirty="0"/>
          </a:p>
        </p:txBody>
      </p:sp>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93" y="2503297"/>
            <a:ext cx="4992555"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a:xfrm>
            <a:off x="323528" y="1510416"/>
            <a:ext cx="2592288" cy="1224136"/>
          </a:xfrm>
          <a:prstGeom prst="wedgeRoundRectCallout">
            <a:avLst>
              <a:gd name="adj1" fmla="val 20280"/>
              <a:gd name="adj2" fmla="val 1158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NOTE MCAS much smaller.</a:t>
            </a:r>
            <a:endParaRPr lang="en-GB" sz="2800"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447" y="2503297"/>
            <a:ext cx="4992554" cy="3744416"/>
          </a:xfrm>
          <a:prstGeom prst="rect">
            <a:avLst/>
          </a:prstGeom>
          <a:solidFill>
            <a:srgbClr val="FFFF00"/>
          </a:solidFill>
          <a:ln>
            <a:noFill/>
          </a:ln>
          <a:effectLst/>
        </p:spPr>
      </p:pic>
    </p:spTree>
    <p:extLst>
      <p:ext uri="{BB962C8B-B14F-4D97-AF65-F5344CB8AC3E}">
        <p14:creationId xmlns:p14="http://schemas.microsoft.com/office/powerpoint/2010/main" val="42649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v</a:t>
            </a:r>
            <a:r>
              <a:rPr lang="en-GB" dirty="0" smtClean="0"/>
              <a:t>ideo5_10_example3.m</a:t>
            </a:r>
            <a:endParaRPr lang="en-GB" dirty="0"/>
          </a:p>
        </p:txBody>
      </p:sp>
      <p:sp>
        <p:nvSpPr>
          <p:cNvPr id="3" name="Content Placeholder 2"/>
          <p:cNvSpPr>
            <a:spLocks noGrp="1"/>
          </p:cNvSpPr>
          <p:nvPr>
            <p:ph idx="1"/>
          </p:nvPr>
        </p:nvSpPr>
        <p:spPr>
          <a:xfrm>
            <a:off x="214282" y="928670"/>
            <a:ext cx="8715436" cy="844146"/>
          </a:xfrm>
        </p:spPr>
        <p:txBody>
          <a:bodyPr/>
          <a:lstStyle/>
          <a:p>
            <a:pPr marL="0" indent="0">
              <a:buNone/>
            </a:pPr>
            <a:r>
              <a:rPr lang="en-GB" dirty="0" smtClean="0"/>
              <a:t>MIMO example. Again fixed target values.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15</a:t>
            </a:fld>
            <a:endParaRPr lang="en-GB" dirty="0"/>
          </a:p>
        </p:txBody>
      </p:sp>
      <p:pic>
        <p:nvPicPr>
          <p:cNvPr id="686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82473"/>
            <a:ext cx="6552728" cy="4914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572000" y="4221088"/>
            <a:ext cx="4176464" cy="2375931"/>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t>NOTE: This is SOMPC and not OMPC which is why </a:t>
            </a:r>
            <a:r>
              <a:rPr lang="en-GB" sz="2800" dirty="0" err="1" smtClean="0"/>
              <a:t>c</a:t>
            </a:r>
            <a:r>
              <a:rPr lang="en-GB" sz="2800" baseline="-25000" dirty="0" err="1" smtClean="0"/>
              <a:t>k</a:t>
            </a:r>
            <a:r>
              <a:rPr lang="en-GB" sz="2800" dirty="0" smtClean="0"/>
              <a:t> does not go to zero!</a:t>
            </a:r>
            <a:endParaRPr lang="en-GB" sz="2800" dirty="0"/>
          </a:p>
        </p:txBody>
      </p:sp>
    </p:spTree>
    <p:extLst>
      <p:ext uri="{BB962C8B-B14F-4D97-AF65-F5344CB8AC3E}">
        <p14:creationId xmlns:p14="http://schemas.microsoft.com/office/powerpoint/2010/main" val="24530304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WARNING</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en-GB" dirty="0" smtClean="0"/>
              <a:t>The MATLAB code provided for determining the MCAS is simple and transparent but by no means efficient.</a:t>
            </a:r>
          </a:p>
          <a:p>
            <a:pPr marL="514350" indent="-514350">
              <a:buFont typeface="+mj-lt"/>
              <a:buAutoNum type="arabicPeriod"/>
            </a:pPr>
            <a:r>
              <a:rPr lang="en-GB" dirty="0" smtClean="0"/>
              <a:t>For slow systems, large numbers of states and so on, viewers are recommended to source more efficient code for handling inequalities.</a:t>
            </a:r>
          </a:p>
          <a:p>
            <a:pPr marL="514350" indent="-514350">
              <a:buFont typeface="+mj-lt"/>
              <a:buAutoNum type="arabicPeriod"/>
            </a:pPr>
            <a:r>
              <a:rPr lang="en-GB" dirty="0" smtClean="0"/>
              <a:t>At the very least one needs an effective mechanism for removing redundant constraints.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16</a:t>
            </a:fld>
            <a:endParaRPr lang="en-GB" dirty="0"/>
          </a:p>
        </p:txBody>
      </p:sp>
    </p:spTree>
    <p:extLst>
      <p:ext uri="{BB962C8B-B14F-4D97-AF65-F5344CB8AC3E}">
        <p14:creationId xmlns:p14="http://schemas.microsoft.com/office/powerpoint/2010/main" val="3655005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405828"/>
          </a:xfrm>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a:xfrm>
            <a:off x="214282" y="692696"/>
            <a:ext cx="8715436" cy="5400600"/>
          </a:xfrm>
        </p:spPr>
        <p:txBody>
          <a:bodyPr>
            <a:normAutofit/>
          </a:bodyPr>
          <a:lstStyle/>
          <a:p>
            <a:pPr marL="514350" indent="-514350">
              <a:buFont typeface="+mj-lt"/>
              <a:buAutoNum type="arabicPeriod"/>
            </a:pPr>
            <a:r>
              <a:rPr lang="en-GB" dirty="0" smtClean="0"/>
              <a:t>This video has shown how an invariant set or MCAS can be constructed for the OMPC/SOMPC algorithm for a tracking problem.</a:t>
            </a:r>
          </a:p>
          <a:p>
            <a:pPr marL="514350" indent="-514350">
              <a:buFont typeface="+mj-lt"/>
              <a:buAutoNum type="arabicPeriod"/>
            </a:pPr>
            <a:r>
              <a:rPr lang="en-GB" dirty="0" smtClean="0"/>
              <a:t>However, the weakness is that the admissible set algorithm is based on fixed inequalities.</a:t>
            </a:r>
          </a:p>
          <a:p>
            <a:pPr marL="0" indent="0">
              <a:buNone/>
            </a:pPr>
            <a:endParaRPr lang="en-GB" dirty="0" smtClean="0"/>
          </a:p>
          <a:p>
            <a:pPr marL="0" indent="0">
              <a:buNone/>
            </a:pPr>
            <a:endParaRPr lang="en-GB" dirty="0" smtClean="0"/>
          </a:p>
          <a:p>
            <a:pPr marL="514350" indent="-514350">
              <a:buFont typeface="+mj-lt"/>
              <a:buAutoNum type="arabicPeriod"/>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17</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892163863"/>
              </p:ext>
            </p:extLst>
          </p:nvPr>
        </p:nvGraphicFramePr>
        <p:xfrm>
          <a:off x="1403648" y="3284984"/>
          <a:ext cx="5794375" cy="2308225"/>
        </p:xfrm>
        <a:graphic>
          <a:graphicData uri="http://schemas.openxmlformats.org/presentationml/2006/ole">
            <mc:AlternateContent xmlns:mc="http://schemas.openxmlformats.org/markup-compatibility/2006">
              <mc:Choice xmlns:v="urn:schemas-microsoft-com:vml" Requires="v">
                <p:oleObj spid="_x0000_s67597" name="Equation" r:id="rId3" imgW="2234880" imgH="888840" progId="Equation.3">
                  <p:embed/>
                </p:oleObj>
              </mc:Choice>
              <mc:Fallback>
                <p:oleObj name="Equation" r:id="rId3" imgW="2234880" imgH="8888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3284984"/>
                        <a:ext cx="5794375" cy="2308225"/>
                      </a:xfrm>
                      <a:prstGeom prst="rect">
                        <a:avLst/>
                      </a:prstGeom>
                      <a:solidFill>
                        <a:srgbClr val="FDEADA"/>
                      </a:solidFill>
                      <a:ln w="38100">
                        <a:solidFill>
                          <a:schemeClr val="folHlink"/>
                        </a:solidFill>
                        <a:miter lim="800000"/>
                        <a:headEnd/>
                        <a:tailEnd/>
                      </a:ln>
                    </p:spPr>
                  </p:pic>
                </p:oleObj>
              </mc:Fallback>
            </mc:AlternateContent>
          </a:graphicData>
        </a:graphic>
      </p:graphicFrame>
      <p:sp>
        <p:nvSpPr>
          <p:cNvPr id="7" name="Rectangle 6"/>
          <p:cNvSpPr/>
          <p:nvPr/>
        </p:nvSpPr>
        <p:spPr>
          <a:xfrm>
            <a:off x="395536" y="5733256"/>
            <a:ext cx="8136904" cy="1124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If r or d change, then we need to re-compute our admissible set.</a:t>
            </a:r>
          </a:p>
          <a:p>
            <a:pPr algn="ctr"/>
            <a:r>
              <a:rPr lang="en-GB" sz="2400" dirty="0" smtClean="0"/>
              <a:t>An alternative approach to finding these sets is needed which is more flexible to adaption online.</a:t>
            </a:r>
            <a:endParaRPr lang="en-GB" sz="2400" dirty="0"/>
          </a:p>
        </p:txBody>
      </p:sp>
    </p:spTree>
    <p:extLst>
      <p:ext uri="{BB962C8B-B14F-4D97-AF65-F5344CB8AC3E}">
        <p14:creationId xmlns:p14="http://schemas.microsoft.com/office/powerpoint/2010/main" val="110644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Background </a:t>
            </a:r>
            <a:endParaRPr lang="en-GB" dirty="0"/>
          </a:p>
        </p:txBody>
      </p:sp>
      <p:sp>
        <p:nvSpPr>
          <p:cNvPr id="3" name="Content Placeholder 2"/>
          <p:cNvSpPr>
            <a:spLocks noGrp="1"/>
          </p:cNvSpPr>
          <p:nvPr>
            <p:ph idx="1"/>
          </p:nvPr>
        </p:nvSpPr>
        <p:spPr>
          <a:xfrm>
            <a:off x="214282" y="1268760"/>
            <a:ext cx="8715436" cy="5303512"/>
          </a:xfrm>
        </p:spPr>
        <p:txBody>
          <a:bodyPr>
            <a:normAutofit fontScale="92500" lnSpcReduction="10000"/>
          </a:bodyPr>
          <a:lstStyle/>
          <a:p>
            <a:pPr marL="514350" indent="-514350">
              <a:lnSpc>
                <a:spcPct val="90000"/>
              </a:lnSpc>
              <a:buFont typeface="+mj-lt"/>
              <a:buAutoNum type="arabicPeriod"/>
            </a:pPr>
            <a:r>
              <a:rPr lang="en-GB" altLang="en-US" dirty="0" smtClean="0"/>
              <a:t>The previous video demonstrated how one could incorporate constraints into an OMPC/SOMPC algorithm.</a:t>
            </a:r>
            <a:endParaRPr lang="en-GB" altLang="en-US" dirty="0" smtClean="0">
              <a:solidFill>
                <a:srgbClr val="C00000"/>
              </a:solidFill>
            </a:endParaRPr>
          </a:p>
          <a:p>
            <a:pPr marL="514350" indent="-514350">
              <a:lnSpc>
                <a:spcPct val="90000"/>
              </a:lnSpc>
              <a:buFont typeface="+mj-lt"/>
              <a:buAutoNum type="arabicPeriod"/>
            </a:pPr>
            <a:r>
              <a:rPr lang="en-GB" altLang="en-US" dirty="0" smtClean="0"/>
              <a:t>In simple terms, the easiest method is to form an autonomous model formulation for the predictions and express constraints at each sample using some inequalities.</a:t>
            </a:r>
          </a:p>
          <a:p>
            <a:pPr marL="514350" indent="-514350">
              <a:lnSpc>
                <a:spcPct val="90000"/>
              </a:lnSpc>
              <a:buFont typeface="+mj-lt"/>
              <a:buAutoNum type="arabicPeriod"/>
            </a:pPr>
            <a:r>
              <a:rPr lang="en-GB" altLang="en-US" dirty="0" smtClean="0"/>
              <a:t>Finally, use the admissible set algorithm to define the constraints over an infinite prediction horizon in terms of a finite set of inequalities linked to the </a:t>
            </a:r>
            <a:r>
              <a:rPr lang="en-GB" altLang="en-US" dirty="0" err="1" smtClean="0"/>
              <a:t>d.o.f</a:t>
            </a:r>
            <a:r>
              <a:rPr lang="en-GB" altLang="en-US" dirty="0" smtClean="0"/>
              <a:t>.</a:t>
            </a:r>
          </a:p>
          <a:p>
            <a:pPr marL="514350" indent="-514350">
              <a:lnSpc>
                <a:spcPct val="90000"/>
              </a:lnSpc>
              <a:buFont typeface="+mj-lt"/>
              <a:buAutoNum type="arabicPeriod"/>
            </a:pPr>
            <a:r>
              <a:rPr lang="en-GB" altLang="en-US" dirty="0" smtClean="0"/>
              <a:t>The next task is to extend this to tracking scenarios. </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Maximal admissible set</a:t>
            </a:r>
            <a:endParaRPr lang="en-GB" dirty="0"/>
          </a:p>
        </p:txBody>
      </p:sp>
      <p:sp>
        <p:nvSpPr>
          <p:cNvPr id="3" name="Content Placeholder 2"/>
          <p:cNvSpPr>
            <a:spLocks noGrp="1"/>
          </p:cNvSpPr>
          <p:nvPr>
            <p:ph idx="1"/>
          </p:nvPr>
        </p:nvSpPr>
        <p:spPr/>
        <p:txBody>
          <a:bodyPr/>
          <a:lstStyle/>
          <a:p>
            <a:r>
              <a:rPr lang="en-GB" dirty="0" smtClean="0"/>
              <a:t>Express predictions in the form: </a:t>
            </a:r>
          </a:p>
          <a:p>
            <a:endParaRPr lang="en-GB" dirty="0" smtClean="0"/>
          </a:p>
          <a:p>
            <a:pPr marL="0" indent="0">
              <a:buNone/>
            </a:pPr>
            <a:endParaRPr lang="en-GB" dirty="0" smtClean="0"/>
          </a:p>
          <a:p>
            <a:r>
              <a:rPr lang="en-GB" dirty="0" smtClean="0"/>
              <a:t>Express constraints at each sample in the form: </a:t>
            </a:r>
          </a:p>
          <a:p>
            <a:endParaRPr lang="en-GB" dirty="0"/>
          </a:p>
          <a:p>
            <a:endParaRPr lang="en-GB" dirty="0" smtClean="0"/>
          </a:p>
          <a:p>
            <a:pPr marL="0" indent="0">
              <a:buNone/>
            </a:pPr>
            <a:r>
              <a:rPr lang="en-GB" dirty="0" smtClean="0"/>
              <a:t>The </a:t>
            </a:r>
            <a:r>
              <a:rPr lang="en-GB" b="1" i="1" dirty="0" err="1" smtClean="0">
                <a:solidFill>
                  <a:srgbClr val="FF0000"/>
                </a:solidFill>
              </a:rPr>
              <a:t>findmas.m</a:t>
            </a:r>
            <a:r>
              <a:rPr lang="en-GB" dirty="0" smtClean="0"/>
              <a:t> code will determine the MAS/MCAS from this data.</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428930042"/>
              </p:ext>
            </p:extLst>
          </p:nvPr>
        </p:nvGraphicFramePr>
        <p:xfrm>
          <a:off x="1835696" y="1700808"/>
          <a:ext cx="2143125" cy="757237"/>
        </p:xfrm>
        <a:graphic>
          <a:graphicData uri="http://schemas.openxmlformats.org/presentationml/2006/ole">
            <mc:AlternateContent xmlns:mc="http://schemas.openxmlformats.org/markup-compatibility/2006">
              <mc:Choice xmlns:v="urn:schemas-microsoft-com:vml" Requires="v">
                <p:oleObj spid="_x0000_s53438" name="Equation" r:id="rId3" imgW="647640" imgH="228600" progId="Equation.3">
                  <p:embed/>
                </p:oleObj>
              </mc:Choice>
              <mc:Fallback>
                <p:oleObj name="Equation" r:id="rId3" imgW="647640" imgH="228600" progId="Equation.3">
                  <p:embed/>
                  <p:pic>
                    <p:nvPicPr>
                      <p:cNvPr id="0" name=""/>
                      <p:cNvPicPr>
                        <a:picLocks noChangeAspect="1" noChangeArrowheads="1"/>
                      </p:cNvPicPr>
                      <p:nvPr/>
                    </p:nvPicPr>
                    <p:blipFill>
                      <a:blip r:embed="rId4"/>
                      <a:srcRect/>
                      <a:stretch>
                        <a:fillRect/>
                      </a:stretch>
                    </p:blipFill>
                    <p:spPr bwMode="auto">
                      <a:xfrm>
                        <a:off x="1835696" y="1700808"/>
                        <a:ext cx="2143125" cy="757237"/>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78540076"/>
              </p:ext>
            </p:extLst>
          </p:nvPr>
        </p:nvGraphicFramePr>
        <p:xfrm>
          <a:off x="3235325" y="3325813"/>
          <a:ext cx="1804988" cy="757237"/>
        </p:xfrm>
        <a:graphic>
          <a:graphicData uri="http://schemas.openxmlformats.org/presentationml/2006/ole">
            <mc:AlternateContent xmlns:mc="http://schemas.openxmlformats.org/markup-compatibility/2006">
              <mc:Choice xmlns:v="urn:schemas-microsoft-com:vml" Requires="v">
                <p:oleObj spid="_x0000_s53439" name="Equation" r:id="rId5" imgW="545760" imgH="228600" progId="Equation.3">
                  <p:embed/>
                </p:oleObj>
              </mc:Choice>
              <mc:Fallback>
                <p:oleObj name="Equation" r:id="rId5" imgW="545760" imgH="228600" progId="Equation.3">
                  <p:embed/>
                  <p:pic>
                    <p:nvPicPr>
                      <p:cNvPr id="0" name=""/>
                      <p:cNvPicPr>
                        <a:picLocks noChangeAspect="1" noChangeArrowheads="1"/>
                      </p:cNvPicPr>
                      <p:nvPr/>
                    </p:nvPicPr>
                    <p:blipFill>
                      <a:blip r:embed="rId6"/>
                      <a:srcRect/>
                      <a:stretch>
                        <a:fillRect/>
                      </a:stretch>
                    </p:blipFill>
                    <p:spPr bwMode="auto">
                      <a:xfrm>
                        <a:off x="3235325" y="3325813"/>
                        <a:ext cx="1804988" cy="757237"/>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053440428"/>
              </p:ext>
            </p:extLst>
          </p:nvPr>
        </p:nvGraphicFramePr>
        <p:xfrm>
          <a:off x="4932040" y="1700808"/>
          <a:ext cx="2981325" cy="800100"/>
        </p:xfrm>
        <a:graphic>
          <a:graphicData uri="http://schemas.openxmlformats.org/presentationml/2006/ole">
            <mc:AlternateContent xmlns:mc="http://schemas.openxmlformats.org/markup-compatibility/2006">
              <mc:Choice xmlns:v="urn:schemas-microsoft-com:vml" Requires="v">
                <p:oleObj spid="_x0000_s53440" name="Equation" r:id="rId7" imgW="901440" imgH="241200" progId="Equation.3">
                  <p:embed/>
                </p:oleObj>
              </mc:Choice>
              <mc:Fallback>
                <p:oleObj name="Equation" r:id="rId7" imgW="901440" imgH="241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040" y="1700808"/>
                        <a:ext cx="2981325" cy="800100"/>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227895389"/>
              </p:ext>
            </p:extLst>
          </p:nvPr>
        </p:nvGraphicFramePr>
        <p:xfrm>
          <a:off x="5868144" y="3356992"/>
          <a:ext cx="1260475" cy="673100"/>
        </p:xfrm>
        <a:graphic>
          <a:graphicData uri="http://schemas.openxmlformats.org/presentationml/2006/ole">
            <mc:AlternateContent xmlns:mc="http://schemas.openxmlformats.org/markup-compatibility/2006">
              <mc:Choice xmlns:v="urn:schemas-microsoft-com:vml" Requires="v">
                <p:oleObj spid="_x0000_s53441" name="Equation" r:id="rId9" imgW="380880" imgH="203040" progId="Equation.3">
                  <p:embed/>
                </p:oleObj>
              </mc:Choice>
              <mc:Fallback>
                <p:oleObj name="Equation" r:id="rId9" imgW="380880" imgH="203040" progId="Equation.3">
                  <p:embed/>
                  <p:pic>
                    <p:nvPicPr>
                      <p:cNvPr id="0" name="Object 9"/>
                      <p:cNvPicPr>
                        <a:picLocks noChangeAspect="1" noChangeArrowheads="1"/>
                      </p:cNvPicPr>
                      <p:nvPr/>
                    </p:nvPicPr>
                    <p:blipFill>
                      <a:blip r:embed="rId10"/>
                      <a:srcRect/>
                      <a:stretch>
                        <a:fillRect/>
                      </a:stretch>
                    </p:blipFill>
                    <p:spPr bwMode="auto">
                      <a:xfrm>
                        <a:off x="5868144" y="3356992"/>
                        <a:ext cx="1260475" cy="673100"/>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540949687"/>
              </p:ext>
            </p:extLst>
          </p:nvPr>
        </p:nvGraphicFramePr>
        <p:xfrm>
          <a:off x="3635896" y="5157192"/>
          <a:ext cx="2481986" cy="1054125"/>
        </p:xfrm>
        <a:graphic>
          <a:graphicData uri="http://schemas.openxmlformats.org/presentationml/2006/ole">
            <mc:AlternateContent xmlns:mc="http://schemas.openxmlformats.org/markup-compatibility/2006">
              <mc:Choice xmlns:v="urn:schemas-microsoft-com:vml" Requires="v">
                <p:oleObj spid="_x0000_s53442" name="Equation" r:id="rId11" imgW="419040" imgH="177480" progId="Equation.3">
                  <p:embed/>
                </p:oleObj>
              </mc:Choice>
              <mc:Fallback>
                <p:oleObj name="Equation" r:id="rId11" imgW="419040" imgH="177480" progId="Equation.3">
                  <p:embed/>
                  <p:pic>
                    <p:nvPicPr>
                      <p:cNvPr id="0" name="Object 9"/>
                      <p:cNvPicPr>
                        <a:picLocks noChangeAspect="1" noChangeArrowheads="1"/>
                      </p:cNvPicPr>
                      <p:nvPr/>
                    </p:nvPicPr>
                    <p:blipFill>
                      <a:blip r:embed="rId12"/>
                      <a:srcRect/>
                      <a:stretch>
                        <a:fillRect/>
                      </a:stretch>
                    </p:blipFill>
                    <p:spPr bwMode="auto">
                      <a:xfrm>
                        <a:off x="3635896" y="5157192"/>
                        <a:ext cx="2481986" cy="1054125"/>
                      </a:xfrm>
                      <a:prstGeom prst="rect">
                        <a:avLst/>
                      </a:prstGeom>
                      <a:solidFill>
                        <a:srgbClr val="FDEADA"/>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259233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Tracking with SOMPC/OMPC</a:t>
            </a:r>
            <a:endParaRPr lang="en-GB" dirty="0"/>
          </a:p>
        </p:txBody>
      </p:sp>
      <p:sp>
        <p:nvSpPr>
          <p:cNvPr id="3" name="Content Placeholder 2"/>
          <p:cNvSpPr>
            <a:spLocks noGrp="1"/>
          </p:cNvSpPr>
          <p:nvPr>
            <p:ph idx="1"/>
          </p:nvPr>
        </p:nvSpPr>
        <p:spPr>
          <a:xfrm>
            <a:off x="214282" y="928670"/>
            <a:ext cx="8715436" cy="1924266"/>
          </a:xfrm>
        </p:spPr>
        <p:txBody>
          <a:bodyPr/>
          <a:lstStyle/>
          <a:p>
            <a:pPr marL="0" indent="0">
              <a:buNone/>
            </a:pPr>
            <a:r>
              <a:rPr lang="en-GB" dirty="0" smtClean="0"/>
              <a:t>Rewrite the performance index and predicted control trajectory in terms of the deviation variables:</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4128900741"/>
              </p:ext>
            </p:extLst>
          </p:nvPr>
        </p:nvGraphicFramePr>
        <p:xfrm>
          <a:off x="179512" y="2780928"/>
          <a:ext cx="4746625" cy="582612"/>
        </p:xfrm>
        <a:graphic>
          <a:graphicData uri="http://schemas.openxmlformats.org/presentationml/2006/ole">
            <mc:AlternateContent xmlns:mc="http://schemas.openxmlformats.org/markup-compatibility/2006">
              <mc:Choice xmlns:v="urn:schemas-microsoft-com:vml" Requires="v">
                <p:oleObj spid="_x0000_s59507" name="Equation" r:id="rId3" imgW="1866600" imgH="228600" progId="Equation.3">
                  <p:embed/>
                </p:oleObj>
              </mc:Choice>
              <mc:Fallback>
                <p:oleObj name="Equation" r:id="rId3" imgW="1866600" imgH="228600" progId="Equation.3">
                  <p:embed/>
                  <p:pic>
                    <p:nvPicPr>
                      <p:cNvPr id="0" name=""/>
                      <p:cNvPicPr>
                        <a:picLocks noChangeAspect="1" noChangeArrowheads="1"/>
                      </p:cNvPicPr>
                      <p:nvPr/>
                    </p:nvPicPr>
                    <p:blipFill>
                      <a:blip r:embed="rId4"/>
                      <a:srcRect/>
                      <a:stretch>
                        <a:fillRect/>
                      </a:stretch>
                    </p:blipFill>
                    <p:spPr bwMode="auto">
                      <a:xfrm>
                        <a:off x="179512" y="2780928"/>
                        <a:ext cx="4746625" cy="582612"/>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704324782"/>
              </p:ext>
            </p:extLst>
          </p:nvPr>
        </p:nvGraphicFramePr>
        <p:xfrm>
          <a:off x="179512" y="3573016"/>
          <a:ext cx="6513512" cy="1106488"/>
        </p:xfrm>
        <a:graphic>
          <a:graphicData uri="http://schemas.openxmlformats.org/presentationml/2006/ole">
            <mc:AlternateContent xmlns:mc="http://schemas.openxmlformats.org/markup-compatibility/2006">
              <mc:Choice xmlns:v="urn:schemas-microsoft-com:vml" Requires="v">
                <p:oleObj spid="_x0000_s59508" name="Equation" r:id="rId5" imgW="2692080" imgH="457200" progId="Equation.3">
                  <p:embed/>
                </p:oleObj>
              </mc:Choice>
              <mc:Fallback>
                <p:oleObj name="Equation" r:id="rId5" imgW="2692080" imgH="457200" progId="Equation.3">
                  <p:embed/>
                  <p:pic>
                    <p:nvPicPr>
                      <p:cNvPr id="0" name=""/>
                      <p:cNvPicPr>
                        <a:picLocks noChangeAspect="1" noChangeArrowheads="1"/>
                      </p:cNvPicPr>
                      <p:nvPr/>
                    </p:nvPicPr>
                    <p:blipFill>
                      <a:blip r:embed="rId6"/>
                      <a:srcRect/>
                      <a:stretch>
                        <a:fillRect/>
                      </a:stretch>
                    </p:blipFill>
                    <p:spPr bwMode="auto">
                      <a:xfrm>
                        <a:off x="179512" y="3573016"/>
                        <a:ext cx="6513512" cy="1106488"/>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55579567"/>
              </p:ext>
            </p:extLst>
          </p:nvPr>
        </p:nvGraphicFramePr>
        <p:xfrm>
          <a:off x="163100" y="4797152"/>
          <a:ext cx="6000750" cy="1081087"/>
        </p:xfrm>
        <a:graphic>
          <a:graphicData uri="http://schemas.openxmlformats.org/presentationml/2006/ole">
            <mc:AlternateContent xmlns:mc="http://schemas.openxmlformats.org/markup-compatibility/2006">
              <mc:Choice xmlns:v="urn:schemas-microsoft-com:vml" Requires="v">
                <p:oleObj spid="_x0000_s59509" name="Equation" r:id="rId7" imgW="2539800" imgH="457200" progId="Equation.3">
                  <p:embed/>
                </p:oleObj>
              </mc:Choice>
              <mc:Fallback>
                <p:oleObj name="Equation" r:id="rId7" imgW="2539800" imgH="457200" progId="Equation.3">
                  <p:embed/>
                  <p:pic>
                    <p:nvPicPr>
                      <p:cNvPr id="0" name=""/>
                      <p:cNvPicPr>
                        <a:picLocks noChangeAspect="1" noChangeArrowheads="1"/>
                      </p:cNvPicPr>
                      <p:nvPr/>
                    </p:nvPicPr>
                    <p:blipFill>
                      <a:blip r:embed="rId8"/>
                      <a:srcRect/>
                      <a:stretch>
                        <a:fillRect/>
                      </a:stretch>
                    </p:blipFill>
                    <p:spPr bwMode="auto">
                      <a:xfrm>
                        <a:off x="163100" y="4797152"/>
                        <a:ext cx="6000750" cy="1081087"/>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9" name="Rectangle 8"/>
          <p:cNvSpPr/>
          <p:nvPr/>
        </p:nvSpPr>
        <p:spPr>
          <a:xfrm>
            <a:off x="179512" y="5949280"/>
            <a:ext cx="8568952" cy="90872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t>Apart from the simple variable change, this is identical in format to the SOMPC for regulation.</a:t>
            </a:r>
            <a:endParaRPr lang="en-GB" sz="2400" dirty="0"/>
          </a:p>
        </p:txBody>
      </p:sp>
      <p:graphicFrame>
        <p:nvGraphicFramePr>
          <p:cNvPr id="10" name="Object 9"/>
          <p:cNvGraphicFramePr>
            <a:graphicFrameLocks noChangeAspect="1"/>
          </p:cNvGraphicFramePr>
          <p:nvPr>
            <p:extLst>
              <p:ext uri="{D42A27DB-BD31-4B8C-83A1-F6EECF244321}">
                <p14:modId xmlns:p14="http://schemas.microsoft.com/office/powerpoint/2010/main" val="2981688061"/>
              </p:ext>
            </p:extLst>
          </p:nvPr>
        </p:nvGraphicFramePr>
        <p:xfrm>
          <a:off x="5055190" y="2204864"/>
          <a:ext cx="3885610" cy="1152128"/>
        </p:xfrm>
        <a:graphic>
          <a:graphicData uri="http://schemas.openxmlformats.org/presentationml/2006/ole">
            <mc:AlternateContent xmlns:mc="http://schemas.openxmlformats.org/markup-compatibility/2006">
              <mc:Choice xmlns:v="urn:schemas-microsoft-com:vml" Requires="v">
                <p:oleObj spid="_x0000_s59510" name="Equation" r:id="rId9" imgW="1714320" imgH="507960" progId="Equation.3">
                  <p:embed/>
                </p:oleObj>
              </mc:Choice>
              <mc:Fallback>
                <p:oleObj name="Equation" r:id="rId9" imgW="1714320" imgH="50796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55190" y="2204864"/>
                        <a:ext cx="3885610" cy="1152128"/>
                      </a:xfrm>
                      <a:prstGeom prst="rect">
                        <a:avLst/>
                      </a:prstGeom>
                      <a:solidFill>
                        <a:srgbClr val="FFFF00"/>
                      </a:solidFill>
                      <a:ln w="9525">
                        <a:solidFill>
                          <a:srgbClr val="953735"/>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75603924"/>
              </p:ext>
            </p:extLst>
          </p:nvPr>
        </p:nvGraphicFramePr>
        <p:xfrm>
          <a:off x="2555776" y="1988840"/>
          <a:ext cx="2133600" cy="703262"/>
        </p:xfrm>
        <a:graphic>
          <a:graphicData uri="http://schemas.openxmlformats.org/presentationml/2006/ole">
            <mc:AlternateContent xmlns:mc="http://schemas.openxmlformats.org/markup-compatibility/2006">
              <mc:Choice xmlns:v="urn:schemas-microsoft-com:vml" Requires="v">
                <p:oleObj spid="_x0000_s59511" name="Equation" r:id="rId11" imgW="736560" imgH="241200" progId="Equation.3">
                  <p:embed/>
                </p:oleObj>
              </mc:Choice>
              <mc:Fallback>
                <p:oleObj name="Equation" r:id="rId11" imgW="736560" imgH="2412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5776" y="1988840"/>
                        <a:ext cx="2133600" cy="703262"/>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198108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inVertic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heel(1)">
                                      <p:cBhvr>
                                        <p:cTn id="3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Autonomous model formulation</a:t>
            </a:r>
            <a:endParaRPr lang="en-GB" dirty="0"/>
          </a:p>
        </p:txBody>
      </p:sp>
      <p:sp>
        <p:nvSpPr>
          <p:cNvPr id="3" name="Content Placeholder 2"/>
          <p:cNvSpPr>
            <a:spLocks noGrp="1"/>
          </p:cNvSpPr>
          <p:nvPr>
            <p:ph idx="1"/>
          </p:nvPr>
        </p:nvSpPr>
        <p:spPr>
          <a:xfrm>
            <a:off x="214282" y="836712"/>
            <a:ext cx="8715436" cy="1584176"/>
          </a:xfrm>
        </p:spPr>
        <p:txBody>
          <a:bodyPr>
            <a:normAutofit/>
          </a:bodyPr>
          <a:lstStyle/>
          <a:p>
            <a:pPr marL="0" indent="0">
              <a:buNone/>
            </a:pPr>
            <a:r>
              <a:rPr lang="en-GB" dirty="0" smtClean="0"/>
              <a:t>The autonomous model for prediction is almost identical to the previous video, apart from the use of deviation variables.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675000349"/>
              </p:ext>
            </p:extLst>
          </p:nvPr>
        </p:nvGraphicFramePr>
        <p:xfrm>
          <a:off x="107504" y="3068961"/>
          <a:ext cx="3477411" cy="1944216"/>
        </p:xfrm>
        <a:graphic>
          <a:graphicData uri="http://schemas.openxmlformats.org/presentationml/2006/ole">
            <mc:AlternateContent xmlns:mc="http://schemas.openxmlformats.org/markup-compatibility/2006">
              <mc:Choice xmlns:v="urn:schemas-microsoft-com:vml" Requires="v">
                <p:oleObj spid="_x0000_s55428" name="Equation" r:id="rId3" imgW="1726920" imgH="965160" progId="Equation.3">
                  <p:embed/>
                </p:oleObj>
              </mc:Choice>
              <mc:Fallback>
                <p:oleObj name="Equation" r:id="rId3" imgW="1726920" imgH="965160" progId="Equation.3">
                  <p:embed/>
                  <p:pic>
                    <p:nvPicPr>
                      <p:cNvPr id="0" name=""/>
                      <p:cNvPicPr>
                        <a:picLocks noChangeAspect="1" noChangeArrowheads="1"/>
                      </p:cNvPicPr>
                      <p:nvPr/>
                    </p:nvPicPr>
                    <p:blipFill>
                      <a:blip r:embed="rId4"/>
                      <a:srcRect/>
                      <a:stretch>
                        <a:fillRect/>
                      </a:stretch>
                    </p:blipFill>
                    <p:spPr bwMode="auto">
                      <a:xfrm>
                        <a:off x="107504" y="3068961"/>
                        <a:ext cx="3477411" cy="1944216"/>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48474669"/>
              </p:ext>
            </p:extLst>
          </p:nvPr>
        </p:nvGraphicFramePr>
        <p:xfrm>
          <a:off x="3851275" y="2578100"/>
          <a:ext cx="4878388" cy="4186238"/>
        </p:xfrm>
        <a:graphic>
          <a:graphicData uri="http://schemas.openxmlformats.org/presentationml/2006/ole">
            <mc:AlternateContent xmlns:mc="http://schemas.openxmlformats.org/markup-compatibility/2006">
              <mc:Choice xmlns:v="urn:schemas-microsoft-com:vml" Requires="v">
                <p:oleObj spid="_x0000_s55429" name="Equation" r:id="rId5" imgW="2133360" imgH="1828800" progId="Equation.3">
                  <p:embed/>
                </p:oleObj>
              </mc:Choice>
              <mc:Fallback>
                <p:oleObj name="Equation" r:id="rId5" imgW="2133360" imgH="1828800" progId="Equation.3">
                  <p:embed/>
                  <p:pic>
                    <p:nvPicPr>
                      <p:cNvPr id="0" name=""/>
                      <p:cNvPicPr>
                        <a:picLocks noChangeAspect="1" noChangeArrowheads="1"/>
                      </p:cNvPicPr>
                      <p:nvPr/>
                    </p:nvPicPr>
                    <p:blipFill>
                      <a:blip r:embed="rId6"/>
                      <a:srcRect/>
                      <a:stretch>
                        <a:fillRect/>
                      </a:stretch>
                    </p:blipFill>
                    <p:spPr bwMode="auto">
                      <a:xfrm>
                        <a:off x="3851275" y="2578100"/>
                        <a:ext cx="4878388" cy="4186238"/>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710615331"/>
              </p:ext>
            </p:extLst>
          </p:nvPr>
        </p:nvGraphicFramePr>
        <p:xfrm>
          <a:off x="395536" y="5157192"/>
          <a:ext cx="3024336" cy="1599585"/>
        </p:xfrm>
        <a:graphic>
          <a:graphicData uri="http://schemas.openxmlformats.org/presentationml/2006/ole">
            <mc:AlternateContent xmlns:mc="http://schemas.openxmlformats.org/markup-compatibility/2006">
              <mc:Choice xmlns:v="urn:schemas-microsoft-com:vml" Requires="v">
                <p:oleObj spid="_x0000_s55430" name="Equation" r:id="rId7" imgW="914400" imgH="482400" progId="Equation.3">
                  <p:embed/>
                </p:oleObj>
              </mc:Choice>
              <mc:Fallback>
                <p:oleObj name="Equation" r:id="rId7" imgW="914400" imgH="482400" progId="Equation.3">
                  <p:embed/>
                  <p:pic>
                    <p:nvPicPr>
                      <p:cNvPr id="0" name=""/>
                      <p:cNvPicPr>
                        <a:picLocks noChangeAspect="1" noChangeArrowheads="1"/>
                      </p:cNvPicPr>
                      <p:nvPr/>
                    </p:nvPicPr>
                    <p:blipFill>
                      <a:blip r:embed="rId8"/>
                      <a:srcRect/>
                      <a:stretch>
                        <a:fillRect/>
                      </a:stretch>
                    </p:blipFill>
                    <p:spPr bwMode="auto">
                      <a:xfrm>
                        <a:off x="395536" y="5157192"/>
                        <a:ext cx="3024336" cy="1599585"/>
                      </a:xfrm>
                      <a:prstGeom prst="rect">
                        <a:avLst/>
                      </a:prstGeom>
                      <a:solidFill>
                        <a:schemeClr val="accent6">
                          <a:lumMod val="20000"/>
                          <a:lumOff val="80000"/>
                        </a:schemeClr>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3960638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Typical constraints</a:t>
            </a:r>
            <a:endParaRPr lang="en-GB" dirty="0"/>
          </a:p>
        </p:txBody>
      </p:sp>
      <p:sp>
        <p:nvSpPr>
          <p:cNvPr id="3" name="Content Placeholder 2"/>
          <p:cNvSpPr>
            <a:spLocks noGrp="1"/>
          </p:cNvSpPr>
          <p:nvPr>
            <p:ph idx="1"/>
          </p:nvPr>
        </p:nvSpPr>
        <p:spPr>
          <a:xfrm>
            <a:off x="214282" y="928670"/>
            <a:ext cx="8462174" cy="5308642"/>
          </a:xfrm>
        </p:spPr>
        <p:txBody>
          <a:bodyPr>
            <a:normAutofit/>
          </a:bodyPr>
          <a:lstStyle/>
          <a:p>
            <a:pPr marL="0" indent="0">
              <a:buNone/>
            </a:pPr>
            <a:r>
              <a:rPr lang="en-GB" dirty="0" smtClean="0"/>
              <a:t>We have to take a little more care with constraints as this are still </a:t>
            </a:r>
            <a:r>
              <a:rPr lang="en-GB" dirty="0" smtClean="0"/>
              <a:t>linked </a:t>
            </a:r>
            <a:r>
              <a:rPr lang="en-GB" dirty="0" smtClean="0"/>
              <a:t>to absolute values.</a:t>
            </a:r>
          </a:p>
          <a:p>
            <a:r>
              <a:rPr lang="en-GB" dirty="0" smtClean="0"/>
              <a:t>Limits on an input:</a:t>
            </a:r>
          </a:p>
          <a:p>
            <a:endParaRPr lang="en-GB" dirty="0"/>
          </a:p>
          <a:p>
            <a:endParaRPr lang="en-GB" dirty="0" smtClean="0"/>
          </a:p>
          <a:p>
            <a:r>
              <a:rPr lang="en-GB" dirty="0" smtClean="0"/>
              <a:t>Limits on states: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000716583"/>
              </p:ext>
            </p:extLst>
          </p:nvPr>
        </p:nvGraphicFramePr>
        <p:xfrm>
          <a:off x="446088" y="3141663"/>
          <a:ext cx="3284537" cy="876300"/>
        </p:xfrm>
        <a:graphic>
          <a:graphicData uri="http://schemas.openxmlformats.org/presentationml/2006/ole">
            <mc:AlternateContent xmlns:mc="http://schemas.openxmlformats.org/markup-compatibility/2006">
              <mc:Choice xmlns:v="urn:schemas-microsoft-com:vml" Requires="v">
                <p:oleObj spid="_x0000_s46297" name="Equation" r:id="rId3" imgW="952200" imgH="253800" progId="Equation.3">
                  <p:embed/>
                </p:oleObj>
              </mc:Choice>
              <mc:Fallback>
                <p:oleObj name="Equation" r:id="rId3" imgW="952200" imgH="253800" progId="Equation.3">
                  <p:embed/>
                  <p:pic>
                    <p:nvPicPr>
                      <p:cNvPr id="0" name=""/>
                      <p:cNvPicPr>
                        <a:picLocks noChangeAspect="1" noChangeArrowheads="1"/>
                      </p:cNvPicPr>
                      <p:nvPr/>
                    </p:nvPicPr>
                    <p:blipFill>
                      <a:blip r:embed="rId4"/>
                      <a:srcRect/>
                      <a:stretch>
                        <a:fillRect/>
                      </a:stretch>
                    </p:blipFill>
                    <p:spPr bwMode="auto">
                      <a:xfrm>
                        <a:off x="446088" y="3141663"/>
                        <a:ext cx="3284537" cy="876300"/>
                      </a:xfrm>
                      <a:prstGeom prst="rect">
                        <a:avLst/>
                      </a:prstGeom>
                      <a:solidFill>
                        <a:srgbClr val="FFFF99"/>
                      </a:solidFill>
                      <a:ln>
                        <a:noFill/>
                      </a:ln>
                      <a:effec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675018739"/>
              </p:ext>
            </p:extLst>
          </p:nvPr>
        </p:nvGraphicFramePr>
        <p:xfrm>
          <a:off x="175195" y="4941888"/>
          <a:ext cx="4468813" cy="874712"/>
        </p:xfrm>
        <a:graphic>
          <a:graphicData uri="http://schemas.openxmlformats.org/presentationml/2006/ole">
            <mc:AlternateContent xmlns:mc="http://schemas.openxmlformats.org/markup-compatibility/2006">
              <mc:Choice xmlns:v="urn:schemas-microsoft-com:vml" Requires="v">
                <p:oleObj spid="_x0000_s46298" name="Equation" r:id="rId5" imgW="1295280" imgH="253800" progId="Equation.3">
                  <p:embed/>
                </p:oleObj>
              </mc:Choice>
              <mc:Fallback>
                <p:oleObj name="Equation" r:id="rId5" imgW="1295280" imgH="253800" progId="Equation.3">
                  <p:embed/>
                  <p:pic>
                    <p:nvPicPr>
                      <p:cNvPr id="0" name=""/>
                      <p:cNvPicPr>
                        <a:picLocks noChangeAspect="1" noChangeArrowheads="1"/>
                      </p:cNvPicPr>
                      <p:nvPr/>
                    </p:nvPicPr>
                    <p:blipFill>
                      <a:blip r:embed="rId6"/>
                      <a:srcRect/>
                      <a:stretch>
                        <a:fillRect/>
                      </a:stretch>
                    </p:blipFill>
                    <p:spPr bwMode="auto">
                      <a:xfrm>
                        <a:off x="175195" y="4941888"/>
                        <a:ext cx="4468813" cy="8747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901763878"/>
              </p:ext>
            </p:extLst>
          </p:nvPr>
        </p:nvGraphicFramePr>
        <p:xfrm>
          <a:off x="4159851" y="2852936"/>
          <a:ext cx="4641850" cy="1409700"/>
        </p:xfrm>
        <a:graphic>
          <a:graphicData uri="http://schemas.openxmlformats.org/presentationml/2006/ole">
            <mc:AlternateContent xmlns:mc="http://schemas.openxmlformats.org/markup-compatibility/2006">
              <mc:Choice xmlns:v="urn:schemas-microsoft-com:vml" Requires="v">
                <p:oleObj spid="_x0000_s46299" name="Equation" r:id="rId7" imgW="1676160" imgH="507960" progId="Equation.3">
                  <p:embed/>
                </p:oleObj>
              </mc:Choice>
              <mc:Fallback>
                <p:oleObj name="Equation" r:id="rId7" imgW="1676160" imgH="507960" progId="Equation.3">
                  <p:embed/>
                  <p:pic>
                    <p:nvPicPr>
                      <p:cNvPr id="0" name="Object 7"/>
                      <p:cNvPicPr>
                        <a:picLocks noChangeAspect="1" noChangeArrowheads="1"/>
                      </p:cNvPicPr>
                      <p:nvPr/>
                    </p:nvPicPr>
                    <p:blipFill>
                      <a:blip r:embed="rId8"/>
                      <a:srcRect/>
                      <a:stretch>
                        <a:fillRect/>
                      </a:stretch>
                    </p:blipFill>
                    <p:spPr bwMode="auto">
                      <a:xfrm>
                        <a:off x="4159851" y="2852936"/>
                        <a:ext cx="4641850" cy="1409700"/>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286546284"/>
              </p:ext>
            </p:extLst>
          </p:nvPr>
        </p:nvGraphicFramePr>
        <p:xfrm>
          <a:off x="4788024" y="4869160"/>
          <a:ext cx="3835400" cy="809625"/>
        </p:xfrm>
        <a:graphic>
          <a:graphicData uri="http://schemas.openxmlformats.org/presentationml/2006/ole">
            <mc:AlternateContent xmlns:mc="http://schemas.openxmlformats.org/markup-compatibility/2006">
              <mc:Choice xmlns:v="urn:schemas-microsoft-com:vml" Requires="v">
                <p:oleObj spid="_x0000_s46300" name="Equation" r:id="rId9" imgW="1206360" imgH="253800" progId="Equation.3">
                  <p:embed/>
                </p:oleObj>
              </mc:Choice>
              <mc:Fallback>
                <p:oleObj name="Equation" r:id="rId9" imgW="1206360" imgH="253800" progId="Equation.3">
                  <p:embed/>
                  <p:pic>
                    <p:nvPicPr>
                      <p:cNvPr id="0" name="Object 10"/>
                      <p:cNvPicPr>
                        <a:picLocks noChangeAspect="1" noChangeArrowheads="1"/>
                      </p:cNvPicPr>
                      <p:nvPr/>
                    </p:nvPicPr>
                    <p:blipFill>
                      <a:blip r:embed="rId10"/>
                      <a:srcRect/>
                      <a:stretch>
                        <a:fillRect/>
                      </a:stretch>
                    </p:blipFill>
                    <p:spPr bwMode="auto">
                      <a:xfrm>
                        <a:off x="4788024" y="4869160"/>
                        <a:ext cx="3835400" cy="809625"/>
                      </a:xfrm>
                      <a:prstGeom prst="rect">
                        <a:avLst/>
                      </a:prstGeom>
                      <a:solidFill>
                        <a:srgbClr val="FDEADA"/>
                      </a:solidFill>
                      <a:ln w="38100">
                        <a:solidFill>
                          <a:schemeClr val="folHlink"/>
                        </a:solidFill>
                        <a:miter lim="800000"/>
                        <a:headEnd/>
                        <a:tailEnd/>
                      </a:ln>
                    </p:spPr>
                  </p:pic>
                </p:oleObj>
              </mc:Fallback>
            </mc:AlternateContent>
          </a:graphicData>
        </a:graphic>
      </p:graphicFrame>
      <p:sp>
        <p:nvSpPr>
          <p:cNvPr id="13" name="Rectangle 12"/>
          <p:cNvSpPr/>
          <p:nvPr/>
        </p:nvSpPr>
        <p:spPr>
          <a:xfrm>
            <a:off x="251520" y="5949280"/>
            <a:ext cx="8568952" cy="792088"/>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t>Input rates are not covered yet.</a:t>
            </a:r>
            <a:endParaRPr lang="en-GB" sz="2800" dirty="0"/>
          </a:p>
        </p:txBody>
      </p:sp>
    </p:spTree>
    <p:extLst>
      <p:ext uri="{BB962C8B-B14F-4D97-AF65-F5344CB8AC3E}">
        <p14:creationId xmlns:p14="http://schemas.microsoft.com/office/powerpoint/2010/main" val="322925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arn(inVertical)">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Combined constraints</a:t>
            </a:r>
            <a:endParaRPr lang="en-GB" dirty="0"/>
          </a:p>
        </p:txBody>
      </p:sp>
      <p:sp>
        <p:nvSpPr>
          <p:cNvPr id="3" name="Content Placeholder 2"/>
          <p:cNvSpPr>
            <a:spLocks noGrp="1"/>
          </p:cNvSpPr>
          <p:nvPr>
            <p:ph idx="1"/>
          </p:nvPr>
        </p:nvSpPr>
        <p:spPr>
          <a:xfrm>
            <a:off x="214282" y="928670"/>
            <a:ext cx="8462174" cy="5596674"/>
          </a:xfrm>
        </p:spPr>
        <p:txBody>
          <a:bodyPr>
            <a:normAutofit/>
          </a:bodyPr>
          <a:lstStyle/>
          <a:p>
            <a:r>
              <a:rPr lang="en-GB" dirty="0" smtClean="0"/>
              <a:t>Combining the inequalities from the previous pages gives:</a:t>
            </a:r>
          </a:p>
          <a:p>
            <a:endParaRPr lang="en-GB" dirty="0"/>
          </a:p>
          <a:p>
            <a:endParaRPr lang="en-GB" dirty="0" smtClean="0"/>
          </a:p>
          <a:p>
            <a:endParaRPr lang="en-GB" dirty="0"/>
          </a:p>
          <a:p>
            <a:endParaRPr lang="en-GB" dirty="0" smtClean="0"/>
          </a:p>
          <a:p>
            <a:endParaRPr lang="en-GB" dirty="0"/>
          </a:p>
          <a:p>
            <a:r>
              <a:rPr lang="en-GB" dirty="0" smtClean="0"/>
              <a:t>Clearly one can add other constraints as required.</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10" name="Object 9"/>
          <p:cNvGraphicFramePr>
            <a:graphicFrameLocks noChangeAspect="1"/>
          </p:cNvGraphicFramePr>
          <p:nvPr>
            <p:extLst>
              <p:ext uri="{D42A27DB-BD31-4B8C-83A1-F6EECF244321}">
                <p14:modId xmlns:p14="http://schemas.microsoft.com/office/powerpoint/2010/main" val="1210272541"/>
              </p:ext>
            </p:extLst>
          </p:nvPr>
        </p:nvGraphicFramePr>
        <p:xfrm>
          <a:off x="611560" y="2204864"/>
          <a:ext cx="4608512" cy="2308713"/>
        </p:xfrm>
        <a:graphic>
          <a:graphicData uri="http://schemas.openxmlformats.org/presentationml/2006/ole">
            <mc:AlternateContent xmlns:mc="http://schemas.openxmlformats.org/markup-compatibility/2006">
              <mc:Choice xmlns:v="urn:schemas-microsoft-com:vml" Requires="v">
                <p:oleObj spid="_x0000_s57413" name="Equation" r:id="rId3" imgW="1777680" imgH="888840" progId="Equation.3">
                  <p:embed/>
                </p:oleObj>
              </mc:Choice>
              <mc:Fallback>
                <p:oleObj name="Equation" r:id="rId3" imgW="1777680" imgH="888840" progId="Equation.3">
                  <p:embed/>
                  <p:pic>
                    <p:nvPicPr>
                      <p:cNvPr id="0" name=""/>
                      <p:cNvPicPr>
                        <a:picLocks noChangeAspect="1" noChangeArrowheads="1"/>
                      </p:cNvPicPr>
                      <p:nvPr/>
                    </p:nvPicPr>
                    <p:blipFill>
                      <a:blip r:embed="rId4"/>
                      <a:srcRect/>
                      <a:stretch>
                        <a:fillRect/>
                      </a:stretch>
                    </p:blipFill>
                    <p:spPr bwMode="auto">
                      <a:xfrm>
                        <a:off x="611560" y="2204864"/>
                        <a:ext cx="4608512" cy="2308713"/>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927059777"/>
              </p:ext>
            </p:extLst>
          </p:nvPr>
        </p:nvGraphicFramePr>
        <p:xfrm>
          <a:off x="5796136" y="2492896"/>
          <a:ext cx="1893313" cy="1440160"/>
        </p:xfrm>
        <a:graphic>
          <a:graphicData uri="http://schemas.openxmlformats.org/presentationml/2006/ole">
            <mc:AlternateContent xmlns:mc="http://schemas.openxmlformats.org/markup-compatibility/2006">
              <mc:Choice xmlns:v="urn:schemas-microsoft-com:vml" Requires="v">
                <p:oleObj spid="_x0000_s57414" name="Equation" r:id="rId5" imgW="634680" imgH="482400" progId="Equation.3">
                  <p:embed/>
                </p:oleObj>
              </mc:Choice>
              <mc:Fallback>
                <p:oleObj name="Equation" r:id="rId5" imgW="634680" imgH="482400" progId="Equation.3">
                  <p:embed/>
                  <p:pic>
                    <p:nvPicPr>
                      <p:cNvPr id="0" name="Object 6"/>
                      <p:cNvPicPr>
                        <a:picLocks noChangeAspect="1" noChangeArrowheads="1"/>
                      </p:cNvPicPr>
                      <p:nvPr/>
                    </p:nvPicPr>
                    <p:blipFill>
                      <a:blip r:embed="rId6"/>
                      <a:srcRect/>
                      <a:stretch>
                        <a:fillRect/>
                      </a:stretch>
                    </p:blipFill>
                    <p:spPr bwMode="auto">
                      <a:xfrm>
                        <a:off x="5796136" y="2492896"/>
                        <a:ext cx="1893313" cy="1440160"/>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335168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Combined constraints</a:t>
            </a:r>
            <a:endParaRPr lang="en-GB" dirty="0"/>
          </a:p>
        </p:txBody>
      </p:sp>
      <p:sp>
        <p:nvSpPr>
          <p:cNvPr id="3" name="Content Placeholder 2"/>
          <p:cNvSpPr>
            <a:spLocks noGrp="1"/>
          </p:cNvSpPr>
          <p:nvPr>
            <p:ph idx="1"/>
          </p:nvPr>
        </p:nvSpPr>
        <p:spPr>
          <a:xfrm>
            <a:off x="214282" y="928670"/>
            <a:ext cx="8462174" cy="916154"/>
          </a:xfrm>
        </p:spPr>
        <p:txBody>
          <a:bodyPr>
            <a:normAutofit/>
          </a:bodyPr>
          <a:lstStyle/>
          <a:p>
            <a:r>
              <a:rPr lang="en-GB" dirty="0" smtClean="0"/>
              <a:t>Substituting in for the steady-state:</a:t>
            </a:r>
          </a:p>
          <a:p>
            <a:endParaRPr lang="en-GB" dirty="0"/>
          </a:p>
          <a:p>
            <a:endParaRPr lang="en-GB" dirty="0" smtClean="0"/>
          </a:p>
          <a:p>
            <a:endParaRPr lang="en-GB" dirty="0"/>
          </a:p>
          <a:p>
            <a:endParaRPr lang="en-GB" dirty="0" smtClean="0"/>
          </a:p>
          <a:p>
            <a:endParaRPr lang="en-GB" dirty="0"/>
          </a:p>
          <a:p>
            <a:endParaRPr lang="en-GB" dirty="0" smtClean="0"/>
          </a:p>
          <a:p>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10" name="Object 9"/>
          <p:cNvGraphicFramePr>
            <a:graphicFrameLocks noChangeAspect="1"/>
          </p:cNvGraphicFramePr>
          <p:nvPr>
            <p:extLst>
              <p:ext uri="{D42A27DB-BD31-4B8C-83A1-F6EECF244321}">
                <p14:modId xmlns:p14="http://schemas.microsoft.com/office/powerpoint/2010/main" val="489881473"/>
              </p:ext>
            </p:extLst>
          </p:nvPr>
        </p:nvGraphicFramePr>
        <p:xfrm>
          <a:off x="251520" y="1624343"/>
          <a:ext cx="4608512" cy="2308713"/>
        </p:xfrm>
        <a:graphic>
          <a:graphicData uri="http://schemas.openxmlformats.org/presentationml/2006/ole">
            <mc:AlternateContent xmlns:mc="http://schemas.openxmlformats.org/markup-compatibility/2006">
              <mc:Choice xmlns:v="urn:schemas-microsoft-com:vml" Requires="v">
                <p:oleObj spid="_x0000_s60486" name="Equation" r:id="rId3" imgW="1777680" imgH="888840" progId="Equation.3">
                  <p:embed/>
                </p:oleObj>
              </mc:Choice>
              <mc:Fallback>
                <p:oleObj name="Equation" r:id="rId3" imgW="1777680" imgH="888840" progId="Equation.3">
                  <p:embed/>
                  <p:pic>
                    <p:nvPicPr>
                      <p:cNvPr id="0" name=""/>
                      <p:cNvPicPr>
                        <a:picLocks noChangeAspect="1" noChangeArrowheads="1"/>
                      </p:cNvPicPr>
                      <p:nvPr/>
                    </p:nvPicPr>
                    <p:blipFill>
                      <a:blip r:embed="rId4"/>
                      <a:srcRect/>
                      <a:stretch>
                        <a:fillRect/>
                      </a:stretch>
                    </p:blipFill>
                    <p:spPr bwMode="auto">
                      <a:xfrm>
                        <a:off x="251520" y="1624343"/>
                        <a:ext cx="4608512" cy="2308713"/>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962188336"/>
              </p:ext>
            </p:extLst>
          </p:nvPr>
        </p:nvGraphicFramePr>
        <p:xfrm>
          <a:off x="5076056" y="1628800"/>
          <a:ext cx="3886200" cy="2246312"/>
        </p:xfrm>
        <a:graphic>
          <a:graphicData uri="http://schemas.openxmlformats.org/presentationml/2006/ole">
            <mc:AlternateContent xmlns:mc="http://schemas.openxmlformats.org/markup-compatibility/2006">
              <mc:Choice xmlns:v="urn:schemas-microsoft-com:vml" Requires="v">
                <p:oleObj spid="_x0000_s60487" name="Equation" r:id="rId5" imgW="1714320" imgH="990360" progId="Equation.3">
                  <p:embed/>
                </p:oleObj>
              </mc:Choice>
              <mc:Fallback>
                <p:oleObj name="Equation" r:id="rId5" imgW="1714320" imgH="990360" progId="Equation.3">
                  <p:embed/>
                  <p:pic>
                    <p:nvPicPr>
                      <p:cNvPr id="0" name=""/>
                      <p:cNvPicPr>
                        <a:picLocks noChangeAspect="1" noChangeArrowheads="1"/>
                      </p:cNvPicPr>
                      <p:nvPr/>
                    </p:nvPicPr>
                    <p:blipFill>
                      <a:blip r:embed="rId6"/>
                      <a:srcRect/>
                      <a:stretch>
                        <a:fillRect/>
                      </a:stretch>
                    </p:blipFill>
                    <p:spPr bwMode="auto">
                      <a:xfrm>
                        <a:off x="5076056" y="1628800"/>
                        <a:ext cx="3886200" cy="2246312"/>
                      </a:xfrm>
                      <a:prstGeom prst="rect">
                        <a:avLst/>
                      </a:prstGeom>
                      <a:solidFill>
                        <a:srgbClr val="FFFF00"/>
                      </a:solidFill>
                      <a:ln w="9525">
                        <a:solidFill>
                          <a:srgbClr val="953735"/>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059492471"/>
              </p:ext>
            </p:extLst>
          </p:nvPr>
        </p:nvGraphicFramePr>
        <p:xfrm>
          <a:off x="1259632" y="4149080"/>
          <a:ext cx="5794376" cy="2308225"/>
        </p:xfrm>
        <a:graphic>
          <a:graphicData uri="http://schemas.openxmlformats.org/presentationml/2006/ole">
            <mc:AlternateContent xmlns:mc="http://schemas.openxmlformats.org/markup-compatibility/2006">
              <mc:Choice xmlns:v="urn:schemas-microsoft-com:vml" Requires="v">
                <p:oleObj spid="_x0000_s60488" name="Equation" r:id="rId7" imgW="2234880" imgH="888840" progId="Equation.3">
                  <p:embed/>
                </p:oleObj>
              </mc:Choice>
              <mc:Fallback>
                <p:oleObj name="Equation" r:id="rId7" imgW="2234880" imgH="888840" progId="Equation.3">
                  <p:embed/>
                  <p:pic>
                    <p:nvPicPr>
                      <p:cNvPr id="0" name=""/>
                      <p:cNvPicPr>
                        <a:picLocks noChangeAspect="1" noChangeArrowheads="1"/>
                      </p:cNvPicPr>
                      <p:nvPr/>
                    </p:nvPicPr>
                    <p:blipFill>
                      <a:blip r:embed="rId8"/>
                      <a:srcRect/>
                      <a:stretch>
                        <a:fillRect/>
                      </a:stretch>
                    </p:blipFill>
                    <p:spPr bwMode="auto">
                      <a:xfrm>
                        <a:off x="1259632" y="4149080"/>
                        <a:ext cx="5794376" cy="2308225"/>
                      </a:xfrm>
                      <a:prstGeom prst="rect">
                        <a:avLst/>
                      </a:prstGeom>
                      <a:solidFill>
                        <a:srgbClr val="FDEADA"/>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256946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a:xfrm>
            <a:off x="214282" y="928670"/>
            <a:ext cx="8715436" cy="1636234"/>
          </a:xfrm>
        </p:spPr>
        <p:txBody>
          <a:bodyPr/>
          <a:lstStyle/>
          <a:p>
            <a:pPr marL="0" indent="0">
              <a:buNone/>
            </a:pPr>
            <a:r>
              <a:rPr lang="en-GB" dirty="0" smtClean="0"/>
              <a:t>We have expressed the state transition and constraints at each sample in the required from and thus can apply the MAS algorithm to these.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4104383104"/>
              </p:ext>
            </p:extLst>
          </p:nvPr>
        </p:nvGraphicFramePr>
        <p:xfrm>
          <a:off x="4355976" y="2636912"/>
          <a:ext cx="4046984" cy="1123652"/>
        </p:xfrm>
        <a:graphic>
          <a:graphicData uri="http://schemas.openxmlformats.org/presentationml/2006/ole">
            <mc:AlternateContent xmlns:mc="http://schemas.openxmlformats.org/markup-compatibility/2006">
              <mc:Choice xmlns:v="urn:schemas-microsoft-com:vml" Requires="v">
                <p:oleObj spid="_x0000_s68614" name="Equation" r:id="rId3" imgW="825480" imgH="228600" progId="Equation.3">
                  <p:embed/>
                </p:oleObj>
              </mc:Choice>
              <mc:Fallback>
                <p:oleObj name="Equation" r:id="rId3" imgW="825480" imgH="228600" progId="Equation.3">
                  <p:embed/>
                  <p:pic>
                    <p:nvPicPr>
                      <p:cNvPr id="0" name="Object 7"/>
                      <p:cNvPicPr>
                        <a:picLocks noChangeAspect="1" noChangeArrowheads="1"/>
                      </p:cNvPicPr>
                      <p:nvPr/>
                    </p:nvPicPr>
                    <p:blipFill>
                      <a:blip r:embed="rId4"/>
                      <a:srcRect/>
                      <a:stretch>
                        <a:fillRect/>
                      </a:stretch>
                    </p:blipFill>
                    <p:spPr bwMode="auto">
                      <a:xfrm>
                        <a:off x="4355976" y="2636912"/>
                        <a:ext cx="4046984" cy="1123652"/>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685881578"/>
              </p:ext>
            </p:extLst>
          </p:nvPr>
        </p:nvGraphicFramePr>
        <p:xfrm>
          <a:off x="467544" y="2708920"/>
          <a:ext cx="3187073" cy="1008112"/>
        </p:xfrm>
        <a:graphic>
          <a:graphicData uri="http://schemas.openxmlformats.org/presentationml/2006/ole">
            <mc:AlternateContent xmlns:mc="http://schemas.openxmlformats.org/markup-compatibility/2006">
              <mc:Choice xmlns:v="urn:schemas-microsoft-com:vml" Requires="v">
                <p:oleObj spid="_x0000_s68615" name="Equation" r:id="rId5" imgW="723600" imgH="228600" progId="Equation.3">
                  <p:embed/>
                </p:oleObj>
              </mc:Choice>
              <mc:Fallback>
                <p:oleObj name="Equation" r:id="rId5" imgW="723600" imgH="228600" progId="Equation.3">
                  <p:embed/>
                  <p:pic>
                    <p:nvPicPr>
                      <p:cNvPr id="0" name="Object 7"/>
                      <p:cNvPicPr>
                        <a:picLocks noChangeAspect="1" noChangeArrowheads="1"/>
                      </p:cNvPicPr>
                      <p:nvPr/>
                    </p:nvPicPr>
                    <p:blipFill>
                      <a:blip r:embed="rId6"/>
                      <a:srcRect/>
                      <a:stretch>
                        <a:fillRect/>
                      </a:stretch>
                    </p:blipFill>
                    <p:spPr bwMode="auto">
                      <a:xfrm>
                        <a:off x="467544" y="2708920"/>
                        <a:ext cx="3187073" cy="1008112"/>
                      </a:xfrm>
                      <a:prstGeom prst="rect">
                        <a:avLst/>
                      </a:prstGeom>
                      <a:solidFill>
                        <a:srgbClr val="FDEADA"/>
                      </a:solidFill>
                      <a:ln w="38100">
                        <a:solidFill>
                          <a:schemeClr val="folHlink"/>
                        </a:solidFill>
                        <a:miter lim="800000"/>
                        <a:headEnd/>
                        <a:tailEnd/>
                      </a:ln>
                    </p:spPr>
                  </p:pic>
                </p:oleObj>
              </mc:Fallback>
            </mc:AlternateContent>
          </a:graphicData>
        </a:graphic>
      </p:graphicFrame>
      <p:sp>
        <p:nvSpPr>
          <p:cNvPr id="8" name="Down Arrow 7"/>
          <p:cNvSpPr/>
          <p:nvPr/>
        </p:nvSpPr>
        <p:spPr>
          <a:xfrm>
            <a:off x="3491880" y="3933056"/>
            <a:ext cx="1224136" cy="1296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9" name="Object 8"/>
          <p:cNvGraphicFramePr>
            <a:graphicFrameLocks noChangeAspect="1"/>
          </p:cNvGraphicFramePr>
          <p:nvPr>
            <p:extLst>
              <p:ext uri="{D42A27DB-BD31-4B8C-83A1-F6EECF244321}">
                <p14:modId xmlns:p14="http://schemas.microsoft.com/office/powerpoint/2010/main" val="1871388257"/>
              </p:ext>
            </p:extLst>
          </p:nvPr>
        </p:nvGraphicFramePr>
        <p:xfrm>
          <a:off x="2813050" y="5445125"/>
          <a:ext cx="2579688" cy="1163638"/>
        </p:xfrm>
        <a:graphic>
          <a:graphicData uri="http://schemas.openxmlformats.org/presentationml/2006/ole">
            <mc:AlternateContent xmlns:mc="http://schemas.openxmlformats.org/markup-compatibility/2006">
              <mc:Choice xmlns:v="urn:schemas-microsoft-com:vml" Requires="v">
                <p:oleObj spid="_x0000_s68616" name="Equation" r:id="rId7" imgW="507960" imgH="228600" progId="Equation.3">
                  <p:embed/>
                </p:oleObj>
              </mc:Choice>
              <mc:Fallback>
                <p:oleObj name="Equation" r:id="rId7" imgW="507960" imgH="228600" progId="Equation.3">
                  <p:embed/>
                  <p:pic>
                    <p:nvPicPr>
                      <p:cNvPr id="0" name="Object 5"/>
                      <p:cNvPicPr>
                        <a:picLocks noChangeAspect="1" noChangeArrowheads="1"/>
                      </p:cNvPicPr>
                      <p:nvPr/>
                    </p:nvPicPr>
                    <p:blipFill>
                      <a:blip r:embed="rId8"/>
                      <a:srcRect/>
                      <a:stretch>
                        <a:fillRect/>
                      </a:stretch>
                    </p:blipFill>
                    <p:spPr bwMode="auto">
                      <a:xfrm>
                        <a:off x="2813050" y="5445125"/>
                        <a:ext cx="2579688" cy="1163638"/>
                      </a:xfrm>
                      <a:prstGeom prst="rect">
                        <a:avLst/>
                      </a:prstGeom>
                      <a:solidFill>
                        <a:srgbClr val="FDEADA"/>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406776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2910</TotalTime>
  <Words>845</Words>
  <Application>Microsoft Office PowerPoint</Application>
  <PresentationFormat>On-screen Show (4:3)</PresentationFormat>
  <Paragraphs>138</Paragraphs>
  <Slides>18</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1" baseType="lpstr">
      <vt:lpstr>Office Theme</vt:lpstr>
      <vt:lpstr>Equation</vt:lpstr>
      <vt:lpstr>Microsoft Equation 3.0</vt:lpstr>
      <vt:lpstr>CHAPTER 5 Predictive Control with constraints 10 Dual-mode approaches with tracking</vt:lpstr>
      <vt:lpstr>Background </vt:lpstr>
      <vt:lpstr>Maximal admissible set</vt:lpstr>
      <vt:lpstr>Tracking with SOMPC/OMPC</vt:lpstr>
      <vt:lpstr>Autonomous model formulation</vt:lpstr>
      <vt:lpstr>Typical constraints</vt:lpstr>
      <vt:lpstr>Combined constraints</vt:lpstr>
      <vt:lpstr>Combined constraints</vt:lpstr>
      <vt:lpstr>Summary</vt:lpstr>
      <vt:lpstr>Maximal controlled admissible set</vt:lpstr>
      <vt:lpstr>Difficulty</vt:lpstr>
      <vt:lpstr>MATLAB code</vt:lpstr>
      <vt:lpstr>video5_10_example1.m</vt:lpstr>
      <vt:lpstr>video5_10_example2.m</vt:lpstr>
      <vt:lpstr>video5_10_example3.m</vt:lpstr>
      <vt:lpstr>WARNING</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189</cp:revision>
  <dcterms:created xsi:type="dcterms:W3CDTF">2012-03-07T15:25:29Z</dcterms:created>
  <dcterms:modified xsi:type="dcterms:W3CDTF">2014-04-09T11:05:06Z</dcterms:modified>
</cp:coreProperties>
</file>