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379" r:id="rId4"/>
    <p:sldId id="380" r:id="rId5"/>
    <p:sldId id="383" r:id="rId6"/>
    <p:sldId id="384" r:id="rId7"/>
    <p:sldId id="385" r:id="rId8"/>
    <p:sldId id="386" r:id="rId9"/>
    <p:sldId id="381" r:id="rId10"/>
    <p:sldId id="387" r:id="rId11"/>
    <p:sldId id="388" r:id="rId12"/>
    <p:sldId id="289"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87" d="100"/>
          <a:sy n="87" d="100"/>
        </p:scale>
        <p:origin x="-90"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4/11/2014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13</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2.jpeg"/><Relationship Id="rId5" Type="http://schemas.openxmlformats.org/officeDocument/2006/relationships/hyperlink" Target="http://engsc.ac.uk/" TargetMode="External"/><Relationship Id="rId10" Type="http://schemas.openxmlformats.org/officeDocument/2006/relationships/image" Target="../media/image21.jpeg"/><Relationship Id="rId4" Type="http://schemas.openxmlformats.org/officeDocument/2006/relationships/image" Target="../media/image18.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9.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3.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5.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990656" cy="1827634"/>
          </a:xfrm>
        </p:spPr>
        <p:txBody>
          <a:bodyPr>
            <a:normAutofit fontScale="90000"/>
          </a:bodyPr>
          <a:lstStyle/>
          <a:p>
            <a:r>
              <a:rPr lang="en-GB" dirty="0" smtClean="0"/>
              <a:t>CHAPTER 5</a:t>
            </a:r>
            <a:br>
              <a:rPr lang="en-GB" dirty="0" smtClean="0"/>
            </a:br>
            <a:r>
              <a:rPr lang="en-GB" dirty="0" smtClean="0"/>
              <a:t>Predictive Control with constraints 11</a:t>
            </a:r>
            <a:br>
              <a:rPr lang="en-GB" dirty="0" smtClean="0"/>
            </a:br>
            <a:r>
              <a:rPr lang="en-GB" dirty="0" smtClean="0"/>
              <a:t>simple implementation for dual-mode approaches with tracking</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Numerical examples</a:t>
            </a:r>
            <a:endParaRPr lang="en-GB" dirty="0"/>
          </a:p>
        </p:txBody>
      </p:sp>
      <p:sp>
        <p:nvSpPr>
          <p:cNvPr id="3" name="Content Placeholder 2"/>
          <p:cNvSpPr>
            <a:spLocks noGrp="1"/>
          </p:cNvSpPr>
          <p:nvPr>
            <p:ph idx="1"/>
          </p:nvPr>
        </p:nvSpPr>
        <p:spPr>
          <a:xfrm>
            <a:off x="214282" y="928670"/>
            <a:ext cx="8715436" cy="4732578"/>
          </a:xfrm>
        </p:spPr>
        <p:txBody>
          <a:bodyPr>
            <a:normAutofit fontScale="92500"/>
          </a:bodyPr>
          <a:lstStyle/>
          <a:p>
            <a:r>
              <a:rPr lang="en-GB" dirty="0" smtClean="0"/>
              <a:t>In the </a:t>
            </a:r>
            <a:r>
              <a:rPr lang="en-GB" i="1" dirty="0" err="1" smtClean="0">
                <a:solidFill>
                  <a:srgbClr val="C00000"/>
                </a:solidFill>
              </a:rPr>
              <a:t>ompcold</a:t>
            </a:r>
            <a:r>
              <a:rPr lang="en-GB" dirty="0" smtClean="0">
                <a:solidFill>
                  <a:srgbClr val="C00000"/>
                </a:solidFill>
              </a:rPr>
              <a:t> </a:t>
            </a:r>
            <a:r>
              <a:rPr lang="en-GB" dirty="0" smtClean="0"/>
              <a:t>subfolder of </a:t>
            </a:r>
            <a:r>
              <a:rPr lang="en-GB" i="1" dirty="0" smtClean="0">
                <a:solidFill>
                  <a:srgbClr val="C00000"/>
                </a:solidFill>
              </a:rPr>
              <a:t>OMPC</a:t>
            </a:r>
            <a:r>
              <a:rPr lang="en-GB" dirty="0" smtClean="0"/>
              <a:t> folder.</a:t>
            </a:r>
          </a:p>
          <a:p>
            <a:r>
              <a:rPr lang="en-GB" dirty="0" smtClean="0"/>
              <a:t>video5_11_example1.m, video5_11_example2.m,  video5_11_example3.m</a:t>
            </a:r>
          </a:p>
          <a:p>
            <a:r>
              <a:rPr lang="en-GB" dirty="0" smtClean="0"/>
              <a:t>These files demonstrate that the set point and disturbance can be modified online without any change to the inequalities for constraint handling.</a:t>
            </a:r>
          </a:p>
          <a:p>
            <a:r>
              <a:rPr lang="en-GB" dirty="0" smtClean="0"/>
              <a:t>The downside is the rather large number of constraints (many redundant) and potentially conservative choice of predictive horizon.</a:t>
            </a:r>
            <a:endParaRPr lang="en-GB" dirty="0"/>
          </a:p>
          <a:p>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sp>
        <p:nvSpPr>
          <p:cNvPr id="6" name="Rectangle 5"/>
          <p:cNvSpPr/>
          <p:nvPr/>
        </p:nvSpPr>
        <p:spPr>
          <a:xfrm>
            <a:off x="251520" y="5517232"/>
            <a:ext cx="8136904" cy="1224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Avoids the need to predefine limits on or values for the target and disturbance which are needed to use admissible sets.</a:t>
            </a:r>
            <a:endParaRPr lang="en-GB" sz="2800" dirty="0"/>
          </a:p>
        </p:txBody>
      </p:sp>
    </p:spTree>
    <p:extLst>
      <p:ext uri="{BB962C8B-B14F-4D97-AF65-F5344CB8AC3E}">
        <p14:creationId xmlns:p14="http://schemas.microsoft.com/office/powerpoint/2010/main" val="351738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REMARK</a:t>
            </a:r>
            <a:endParaRPr lang="en-GB" dirty="0"/>
          </a:p>
        </p:txBody>
      </p:sp>
      <p:sp>
        <p:nvSpPr>
          <p:cNvPr id="3" name="Content Placeholder 2"/>
          <p:cNvSpPr>
            <a:spLocks noGrp="1"/>
          </p:cNvSpPr>
          <p:nvPr>
            <p:ph idx="1"/>
          </p:nvPr>
        </p:nvSpPr>
        <p:spPr/>
        <p:txBody>
          <a:bodyPr/>
          <a:lstStyle/>
          <a:p>
            <a:pPr marL="0" indent="0">
              <a:buNone/>
            </a:pPr>
            <a:r>
              <a:rPr lang="en-GB" dirty="0" smtClean="0"/>
              <a:t>It is not obvious which inequalities may be redundant because these inequalities put no limits on (r-d).</a:t>
            </a:r>
          </a:p>
          <a:p>
            <a:pPr marL="0" indent="0">
              <a:buNone/>
            </a:pPr>
            <a:endParaRPr lang="en-GB" dirty="0"/>
          </a:p>
          <a:p>
            <a:pPr marL="0" indent="0">
              <a:buNone/>
            </a:pPr>
            <a:endParaRPr lang="en-GB" dirty="0" smtClean="0"/>
          </a:p>
          <a:p>
            <a:pPr marL="0" indent="0">
              <a:buNone/>
            </a:pPr>
            <a:r>
              <a:rPr lang="en-GB" dirty="0" smtClean="0"/>
              <a:t>For example, it would be easy to propose a value for (r-d) for which the MCAS is empty!</a:t>
            </a:r>
          </a:p>
          <a:p>
            <a:pPr marL="0" indent="0">
              <a:buNone/>
            </a:pPr>
            <a:r>
              <a:rPr lang="en-GB" dirty="0" smtClean="0"/>
              <a:t>Or, a value for r-d which required an excessively long prediction horizon to capture  the MCAS (e.g. steady-state on boundary).</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895094579"/>
              </p:ext>
            </p:extLst>
          </p:nvPr>
        </p:nvGraphicFramePr>
        <p:xfrm>
          <a:off x="179512" y="2636912"/>
          <a:ext cx="8697912" cy="647700"/>
        </p:xfrm>
        <a:graphic>
          <a:graphicData uri="http://schemas.openxmlformats.org/presentationml/2006/ole">
            <mc:AlternateContent xmlns:mc="http://schemas.openxmlformats.org/markup-compatibility/2006">
              <mc:Choice xmlns:v="urn:schemas-microsoft-com:vml" Requires="v">
                <p:oleObj spid="_x0000_s86021" name="Equation" r:id="rId3" imgW="3251160" imgH="241200" progId="Equation.3">
                  <p:embed/>
                </p:oleObj>
              </mc:Choice>
              <mc:Fallback>
                <p:oleObj name="Equation" r:id="rId3" imgW="3251160" imgH="2412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2636912"/>
                        <a:ext cx="8697912" cy="647700"/>
                      </a:xfrm>
                      <a:prstGeom prst="rect">
                        <a:avLst/>
                      </a:prstGeom>
                      <a:solidFill>
                        <a:srgbClr val="E6E0EC"/>
                      </a:solidFill>
                      <a:ln w="25400">
                        <a:solidFill>
                          <a:srgbClr val="632523"/>
                        </a:solidFill>
                        <a:miter lim="800000"/>
                        <a:headEnd/>
                        <a:tailEnd/>
                      </a:ln>
                    </p:spPr>
                  </p:pic>
                </p:oleObj>
              </mc:Fallback>
            </mc:AlternateContent>
          </a:graphicData>
        </a:graphic>
      </p:graphicFrame>
    </p:spTree>
    <p:extLst>
      <p:ext uri="{BB962C8B-B14F-4D97-AF65-F5344CB8AC3E}">
        <p14:creationId xmlns:p14="http://schemas.microsoft.com/office/powerpoint/2010/main" val="80981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405828"/>
          </a:xfrm>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2" y="692696"/>
            <a:ext cx="8715436" cy="4968552"/>
          </a:xfrm>
        </p:spPr>
        <p:txBody>
          <a:bodyPr>
            <a:normAutofit fontScale="92500" lnSpcReduction="20000"/>
          </a:bodyPr>
          <a:lstStyle/>
          <a:p>
            <a:pPr marL="514350" indent="-514350">
              <a:buFont typeface="+mj-lt"/>
              <a:buAutoNum type="arabicPeriod"/>
            </a:pPr>
            <a:r>
              <a:rPr lang="en-GB" dirty="0" smtClean="0"/>
              <a:t>This video has given an alternative to admissible sets for constraint handling over an infinite horizon.</a:t>
            </a:r>
          </a:p>
          <a:p>
            <a:pPr marL="514350" indent="-514350">
              <a:buFont typeface="+mj-lt"/>
              <a:buAutoNum type="arabicPeriod"/>
            </a:pPr>
            <a:r>
              <a:rPr lang="en-GB" dirty="0" smtClean="0"/>
              <a:t>The assumption is made  that using the insight from admissible sets, we know that constraints do not need to be tested explicitly beyond some horizon ‘n’, but this ‘n’ will vary with the scenario (set point, disturbance, etc.).</a:t>
            </a:r>
            <a:endParaRPr lang="en-GB" dirty="0"/>
          </a:p>
          <a:p>
            <a:pPr marL="514350" indent="-514350">
              <a:buFont typeface="+mj-lt"/>
              <a:buAutoNum type="arabicPeriod"/>
            </a:pPr>
            <a:r>
              <a:rPr lang="en-GB" dirty="0" smtClean="0"/>
              <a:t>Nevertheless, ensuring predictions meet constraints for some arbitrary large ‘n’ is likely to capture the MCAS and thus allow simple coding.</a:t>
            </a:r>
          </a:p>
          <a:p>
            <a:pPr marL="514350" indent="-514350">
              <a:buFont typeface="+mj-lt"/>
              <a:buAutoNum type="arabicPeriod"/>
            </a:pPr>
            <a:r>
              <a:rPr lang="en-GB" dirty="0" smtClean="0"/>
              <a:t>Specifically, the set does not need re-computing each time the set point/disturbance </a:t>
            </a:r>
            <a:r>
              <a:rPr lang="en-GB" smtClean="0"/>
              <a:t>changes</a:t>
            </a:r>
            <a:r>
              <a:rPr lang="en-GB" smtClean="0"/>
              <a:t>.</a:t>
            </a:r>
            <a:endParaRPr lang="en-GB" dirty="0" smtClean="0"/>
          </a:p>
          <a:p>
            <a:pPr marL="0" indent="0">
              <a:buNone/>
            </a:pPr>
            <a:endParaRPr lang="en-GB" dirty="0" smtClean="0"/>
          </a:p>
          <a:p>
            <a:pPr marL="0" indent="0">
              <a:buNone/>
            </a:pPr>
            <a:endParaRPr lang="en-GB" dirty="0" smtClean="0"/>
          </a:p>
          <a:p>
            <a:pPr marL="514350" indent="-514350">
              <a:buFont typeface="+mj-lt"/>
              <a:buAutoNum type="arabicPeriod"/>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
        <p:nvSpPr>
          <p:cNvPr id="10" name="Rectangle 9"/>
          <p:cNvSpPr/>
          <p:nvPr/>
        </p:nvSpPr>
        <p:spPr>
          <a:xfrm>
            <a:off x="251520" y="5517232"/>
            <a:ext cx="8662557" cy="12961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 focus here is on being pragmatic, not rigorous, as often that is enough for testing concepts and learning.</a:t>
            </a:r>
            <a:endParaRPr lang="en-GB" sz="2800" dirty="0"/>
          </a:p>
        </p:txBody>
      </p:sp>
    </p:spTree>
    <p:extLst>
      <p:ext uri="{BB962C8B-B14F-4D97-AF65-F5344CB8AC3E}">
        <p14:creationId xmlns:p14="http://schemas.microsoft.com/office/powerpoint/2010/main" val="110644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980728"/>
            <a:ext cx="8715436" cy="5591544"/>
          </a:xfrm>
        </p:spPr>
        <p:txBody>
          <a:bodyPr>
            <a:normAutofit fontScale="85000" lnSpcReduction="10000"/>
          </a:bodyPr>
          <a:lstStyle/>
          <a:p>
            <a:pPr marL="514350" indent="-514350">
              <a:lnSpc>
                <a:spcPct val="90000"/>
              </a:lnSpc>
              <a:buFont typeface="+mj-lt"/>
              <a:buAutoNum type="arabicPeriod"/>
            </a:pPr>
            <a:r>
              <a:rPr lang="en-GB" altLang="en-US" dirty="0" smtClean="0"/>
              <a:t>The previous two videos demonstrated how one could incorporate constraints into an OMPC/SOMPC algorithm.</a:t>
            </a:r>
            <a:endParaRPr lang="en-GB" altLang="en-US" dirty="0" smtClean="0">
              <a:solidFill>
                <a:srgbClr val="C00000"/>
              </a:solidFill>
            </a:endParaRPr>
          </a:p>
          <a:p>
            <a:pPr marL="514350" indent="-514350">
              <a:lnSpc>
                <a:spcPct val="90000"/>
              </a:lnSpc>
              <a:buFont typeface="+mj-lt"/>
              <a:buAutoNum type="arabicPeriod"/>
            </a:pPr>
            <a:r>
              <a:rPr lang="en-GB" altLang="en-US" dirty="0" smtClean="0"/>
              <a:t>In simple terms, the easiest method is to form an autonomous model formulation for the predictions and express constraints at each sample using some inequalities.</a:t>
            </a:r>
          </a:p>
          <a:p>
            <a:pPr marL="514350" indent="-514350">
              <a:lnSpc>
                <a:spcPct val="90000"/>
              </a:lnSpc>
              <a:buFont typeface="+mj-lt"/>
              <a:buAutoNum type="arabicPeriod"/>
            </a:pPr>
            <a:r>
              <a:rPr lang="en-GB" altLang="en-US" dirty="0" smtClean="0"/>
              <a:t>Finally, use the admissible set algorithm to define the constraints over an infinite prediction horizon in terms of a finite set of inequalities linked to the </a:t>
            </a:r>
            <a:r>
              <a:rPr lang="en-GB" altLang="en-US" dirty="0" err="1" smtClean="0"/>
              <a:t>d.o.f</a:t>
            </a:r>
            <a:r>
              <a:rPr lang="en-GB" altLang="en-US" dirty="0" smtClean="0"/>
              <a:t>.</a:t>
            </a:r>
          </a:p>
          <a:p>
            <a:pPr marL="514350" indent="-514350">
              <a:lnSpc>
                <a:spcPct val="90000"/>
              </a:lnSpc>
              <a:buFont typeface="+mj-lt"/>
              <a:buAutoNum type="arabicPeriod"/>
            </a:pPr>
            <a:r>
              <a:rPr lang="en-GB" altLang="en-US" dirty="0" smtClean="0"/>
              <a:t>However, the simple extension to tracking scenarios was inflexible and not suitable for online implementation.</a:t>
            </a:r>
          </a:p>
          <a:p>
            <a:pPr marL="514350" indent="-514350">
              <a:lnSpc>
                <a:spcPct val="90000"/>
              </a:lnSpc>
              <a:buFont typeface="+mj-lt"/>
              <a:buAutoNum type="arabicPeriod"/>
            </a:pPr>
            <a:r>
              <a:rPr lang="en-GB" altLang="en-US" dirty="0" smtClean="0"/>
              <a:t>This video considers an alternative procedure for forming MCAS which incorporates a time varying target and disturbance.</a:t>
            </a:r>
          </a:p>
          <a:p>
            <a:pPr marL="514350" indent="-514350">
              <a:lnSpc>
                <a:spcPct val="90000"/>
              </a:lnSpc>
              <a:buFont typeface="+mj-lt"/>
              <a:buAutoNum type="arabicPeriod"/>
            </a:pPr>
            <a:r>
              <a:rPr lang="en-GB" altLang="en-US" dirty="0" smtClean="0"/>
              <a:t>The approach is simple, but also has obvious weaknesses.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Background continued </a:t>
            </a:r>
            <a:endParaRPr lang="en-GB" dirty="0"/>
          </a:p>
        </p:txBody>
      </p:sp>
      <p:sp>
        <p:nvSpPr>
          <p:cNvPr id="3" name="Content Placeholder 2"/>
          <p:cNvSpPr>
            <a:spLocks noGrp="1"/>
          </p:cNvSpPr>
          <p:nvPr>
            <p:ph idx="1"/>
          </p:nvPr>
        </p:nvSpPr>
        <p:spPr>
          <a:xfrm>
            <a:off x="214282" y="928670"/>
            <a:ext cx="8715436" cy="3580450"/>
          </a:xfrm>
        </p:spPr>
        <p:txBody>
          <a:bodyPr>
            <a:normAutofit fontScale="77500" lnSpcReduction="20000"/>
          </a:bodyPr>
          <a:lstStyle/>
          <a:p>
            <a:r>
              <a:rPr lang="en-GB" dirty="0" smtClean="0"/>
              <a:t>The difficulty with doing constraint handling of a dual-mode approach is that predictions evolve over an infinite horizon.</a:t>
            </a:r>
          </a:p>
          <a:p>
            <a:r>
              <a:rPr lang="en-GB" dirty="0" smtClean="0"/>
              <a:t>Consequently, one can only be sure that the ‘optimal’ solution is valid (feasible), if it satisfies constraints over an infinite horizon.</a:t>
            </a:r>
          </a:p>
          <a:p>
            <a:r>
              <a:rPr lang="en-GB" dirty="0" smtClean="0"/>
              <a:t>The previous videos used admissible sets to capture the required inequalities.</a:t>
            </a:r>
          </a:p>
          <a:p>
            <a:r>
              <a:rPr lang="en-GB" dirty="0" smtClean="0"/>
              <a:t>However, admissible sets are defined for a fixed scenario and thus do not allow time varying components such as the steady-state.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247003551"/>
              </p:ext>
            </p:extLst>
          </p:nvPr>
        </p:nvGraphicFramePr>
        <p:xfrm>
          <a:off x="2267744" y="4149080"/>
          <a:ext cx="5794375" cy="2308225"/>
        </p:xfrm>
        <a:graphic>
          <a:graphicData uri="http://schemas.openxmlformats.org/presentationml/2006/ole">
            <mc:AlternateContent xmlns:mc="http://schemas.openxmlformats.org/markup-compatibility/2006">
              <mc:Choice xmlns:v="urn:schemas-microsoft-com:vml" Requires="v">
                <p:oleObj spid="_x0000_s79888" name="Equation" r:id="rId3" imgW="2234880" imgH="888840" progId="Equation.3">
                  <p:embed/>
                </p:oleObj>
              </mc:Choice>
              <mc:Fallback>
                <p:oleObj name="Equation" r:id="rId3" imgW="2234880" imgH="8888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4149080"/>
                        <a:ext cx="5794375" cy="2308225"/>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7" name="Rectangle 6"/>
          <p:cNvSpPr/>
          <p:nvPr/>
        </p:nvSpPr>
        <p:spPr>
          <a:xfrm>
            <a:off x="251520" y="4581128"/>
            <a:ext cx="1656184"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Here f changes every sample.</a:t>
            </a:r>
            <a:endParaRPr lang="en-GB" sz="2800" dirty="0"/>
          </a:p>
        </p:txBody>
      </p:sp>
    </p:spTree>
    <p:extLst>
      <p:ext uri="{BB962C8B-B14F-4D97-AF65-F5344CB8AC3E}">
        <p14:creationId xmlns:p14="http://schemas.microsoft.com/office/powerpoint/2010/main" val="255606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 pragmatic approach</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We know that in practice, for given scenarios, the admissible set algorithm converges after a finite number of iterations.</a:t>
            </a:r>
          </a:p>
          <a:p>
            <a:r>
              <a:rPr lang="en-GB" dirty="0" smtClean="0"/>
              <a:t>The number of iterations is linked to the closed-loop poles, and the proximity of the steady-state to a constraint.</a:t>
            </a:r>
          </a:p>
          <a:p>
            <a:r>
              <a:rPr lang="en-GB" dirty="0" smtClean="0"/>
              <a:t>For typical closed-loop poles around 0.8-0.9, this iteration count will  be 10-20, but would only reach numbers like 40 for ‘unusual cases’ (very slow poles, etc.).</a:t>
            </a:r>
          </a:p>
          <a:p>
            <a:r>
              <a:rPr lang="en-GB" dirty="0" smtClean="0"/>
              <a:t>We could simple define the constraints for the first 30-40 samples, accepting this has large degree of redundancy, and assume that this captures the MCAS fully (which it will for most normal cases).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spTree>
    <p:extLst>
      <p:ext uri="{BB962C8B-B14F-4D97-AF65-F5344CB8AC3E}">
        <p14:creationId xmlns:p14="http://schemas.microsoft.com/office/powerpoint/2010/main" val="241526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Predicting in absolute values</a:t>
            </a:r>
            <a:endParaRPr lang="en-GB" dirty="0"/>
          </a:p>
        </p:txBody>
      </p:sp>
      <p:sp>
        <p:nvSpPr>
          <p:cNvPr id="3" name="Content Placeholder 2"/>
          <p:cNvSpPr>
            <a:spLocks noGrp="1"/>
          </p:cNvSpPr>
          <p:nvPr>
            <p:ph idx="1"/>
          </p:nvPr>
        </p:nvSpPr>
        <p:spPr>
          <a:xfrm>
            <a:off x="214282" y="928670"/>
            <a:ext cx="8715436" cy="1132178"/>
          </a:xfrm>
        </p:spPr>
        <p:txBody>
          <a:bodyPr/>
          <a:lstStyle/>
          <a:p>
            <a:pPr marL="0" indent="0">
              <a:buNone/>
            </a:pPr>
            <a:r>
              <a:rPr lang="en-GB" dirty="0" smtClean="0"/>
              <a:t>It is convenient to construct the predictions in terms of absolute values.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225364080"/>
              </p:ext>
            </p:extLst>
          </p:nvPr>
        </p:nvGraphicFramePr>
        <p:xfrm>
          <a:off x="251520" y="2132856"/>
          <a:ext cx="6267450" cy="1168400"/>
        </p:xfrm>
        <a:graphic>
          <a:graphicData uri="http://schemas.openxmlformats.org/presentationml/2006/ole">
            <mc:AlternateContent xmlns:mc="http://schemas.openxmlformats.org/markup-compatibility/2006">
              <mc:Choice xmlns:v="urn:schemas-microsoft-com:vml" Requires="v">
                <p:oleObj spid="_x0000_s81970" name="Equation" r:id="rId3" imgW="2590560" imgH="482400" progId="Equation.3">
                  <p:embed/>
                </p:oleObj>
              </mc:Choice>
              <mc:Fallback>
                <p:oleObj name="Equation" r:id="rId3" imgW="2590560" imgH="482400" progId="Equation.3">
                  <p:embed/>
                  <p:pic>
                    <p:nvPicPr>
                      <p:cNvPr id="0" name=""/>
                      <p:cNvPicPr>
                        <a:picLocks noChangeAspect="1" noChangeArrowheads="1"/>
                      </p:cNvPicPr>
                      <p:nvPr/>
                    </p:nvPicPr>
                    <p:blipFill>
                      <a:blip r:embed="rId4"/>
                      <a:srcRect/>
                      <a:stretch>
                        <a:fillRect/>
                      </a:stretch>
                    </p:blipFill>
                    <p:spPr bwMode="auto">
                      <a:xfrm>
                        <a:off x="251520" y="2132856"/>
                        <a:ext cx="6267450" cy="116840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07132864"/>
              </p:ext>
            </p:extLst>
          </p:nvPr>
        </p:nvGraphicFramePr>
        <p:xfrm>
          <a:off x="5148064" y="3140969"/>
          <a:ext cx="3600400" cy="2081114"/>
        </p:xfrm>
        <a:graphic>
          <a:graphicData uri="http://schemas.openxmlformats.org/presentationml/2006/ole">
            <mc:AlternateContent xmlns:mc="http://schemas.openxmlformats.org/markup-compatibility/2006">
              <mc:Choice xmlns:v="urn:schemas-microsoft-com:vml" Requires="v">
                <p:oleObj spid="_x0000_s81971" name="Equation" r:id="rId5" imgW="1714320" imgH="990360" progId="Equation.3">
                  <p:embed/>
                </p:oleObj>
              </mc:Choice>
              <mc:Fallback>
                <p:oleObj name="Equation" r:id="rId5" imgW="1714320" imgH="990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064" y="3140969"/>
                        <a:ext cx="3600400" cy="2081114"/>
                      </a:xfrm>
                      <a:prstGeom prst="rect">
                        <a:avLst/>
                      </a:prstGeom>
                      <a:solidFill>
                        <a:schemeClr val="accent2">
                          <a:lumMod val="20000"/>
                          <a:lumOff val="80000"/>
                        </a:schemeClr>
                      </a:solidFill>
                      <a:ln w="9525">
                        <a:solidFill>
                          <a:srgbClr val="953735"/>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227783819"/>
              </p:ext>
            </p:extLst>
          </p:nvPr>
        </p:nvGraphicFramePr>
        <p:xfrm>
          <a:off x="260918" y="3501008"/>
          <a:ext cx="4638675" cy="1168400"/>
        </p:xfrm>
        <a:graphic>
          <a:graphicData uri="http://schemas.openxmlformats.org/presentationml/2006/ole">
            <mc:AlternateContent xmlns:mc="http://schemas.openxmlformats.org/markup-compatibility/2006">
              <mc:Choice xmlns:v="urn:schemas-microsoft-com:vml" Requires="v">
                <p:oleObj spid="_x0000_s81972" name="Equation" r:id="rId7" imgW="1917360" imgH="482400" progId="Equation.3">
                  <p:embed/>
                </p:oleObj>
              </mc:Choice>
              <mc:Fallback>
                <p:oleObj name="Equation" r:id="rId7" imgW="1917360" imgH="482400" progId="Equation.3">
                  <p:embed/>
                  <p:pic>
                    <p:nvPicPr>
                      <p:cNvPr id="0" name=""/>
                      <p:cNvPicPr>
                        <a:picLocks noChangeAspect="1" noChangeArrowheads="1"/>
                      </p:cNvPicPr>
                      <p:nvPr/>
                    </p:nvPicPr>
                    <p:blipFill>
                      <a:blip r:embed="rId8"/>
                      <a:srcRect/>
                      <a:stretch>
                        <a:fillRect/>
                      </a:stretch>
                    </p:blipFill>
                    <p:spPr bwMode="auto">
                      <a:xfrm>
                        <a:off x="260918" y="3501008"/>
                        <a:ext cx="4638675" cy="116840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98012421"/>
              </p:ext>
            </p:extLst>
          </p:nvPr>
        </p:nvGraphicFramePr>
        <p:xfrm>
          <a:off x="251520" y="5356944"/>
          <a:ext cx="5775326" cy="1168400"/>
        </p:xfrm>
        <a:graphic>
          <a:graphicData uri="http://schemas.openxmlformats.org/presentationml/2006/ole">
            <mc:AlternateContent xmlns:mc="http://schemas.openxmlformats.org/markup-compatibility/2006">
              <mc:Choice xmlns:v="urn:schemas-microsoft-com:vml" Requires="v">
                <p:oleObj spid="_x0000_s81973" name="Equation" r:id="rId9" imgW="2387520" imgH="482400" progId="Equation.3">
                  <p:embed/>
                </p:oleObj>
              </mc:Choice>
              <mc:Fallback>
                <p:oleObj name="Equation" r:id="rId9" imgW="2387520" imgH="482400" progId="Equation.3">
                  <p:embed/>
                  <p:pic>
                    <p:nvPicPr>
                      <p:cNvPr id="0" name="Object 8"/>
                      <p:cNvPicPr>
                        <a:picLocks noChangeAspect="1" noChangeArrowheads="1"/>
                      </p:cNvPicPr>
                      <p:nvPr/>
                    </p:nvPicPr>
                    <p:blipFill>
                      <a:blip r:embed="rId10"/>
                      <a:srcRect/>
                      <a:stretch>
                        <a:fillRect/>
                      </a:stretch>
                    </p:blipFill>
                    <p:spPr bwMode="auto">
                      <a:xfrm>
                        <a:off x="251520" y="5356944"/>
                        <a:ext cx="5775326" cy="1168400"/>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06861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Predicting in absolute values</a:t>
            </a:r>
            <a:endParaRPr lang="en-GB" dirty="0"/>
          </a:p>
        </p:txBody>
      </p:sp>
      <p:sp>
        <p:nvSpPr>
          <p:cNvPr id="3" name="Content Placeholder 2"/>
          <p:cNvSpPr>
            <a:spLocks noGrp="1"/>
          </p:cNvSpPr>
          <p:nvPr>
            <p:ph idx="1"/>
          </p:nvPr>
        </p:nvSpPr>
        <p:spPr>
          <a:xfrm>
            <a:off x="214282" y="928670"/>
            <a:ext cx="8715436" cy="1636234"/>
          </a:xfrm>
        </p:spPr>
        <p:txBody>
          <a:bodyPr>
            <a:normAutofit/>
          </a:bodyPr>
          <a:lstStyle/>
          <a:p>
            <a:pPr marL="0" indent="0">
              <a:buNone/>
            </a:pPr>
            <a:r>
              <a:rPr lang="en-GB" dirty="0" smtClean="0"/>
              <a:t>Prediction was covered in chapters 1, so details omitted here. Using the model below, predictions are easy to compute for a desired horizon.</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1904412563"/>
              </p:ext>
            </p:extLst>
          </p:nvPr>
        </p:nvGraphicFramePr>
        <p:xfrm>
          <a:off x="1259632" y="4005064"/>
          <a:ext cx="5657851" cy="2351087"/>
        </p:xfrm>
        <a:graphic>
          <a:graphicData uri="http://schemas.openxmlformats.org/presentationml/2006/ole">
            <mc:AlternateContent xmlns:mc="http://schemas.openxmlformats.org/markup-compatibility/2006">
              <mc:Choice xmlns:v="urn:schemas-microsoft-com:vml" Requires="v">
                <p:oleObj spid="_x0000_s82970" name="Equation" r:id="rId3" imgW="1803240" imgH="749160" progId="Equation.3">
                  <p:embed/>
                </p:oleObj>
              </mc:Choice>
              <mc:Fallback>
                <p:oleObj name="Equation" r:id="rId3" imgW="1803240" imgH="749160" progId="Equation.3">
                  <p:embed/>
                  <p:pic>
                    <p:nvPicPr>
                      <p:cNvPr id="0" name=""/>
                      <p:cNvPicPr>
                        <a:picLocks noChangeAspect="1" noChangeArrowheads="1"/>
                      </p:cNvPicPr>
                      <p:nvPr/>
                    </p:nvPicPr>
                    <p:blipFill>
                      <a:blip r:embed="rId4"/>
                      <a:srcRect/>
                      <a:stretch>
                        <a:fillRect/>
                      </a:stretch>
                    </p:blipFill>
                    <p:spPr bwMode="auto">
                      <a:xfrm>
                        <a:off x="1259632" y="4005064"/>
                        <a:ext cx="5657851" cy="2351087"/>
                      </a:xfrm>
                      <a:prstGeom prst="rect">
                        <a:avLst/>
                      </a:prstGeom>
                      <a:solidFill>
                        <a:srgbClr val="FFFF00"/>
                      </a:solidFill>
                      <a:ln w="19050">
                        <a:solidFill>
                          <a:schemeClr val="accent1"/>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35855618"/>
              </p:ext>
            </p:extLst>
          </p:nvPr>
        </p:nvGraphicFramePr>
        <p:xfrm>
          <a:off x="1259632" y="2564904"/>
          <a:ext cx="5775325" cy="1168400"/>
        </p:xfrm>
        <a:graphic>
          <a:graphicData uri="http://schemas.openxmlformats.org/presentationml/2006/ole">
            <mc:AlternateContent xmlns:mc="http://schemas.openxmlformats.org/markup-compatibility/2006">
              <mc:Choice xmlns:v="urn:schemas-microsoft-com:vml" Requires="v">
                <p:oleObj spid="_x0000_s82971" name="Equation" r:id="rId5" imgW="2387520" imgH="482400" progId="Equation.3">
                  <p:embed/>
                </p:oleObj>
              </mc:Choice>
              <mc:Fallback>
                <p:oleObj name="Equation" r:id="rId5" imgW="2387520" imgH="4824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2564904"/>
                        <a:ext cx="5775325" cy="1168400"/>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94826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Constraint inequalities</a:t>
            </a:r>
            <a:endParaRPr lang="en-GB" dirty="0"/>
          </a:p>
        </p:txBody>
      </p:sp>
      <p:sp>
        <p:nvSpPr>
          <p:cNvPr id="3" name="Content Placeholder 2"/>
          <p:cNvSpPr>
            <a:spLocks noGrp="1"/>
          </p:cNvSpPr>
          <p:nvPr>
            <p:ph idx="1"/>
          </p:nvPr>
        </p:nvSpPr>
        <p:spPr>
          <a:xfrm>
            <a:off x="214282" y="928670"/>
            <a:ext cx="8715436" cy="1564226"/>
          </a:xfrm>
        </p:spPr>
        <p:txBody>
          <a:bodyPr>
            <a:normAutofit lnSpcReduction="10000"/>
          </a:bodyPr>
          <a:lstStyle/>
          <a:p>
            <a:pPr marL="0" indent="0">
              <a:buNone/>
            </a:pPr>
            <a:r>
              <a:rPr lang="en-GB" dirty="0" smtClean="0"/>
              <a:t>These can be constructed in an exactly analogous manner to video5_3 of this chapter.</a:t>
            </a:r>
          </a:p>
          <a:p>
            <a:pPr marL="0" indent="0">
              <a:buNone/>
            </a:pPr>
            <a:r>
              <a:rPr lang="en-GB" dirty="0" smtClean="0"/>
              <a:t>For example, combine the following:</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2823275358"/>
              </p:ext>
            </p:extLst>
          </p:nvPr>
        </p:nvGraphicFramePr>
        <p:xfrm>
          <a:off x="251520" y="2564904"/>
          <a:ext cx="1815704" cy="3955405"/>
        </p:xfrm>
        <a:graphic>
          <a:graphicData uri="http://schemas.openxmlformats.org/presentationml/2006/ole">
            <mc:AlternateContent xmlns:mc="http://schemas.openxmlformats.org/markup-compatibility/2006">
              <mc:Choice xmlns:v="urn:schemas-microsoft-com:vml" Requires="v">
                <p:oleObj spid="_x0000_s84015" name="Equation" r:id="rId3" imgW="850680" imgH="1854000" progId="Equation.3">
                  <p:embed/>
                </p:oleObj>
              </mc:Choice>
              <mc:Fallback>
                <p:oleObj name="Equation" r:id="rId3" imgW="850680" imgH="18540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564904"/>
                        <a:ext cx="1815704" cy="3955405"/>
                      </a:xfrm>
                      <a:prstGeom prst="rect">
                        <a:avLst/>
                      </a:prstGeom>
                      <a:solidFill>
                        <a:srgbClr val="FFFF99"/>
                      </a:solid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937771602"/>
              </p:ext>
            </p:extLst>
          </p:nvPr>
        </p:nvGraphicFramePr>
        <p:xfrm>
          <a:off x="2627784" y="3645024"/>
          <a:ext cx="5657850" cy="757238"/>
        </p:xfrm>
        <a:graphic>
          <a:graphicData uri="http://schemas.openxmlformats.org/presentationml/2006/ole">
            <mc:AlternateContent xmlns:mc="http://schemas.openxmlformats.org/markup-compatibility/2006">
              <mc:Choice xmlns:v="urn:schemas-microsoft-com:vml" Requires="v">
                <p:oleObj spid="_x0000_s84016" name="Equation" r:id="rId5" imgW="1803240" imgH="241200" progId="Equation.3">
                  <p:embed/>
                </p:oleObj>
              </mc:Choice>
              <mc:Fallback>
                <p:oleObj name="Equation" r:id="rId5" imgW="1803240" imgH="241200" progId="Equation.3">
                  <p:embed/>
                  <p:pic>
                    <p:nvPicPr>
                      <p:cNvPr id="0" name="Object 9"/>
                      <p:cNvPicPr>
                        <a:picLocks noChangeAspect="1" noChangeArrowheads="1"/>
                      </p:cNvPicPr>
                      <p:nvPr/>
                    </p:nvPicPr>
                    <p:blipFill>
                      <a:blip r:embed="rId6"/>
                      <a:srcRect/>
                      <a:stretch>
                        <a:fillRect/>
                      </a:stretch>
                    </p:blipFill>
                    <p:spPr bwMode="auto">
                      <a:xfrm>
                        <a:off x="2627784" y="3645024"/>
                        <a:ext cx="5657850" cy="757238"/>
                      </a:xfrm>
                      <a:prstGeom prst="rect">
                        <a:avLst/>
                      </a:prstGeom>
                      <a:solidFill>
                        <a:srgbClr val="FFFF00"/>
                      </a:solidFill>
                      <a:ln w="19050">
                        <a:solidFill>
                          <a:schemeClr val="accent1"/>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5924470"/>
              </p:ext>
            </p:extLst>
          </p:nvPr>
        </p:nvGraphicFramePr>
        <p:xfrm>
          <a:off x="2627784" y="2708920"/>
          <a:ext cx="2087562" cy="660400"/>
        </p:xfrm>
        <a:graphic>
          <a:graphicData uri="http://schemas.openxmlformats.org/presentationml/2006/ole">
            <mc:AlternateContent xmlns:mc="http://schemas.openxmlformats.org/markup-compatibility/2006">
              <mc:Choice xmlns:v="urn:schemas-microsoft-com:vml" Requires="v">
                <p:oleObj spid="_x0000_s84017" name="Equation" r:id="rId7" imgW="723600" imgH="228600" progId="Equation.3">
                  <p:embed/>
                </p:oleObj>
              </mc:Choice>
              <mc:Fallback>
                <p:oleObj name="Equation" r:id="rId7" imgW="723600" imgH="2286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784" y="2708920"/>
                        <a:ext cx="2087562" cy="660400"/>
                      </a:xfrm>
                      <a:prstGeom prst="rect">
                        <a:avLst/>
                      </a:prstGeom>
                      <a:solidFill>
                        <a:srgbClr val="E6B9B8"/>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04238194"/>
              </p:ext>
            </p:extLst>
          </p:nvPr>
        </p:nvGraphicFramePr>
        <p:xfrm>
          <a:off x="2339752" y="4797152"/>
          <a:ext cx="6519862" cy="696912"/>
        </p:xfrm>
        <a:graphic>
          <a:graphicData uri="http://schemas.openxmlformats.org/presentationml/2006/ole">
            <mc:AlternateContent xmlns:mc="http://schemas.openxmlformats.org/markup-compatibility/2006">
              <mc:Choice xmlns:v="urn:schemas-microsoft-com:vml" Requires="v">
                <p:oleObj spid="_x0000_s84018" name="Equation" r:id="rId9" imgW="2260440" imgH="241200" progId="Equation.3">
                  <p:embed/>
                </p:oleObj>
              </mc:Choice>
              <mc:Fallback>
                <p:oleObj name="Equation" r:id="rId9" imgW="2260440" imgH="241200" progId="Equation.3">
                  <p:embed/>
                  <p:pic>
                    <p:nvPicPr>
                      <p:cNvPr id="0" name="Object 7"/>
                      <p:cNvPicPr>
                        <a:picLocks noChangeAspect="1" noChangeArrowheads="1"/>
                      </p:cNvPicPr>
                      <p:nvPr/>
                    </p:nvPicPr>
                    <p:blipFill>
                      <a:blip r:embed="rId10"/>
                      <a:srcRect/>
                      <a:stretch>
                        <a:fillRect/>
                      </a:stretch>
                    </p:blipFill>
                    <p:spPr bwMode="auto">
                      <a:xfrm>
                        <a:off x="2339752" y="4797152"/>
                        <a:ext cx="6519862" cy="696912"/>
                      </a:xfrm>
                      <a:prstGeom prst="rect">
                        <a:avLst/>
                      </a:prstGeom>
                      <a:solidFill>
                        <a:srgbClr val="E6B9B8"/>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2411760" y="5733256"/>
            <a:ext cx="6192688" cy="9361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 re-organisation is omitted here as obvious.</a:t>
            </a:r>
            <a:endParaRPr lang="en-GB" sz="2800" dirty="0"/>
          </a:p>
        </p:txBody>
      </p:sp>
    </p:spTree>
    <p:extLst>
      <p:ext uri="{BB962C8B-B14F-4D97-AF65-F5344CB8AC3E}">
        <p14:creationId xmlns:p14="http://schemas.microsoft.com/office/powerpoint/2010/main" val="222172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circle(in)">
                                      <p:cBhvr>
                                        <p:cTn id="3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 of constraint inequalities</a:t>
            </a:r>
            <a:endParaRPr lang="en-GB" dirty="0"/>
          </a:p>
        </p:txBody>
      </p:sp>
      <p:sp>
        <p:nvSpPr>
          <p:cNvPr id="3" name="Content Placeholder 2"/>
          <p:cNvSpPr>
            <a:spLocks noGrp="1"/>
          </p:cNvSpPr>
          <p:nvPr>
            <p:ph idx="1"/>
          </p:nvPr>
        </p:nvSpPr>
        <p:spPr>
          <a:xfrm>
            <a:off x="214282" y="928670"/>
            <a:ext cx="8715436" cy="1564226"/>
          </a:xfrm>
        </p:spPr>
        <p:txBody>
          <a:bodyPr>
            <a:normAutofit fontScale="92500" lnSpcReduction="20000"/>
          </a:bodyPr>
          <a:lstStyle/>
          <a:p>
            <a:pPr marL="0" indent="0">
              <a:buNone/>
            </a:pPr>
            <a:r>
              <a:rPr lang="en-GB" dirty="0" smtClean="0"/>
              <a:t>Constraints on inputs and states, for a specified prediction horizon, can be combined into a single set of inequalities within which the target and disturbance signal appear explicitly.</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9" name="Object 8"/>
          <p:cNvGraphicFramePr>
            <a:graphicFrameLocks noChangeAspect="1"/>
          </p:cNvGraphicFramePr>
          <p:nvPr>
            <p:extLst>
              <p:ext uri="{D42A27DB-BD31-4B8C-83A1-F6EECF244321}">
                <p14:modId xmlns:p14="http://schemas.microsoft.com/office/powerpoint/2010/main" val="1911755775"/>
              </p:ext>
            </p:extLst>
          </p:nvPr>
        </p:nvGraphicFramePr>
        <p:xfrm>
          <a:off x="323528" y="3284984"/>
          <a:ext cx="5237162" cy="1320800"/>
        </p:xfrm>
        <a:graphic>
          <a:graphicData uri="http://schemas.openxmlformats.org/presentationml/2006/ole">
            <mc:AlternateContent xmlns:mc="http://schemas.openxmlformats.org/markup-compatibility/2006">
              <mc:Choice xmlns:v="urn:schemas-microsoft-com:vml" Requires="v">
                <p:oleObj spid="_x0000_s85038" name="Equation" r:id="rId3" imgW="1815840" imgH="457200" progId="Equation.3">
                  <p:embed/>
                </p:oleObj>
              </mc:Choice>
              <mc:Fallback>
                <p:oleObj name="Equation" r:id="rId3" imgW="1815840" imgH="457200" progId="Equation.3">
                  <p:embed/>
                  <p:pic>
                    <p:nvPicPr>
                      <p:cNvPr id="0" name=""/>
                      <p:cNvPicPr>
                        <a:picLocks noChangeAspect="1" noChangeArrowheads="1"/>
                      </p:cNvPicPr>
                      <p:nvPr/>
                    </p:nvPicPr>
                    <p:blipFill>
                      <a:blip r:embed="rId4"/>
                      <a:srcRect/>
                      <a:stretch>
                        <a:fillRect/>
                      </a:stretch>
                    </p:blipFill>
                    <p:spPr bwMode="auto">
                      <a:xfrm>
                        <a:off x="323528" y="3284984"/>
                        <a:ext cx="5237162" cy="1320800"/>
                      </a:xfrm>
                      <a:prstGeom prst="rect">
                        <a:avLst/>
                      </a:prstGeom>
                      <a:solidFill>
                        <a:srgbClr val="E6B9B8"/>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251520" y="4734746"/>
            <a:ext cx="6192688" cy="6055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 a more conventional set arrangement.</a:t>
            </a:r>
            <a:endParaRPr lang="en-GB" sz="2800" dirty="0"/>
          </a:p>
        </p:txBody>
      </p:sp>
      <p:graphicFrame>
        <p:nvGraphicFramePr>
          <p:cNvPr id="11" name="Object 10"/>
          <p:cNvGraphicFramePr>
            <a:graphicFrameLocks noChangeAspect="1"/>
          </p:cNvGraphicFramePr>
          <p:nvPr>
            <p:extLst>
              <p:ext uri="{D42A27DB-BD31-4B8C-83A1-F6EECF244321}">
                <p14:modId xmlns:p14="http://schemas.microsoft.com/office/powerpoint/2010/main" val="242285278"/>
              </p:ext>
            </p:extLst>
          </p:nvPr>
        </p:nvGraphicFramePr>
        <p:xfrm>
          <a:off x="107504" y="2492896"/>
          <a:ext cx="3888432" cy="676462"/>
        </p:xfrm>
        <a:graphic>
          <a:graphicData uri="http://schemas.openxmlformats.org/presentationml/2006/ole">
            <mc:AlternateContent xmlns:mc="http://schemas.openxmlformats.org/markup-compatibility/2006">
              <mc:Choice xmlns:v="urn:schemas-microsoft-com:vml" Requires="v">
                <p:oleObj spid="_x0000_s85039" name="Equation" r:id="rId5" imgW="1460160" imgH="253800" progId="Equation.3">
                  <p:embed/>
                </p:oleObj>
              </mc:Choice>
              <mc:Fallback>
                <p:oleObj name="Equation" r:id="rId5" imgW="1460160" imgH="253800" progId="Equation.3">
                  <p:embed/>
                  <p:pic>
                    <p:nvPicPr>
                      <p:cNvPr id="0" name="Object 5"/>
                      <p:cNvPicPr>
                        <a:picLocks noChangeAspect="1" noChangeArrowheads="1"/>
                      </p:cNvPicPr>
                      <p:nvPr/>
                    </p:nvPicPr>
                    <p:blipFill>
                      <a:blip r:embed="rId6"/>
                      <a:srcRect/>
                      <a:stretch>
                        <a:fillRect/>
                      </a:stretch>
                    </p:blipFill>
                    <p:spPr bwMode="auto">
                      <a:xfrm>
                        <a:off x="107504" y="2492896"/>
                        <a:ext cx="3888432" cy="676462"/>
                      </a:xfrm>
                      <a:prstGeom prst="rect">
                        <a:avLst/>
                      </a:prstGeom>
                      <a:solidFill>
                        <a:srgbClr val="FFFF99"/>
                      </a:solidFill>
                      <a:ln>
                        <a:noFill/>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841026202"/>
              </p:ext>
            </p:extLst>
          </p:nvPr>
        </p:nvGraphicFramePr>
        <p:xfrm>
          <a:off x="4355976" y="2420888"/>
          <a:ext cx="4343152" cy="795570"/>
        </p:xfrm>
        <a:graphic>
          <a:graphicData uri="http://schemas.openxmlformats.org/presentationml/2006/ole">
            <mc:AlternateContent xmlns:mc="http://schemas.openxmlformats.org/markup-compatibility/2006">
              <mc:Choice xmlns:v="urn:schemas-microsoft-com:vml" Requires="v">
                <p:oleObj spid="_x0000_s85040" name="Equation" r:id="rId7" imgW="1384200" imgH="253800" progId="Equation.3">
                  <p:embed/>
                </p:oleObj>
              </mc:Choice>
              <mc:Fallback>
                <p:oleObj name="Equation" r:id="rId7" imgW="1384200" imgH="253800" progId="Equation.3">
                  <p:embed/>
                  <p:pic>
                    <p:nvPicPr>
                      <p:cNvPr id="0" name="Object 7"/>
                      <p:cNvPicPr>
                        <a:picLocks noChangeAspect="1" noChangeArrowheads="1"/>
                      </p:cNvPicPr>
                      <p:nvPr/>
                    </p:nvPicPr>
                    <p:blipFill>
                      <a:blip r:embed="rId8"/>
                      <a:srcRect/>
                      <a:stretch>
                        <a:fillRect/>
                      </a:stretch>
                    </p:blipFill>
                    <p:spPr bwMode="auto">
                      <a:xfrm>
                        <a:off x="4355976" y="2420888"/>
                        <a:ext cx="4343152" cy="795570"/>
                      </a:xfrm>
                      <a:prstGeom prst="rect">
                        <a:avLst/>
                      </a:prstGeom>
                      <a:solidFill>
                        <a:srgbClr val="FFFF99"/>
                      </a:solidFill>
                      <a:ln>
                        <a:no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292105487"/>
              </p:ext>
            </p:extLst>
          </p:nvPr>
        </p:nvGraphicFramePr>
        <p:xfrm>
          <a:off x="179512" y="5661248"/>
          <a:ext cx="8697428" cy="648072"/>
        </p:xfrm>
        <a:graphic>
          <a:graphicData uri="http://schemas.openxmlformats.org/presentationml/2006/ole">
            <mc:AlternateContent xmlns:mc="http://schemas.openxmlformats.org/markup-compatibility/2006">
              <mc:Choice xmlns:v="urn:schemas-microsoft-com:vml" Requires="v">
                <p:oleObj spid="_x0000_s85041" name="Equation" r:id="rId9" imgW="3251160" imgH="241200" progId="Equation.3">
                  <p:embed/>
                </p:oleObj>
              </mc:Choice>
              <mc:Fallback>
                <p:oleObj name="Equation" r:id="rId9" imgW="3251160" imgH="241200" progId="Equation.3">
                  <p:embed/>
                  <p:pic>
                    <p:nvPicPr>
                      <p:cNvPr id="0" name="Object 8"/>
                      <p:cNvPicPr>
                        <a:picLocks noChangeAspect="1" noChangeArrowheads="1"/>
                      </p:cNvPicPr>
                      <p:nvPr/>
                    </p:nvPicPr>
                    <p:blipFill>
                      <a:blip r:embed="rId10"/>
                      <a:srcRect/>
                      <a:stretch>
                        <a:fillRect/>
                      </a:stretch>
                    </p:blipFill>
                    <p:spPr bwMode="auto">
                      <a:xfrm>
                        <a:off x="179512" y="5661248"/>
                        <a:ext cx="8697428" cy="648072"/>
                      </a:xfrm>
                      <a:prstGeom prst="rect">
                        <a:avLst/>
                      </a:prstGeom>
                      <a:solidFill>
                        <a:schemeClr val="accent4">
                          <a:lumMod val="20000"/>
                          <a:lumOff val="80000"/>
                        </a:schemeClr>
                      </a:solidFill>
                      <a:ln w="25400">
                        <a:solidFill>
                          <a:schemeClr val="accent2">
                            <a:lumMod val="50000"/>
                          </a:schemeClr>
                        </a:solidFill>
                      </a:ln>
                    </p:spPr>
                  </p:pic>
                </p:oleObj>
              </mc:Fallback>
            </mc:AlternateContent>
          </a:graphicData>
        </a:graphic>
      </p:graphicFrame>
      <p:sp>
        <p:nvSpPr>
          <p:cNvPr id="14" name="Rounded Rectangular Callout 13"/>
          <p:cNvSpPr/>
          <p:nvPr/>
        </p:nvSpPr>
        <p:spPr>
          <a:xfrm>
            <a:off x="5940152" y="3429000"/>
            <a:ext cx="3096344" cy="1233738"/>
          </a:xfrm>
          <a:prstGeom prst="wedgeRoundRectCallout">
            <a:avLst>
              <a:gd name="adj1" fmla="val -69706"/>
              <a:gd name="adj2" fmla="val -108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Notation used in </a:t>
            </a:r>
            <a:r>
              <a:rPr lang="en-GB" sz="2400" dirty="0" err="1" smtClean="0"/>
              <a:t>sompc_constraints.m</a:t>
            </a:r>
            <a:r>
              <a:rPr lang="en-GB" sz="2400" dirty="0" smtClean="0"/>
              <a:t> code</a:t>
            </a:r>
            <a:endParaRPr lang="en-GB" sz="2400" dirty="0"/>
          </a:p>
        </p:txBody>
      </p:sp>
    </p:spTree>
    <p:extLst>
      <p:ext uri="{BB962C8B-B14F-4D97-AF65-F5344CB8AC3E}">
        <p14:creationId xmlns:p14="http://schemas.microsoft.com/office/powerpoint/2010/main" val="82524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ircle(in)">
                                      <p:cBhvr>
                                        <p:cTn id="29" dur="20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Pragmatic versus admissible set</a:t>
            </a:r>
            <a:endParaRPr lang="en-GB" dirty="0"/>
          </a:p>
        </p:txBody>
      </p:sp>
      <p:sp>
        <p:nvSpPr>
          <p:cNvPr id="3" name="Text Placeholder 2"/>
          <p:cNvSpPr>
            <a:spLocks noGrp="1"/>
          </p:cNvSpPr>
          <p:nvPr>
            <p:ph type="body" idx="1"/>
          </p:nvPr>
        </p:nvSpPr>
        <p:spPr>
          <a:xfrm>
            <a:off x="467544" y="980728"/>
            <a:ext cx="4040188" cy="639762"/>
          </a:xfrm>
        </p:spPr>
        <p:txBody>
          <a:bodyPr/>
          <a:lstStyle/>
          <a:p>
            <a:r>
              <a:rPr lang="en-GB" dirty="0" smtClean="0"/>
              <a:t>Admissible set</a:t>
            </a:r>
            <a:endParaRPr lang="en-GB" dirty="0"/>
          </a:p>
        </p:txBody>
      </p:sp>
      <p:sp>
        <p:nvSpPr>
          <p:cNvPr id="4" name="Content Placeholder 3"/>
          <p:cNvSpPr>
            <a:spLocks noGrp="1"/>
          </p:cNvSpPr>
          <p:nvPr>
            <p:ph sz="half" idx="2"/>
          </p:nvPr>
        </p:nvSpPr>
        <p:spPr>
          <a:xfrm>
            <a:off x="395536" y="1772816"/>
            <a:ext cx="4040188" cy="3951288"/>
          </a:xfrm>
        </p:spPr>
        <p:txBody>
          <a:bodyPr/>
          <a:lstStyle/>
          <a:p>
            <a:r>
              <a:rPr lang="en-GB" dirty="0" smtClean="0"/>
              <a:t>Unique and efficient.</a:t>
            </a:r>
          </a:p>
          <a:p>
            <a:r>
              <a:rPr lang="en-GB" dirty="0" smtClean="0"/>
              <a:t>Easy to remove redundant constraints </a:t>
            </a:r>
            <a:r>
              <a:rPr lang="en-GB" b="1" dirty="0" smtClean="0">
                <a:solidFill>
                  <a:srgbClr val="C00000"/>
                </a:solidFill>
              </a:rPr>
              <a:t>offline</a:t>
            </a:r>
            <a:r>
              <a:rPr lang="en-GB" dirty="0" smtClean="0"/>
              <a:t>.</a:t>
            </a:r>
          </a:p>
          <a:p>
            <a:r>
              <a:rPr lang="en-GB" dirty="0" smtClean="0"/>
              <a:t>Only defined for fixed (r-d).</a:t>
            </a:r>
          </a:p>
          <a:p>
            <a:r>
              <a:rPr lang="en-GB" dirty="0" smtClean="0"/>
              <a:t>If (r-d) changes, the set must be recomputed on-line ; this is non-trivial.</a:t>
            </a:r>
            <a:endParaRPr lang="en-GB" dirty="0"/>
          </a:p>
        </p:txBody>
      </p:sp>
      <p:sp>
        <p:nvSpPr>
          <p:cNvPr id="5" name="Text Placeholder 4"/>
          <p:cNvSpPr>
            <a:spLocks noGrp="1"/>
          </p:cNvSpPr>
          <p:nvPr>
            <p:ph type="body" sz="quarter" idx="3"/>
          </p:nvPr>
        </p:nvSpPr>
        <p:spPr>
          <a:xfrm>
            <a:off x="4644008" y="980728"/>
            <a:ext cx="4041775" cy="639762"/>
          </a:xfrm>
        </p:spPr>
        <p:txBody>
          <a:bodyPr/>
          <a:lstStyle/>
          <a:p>
            <a:r>
              <a:rPr lang="en-GB" dirty="0" smtClean="0"/>
              <a:t>Pragmatic</a:t>
            </a:r>
            <a:endParaRPr lang="en-GB" dirty="0"/>
          </a:p>
        </p:txBody>
      </p:sp>
      <p:sp>
        <p:nvSpPr>
          <p:cNvPr id="6" name="Content Placeholder 5"/>
          <p:cNvSpPr>
            <a:spLocks noGrp="1"/>
          </p:cNvSpPr>
          <p:nvPr>
            <p:ph sz="quarter" idx="4"/>
          </p:nvPr>
        </p:nvSpPr>
        <p:spPr>
          <a:xfrm>
            <a:off x="4427984" y="1700808"/>
            <a:ext cx="4248472" cy="4680520"/>
          </a:xfrm>
        </p:spPr>
        <p:txBody>
          <a:bodyPr>
            <a:normAutofit lnSpcReduction="10000"/>
          </a:bodyPr>
          <a:lstStyle/>
          <a:p>
            <a:r>
              <a:rPr lang="en-GB" dirty="0" smtClean="0"/>
              <a:t>Requires ‘arbitrary’ choice of horizon.</a:t>
            </a:r>
          </a:p>
          <a:p>
            <a:r>
              <a:rPr lang="en-GB" dirty="0" smtClean="0"/>
              <a:t>Cannot easily identify and remove redundant constraints.</a:t>
            </a:r>
          </a:p>
          <a:p>
            <a:r>
              <a:rPr lang="en-GB" dirty="0" smtClean="0"/>
              <a:t>Allows any value of (r-d) and captures the MCAS for any reasonable choices.</a:t>
            </a:r>
          </a:p>
          <a:p>
            <a:r>
              <a:rPr lang="en-GB" dirty="0" smtClean="0"/>
              <a:t>Does not need to </a:t>
            </a:r>
            <a:r>
              <a:rPr lang="en-GB" dirty="0" smtClean="0"/>
              <a:t>be updated </a:t>
            </a:r>
            <a:r>
              <a:rPr lang="en-GB" dirty="0" smtClean="0"/>
              <a:t>online as (r-d) changes because the dependence is embedded.</a:t>
            </a:r>
          </a:p>
          <a:p>
            <a:r>
              <a:rPr lang="en-GB" dirty="0" smtClean="0"/>
              <a:t>Code more flexible.</a:t>
            </a:r>
            <a:endParaRPr lang="en-GB" dirty="0"/>
          </a:p>
        </p:txBody>
      </p:sp>
      <p:sp>
        <p:nvSpPr>
          <p:cNvPr id="7" name="Footer Placeholder 6"/>
          <p:cNvSpPr>
            <a:spLocks noGrp="1"/>
          </p:cNvSpPr>
          <p:nvPr>
            <p:ph type="ftr" sz="quarter" idx="11"/>
          </p:nvPr>
        </p:nvSpPr>
        <p:spPr/>
        <p:txBody>
          <a:bodyPr/>
          <a:lstStyle/>
          <a:p>
            <a:r>
              <a:rPr lang="en-GB" smtClean="0"/>
              <a:t>Slides by Anthony Rossiter </a:t>
            </a:r>
            <a:endParaRPr lang="en-GB"/>
          </a:p>
        </p:txBody>
      </p:sp>
      <p:sp>
        <p:nvSpPr>
          <p:cNvPr id="8" name="Slide Number Placeholder 7"/>
          <p:cNvSpPr>
            <a:spLocks noGrp="1"/>
          </p:cNvSpPr>
          <p:nvPr>
            <p:ph type="sldNum" sz="quarter" idx="12"/>
          </p:nvPr>
        </p:nvSpPr>
        <p:spPr/>
        <p:txBody>
          <a:bodyPr/>
          <a:lstStyle/>
          <a:p>
            <a:fld id="{5B012F45-9B02-47F8-9E0B-49D2C7006700}" type="slidenum">
              <a:rPr lang="en-GB" smtClean="0"/>
              <a:t>9</a:t>
            </a:fld>
            <a:endParaRPr lang="en-GB"/>
          </a:p>
        </p:txBody>
      </p:sp>
      <p:sp>
        <p:nvSpPr>
          <p:cNvPr id="9" name="Rectangle 8"/>
          <p:cNvSpPr/>
          <p:nvPr/>
        </p:nvSpPr>
        <p:spPr>
          <a:xfrm>
            <a:off x="179512" y="4653136"/>
            <a:ext cx="4320480" cy="212325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Where efficiency is not important, for example messing about in your office, the pragmatic choice is probably easier.</a:t>
            </a:r>
            <a:endParaRPr lang="en-GB" sz="2800" dirty="0"/>
          </a:p>
        </p:txBody>
      </p:sp>
    </p:spTree>
    <p:extLst>
      <p:ext uri="{BB962C8B-B14F-4D97-AF65-F5344CB8AC3E}">
        <p14:creationId xmlns:p14="http://schemas.microsoft.com/office/powerpoint/2010/main" val="144635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ircle(in)">
                                      <p:cBhvr>
                                        <p:cTn id="3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3529</TotalTime>
  <Words>978</Words>
  <Application>Microsoft Office PowerPoint</Application>
  <PresentationFormat>On-screen Show (4:3)</PresentationFormat>
  <Paragraphs>106</Paragraphs>
  <Slides>13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Office Theme</vt:lpstr>
      <vt:lpstr>Equation</vt:lpstr>
      <vt:lpstr>CHAPTER 5 Predictive Control with constraints 11 simple implementation for dual-mode approaches with tracking</vt:lpstr>
      <vt:lpstr>Background </vt:lpstr>
      <vt:lpstr>Background continued </vt:lpstr>
      <vt:lpstr>A pragmatic approach</vt:lpstr>
      <vt:lpstr>Predicting in absolute values</vt:lpstr>
      <vt:lpstr>Predicting in absolute values</vt:lpstr>
      <vt:lpstr>Constraint inequalities</vt:lpstr>
      <vt:lpstr>Summary of constraint inequalities</vt:lpstr>
      <vt:lpstr>Pragmatic versus admissible set</vt:lpstr>
      <vt:lpstr>Numerical examples</vt:lpstr>
      <vt:lpstr>REMARK</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220</cp:revision>
  <dcterms:created xsi:type="dcterms:W3CDTF">2012-03-07T15:25:29Z</dcterms:created>
  <dcterms:modified xsi:type="dcterms:W3CDTF">2014-04-11T13:01:09Z</dcterms:modified>
</cp:coreProperties>
</file>