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354" r:id="rId4"/>
    <p:sldId id="362" r:id="rId5"/>
    <p:sldId id="374" r:id="rId6"/>
    <p:sldId id="370" r:id="rId7"/>
    <p:sldId id="371" r:id="rId8"/>
    <p:sldId id="375" r:id="rId9"/>
    <p:sldId id="372" r:id="rId10"/>
    <p:sldId id="376" r:id="rId11"/>
    <p:sldId id="377" r:id="rId12"/>
    <p:sldId id="378" r:id="rId13"/>
    <p:sldId id="28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7.wmf"/><Relationship Id="rId1" Type="http://schemas.openxmlformats.org/officeDocument/2006/relationships/image" Target="../media/image29.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1.wmf"/><Relationship Id="rId4" Type="http://schemas.openxmlformats.org/officeDocument/2006/relationships/image" Target="../media/image29.wmf"/><Relationship Id="rId9"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1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35.bin"/><Relationship Id="rId10" Type="http://schemas.openxmlformats.org/officeDocument/2006/relationships/image" Target="../media/image32.wmf"/><Relationship Id="rId4" Type="http://schemas.openxmlformats.org/officeDocument/2006/relationships/image" Target="../media/image35.wmf"/><Relationship Id="rId9"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2.jpeg"/><Relationship Id="rId5" Type="http://schemas.openxmlformats.org/officeDocument/2006/relationships/hyperlink" Target="http://engsc.ac.uk/" TargetMode="External"/><Relationship Id="rId10" Type="http://schemas.openxmlformats.org/officeDocument/2006/relationships/image" Target="../media/image41.jpeg"/><Relationship Id="rId4" Type="http://schemas.openxmlformats.org/officeDocument/2006/relationships/image" Target="../media/image38.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22.wmf"/><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 Id="rId14" Type="http://schemas.openxmlformats.org/officeDocument/2006/relationships/image" Target="../media/image2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990656" cy="1827634"/>
          </a:xfrm>
        </p:spPr>
        <p:txBody>
          <a:bodyPr>
            <a:normAutofit fontScale="90000"/>
          </a:bodyPr>
          <a:lstStyle/>
          <a:p>
            <a:r>
              <a:rPr lang="en-GB" dirty="0" smtClean="0"/>
              <a:t>CHAPTER 5</a:t>
            </a:r>
            <a:br>
              <a:rPr lang="en-GB" dirty="0" smtClean="0"/>
            </a:br>
            <a:r>
              <a:rPr lang="en-GB" dirty="0" smtClean="0"/>
              <a:t>Predictive Control with constraints 12</a:t>
            </a:r>
            <a:br>
              <a:rPr lang="en-GB" dirty="0" smtClean="0"/>
            </a:br>
            <a:r>
              <a:rPr lang="en-GB" dirty="0" smtClean="0"/>
              <a:t>reachable targets for dual-mode approaches with tracking</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Requirements on constraints</a:t>
            </a:r>
            <a:endParaRPr lang="en-GB" dirty="0"/>
          </a:p>
        </p:txBody>
      </p:sp>
      <p:sp>
        <p:nvSpPr>
          <p:cNvPr id="3" name="Content Placeholder 2"/>
          <p:cNvSpPr>
            <a:spLocks noGrp="1"/>
          </p:cNvSpPr>
          <p:nvPr>
            <p:ph idx="1"/>
          </p:nvPr>
        </p:nvSpPr>
        <p:spPr>
          <a:xfrm>
            <a:off x="214282" y="928670"/>
            <a:ext cx="8462174" cy="844146"/>
          </a:xfrm>
        </p:spPr>
        <p:txBody>
          <a:bodyPr>
            <a:normAutofit/>
          </a:bodyPr>
          <a:lstStyle/>
          <a:p>
            <a:pPr marL="0" indent="0">
              <a:buNone/>
            </a:pPr>
            <a:r>
              <a:rPr lang="en-GB" dirty="0" smtClean="0"/>
              <a:t>The steady-state must lie in the interior of the set.</a:t>
            </a:r>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410087800"/>
              </p:ext>
            </p:extLst>
          </p:nvPr>
        </p:nvGraphicFramePr>
        <p:xfrm>
          <a:off x="373063" y="3068638"/>
          <a:ext cx="3933825" cy="2825750"/>
        </p:xfrm>
        <a:graphic>
          <a:graphicData uri="http://schemas.openxmlformats.org/presentationml/2006/ole">
            <mc:AlternateContent xmlns:mc="http://schemas.openxmlformats.org/markup-compatibility/2006">
              <mc:Choice xmlns:v="urn:schemas-microsoft-com:vml" Requires="v">
                <p:oleObj spid="_x0000_s76888" name="Equation" r:id="rId3" imgW="1346040" imgH="965160" progId="Equation.3">
                  <p:embed/>
                </p:oleObj>
              </mc:Choice>
              <mc:Fallback>
                <p:oleObj name="Equation" r:id="rId3" imgW="1346040" imgH="965160" progId="Equation.3">
                  <p:embed/>
                  <p:pic>
                    <p:nvPicPr>
                      <p:cNvPr id="0" name=""/>
                      <p:cNvPicPr>
                        <a:picLocks noChangeAspect="1" noChangeArrowheads="1"/>
                      </p:cNvPicPr>
                      <p:nvPr/>
                    </p:nvPicPr>
                    <p:blipFill>
                      <a:blip r:embed="rId4"/>
                      <a:srcRect/>
                      <a:stretch>
                        <a:fillRect/>
                      </a:stretch>
                    </p:blipFill>
                    <p:spPr bwMode="auto">
                      <a:xfrm>
                        <a:off x="373063" y="3068638"/>
                        <a:ext cx="3933825" cy="2825750"/>
                      </a:xfrm>
                      <a:prstGeom prst="rect">
                        <a:avLst/>
                      </a:prstGeom>
                      <a:solidFill>
                        <a:srgbClr val="F2DCDB"/>
                      </a:solidFill>
                      <a:ln w="9525">
                        <a:solidFill>
                          <a:srgbClr val="953735"/>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848151430"/>
              </p:ext>
            </p:extLst>
          </p:nvPr>
        </p:nvGraphicFramePr>
        <p:xfrm>
          <a:off x="323528" y="1772816"/>
          <a:ext cx="3810001" cy="876300"/>
        </p:xfrm>
        <a:graphic>
          <a:graphicData uri="http://schemas.openxmlformats.org/presentationml/2006/ole">
            <mc:AlternateContent xmlns:mc="http://schemas.openxmlformats.org/markup-compatibility/2006">
              <mc:Choice xmlns:v="urn:schemas-microsoft-com:vml" Requires="v">
                <p:oleObj spid="_x0000_s76889" name="Equation" r:id="rId5" imgW="1104840" imgH="253800" progId="Equation.3">
                  <p:embed/>
                </p:oleObj>
              </mc:Choice>
              <mc:Fallback>
                <p:oleObj name="Equation" r:id="rId5" imgW="1104840" imgH="253800" progId="Equation.3">
                  <p:embed/>
                  <p:pic>
                    <p:nvPicPr>
                      <p:cNvPr id="0" name=""/>
                      <p:cNvPicPr>
                        <a:picLocks noChangeAspect="1" noChangeArrowheads="1"/>
                      </p:cNvPicPr>
                      <p:nvPr/>
                    </p:nvPicPr>
                    <p:blipFill>
                      <a:blip r:embed="rId6"/>
                      <a:srcRect/>
                      <a:stretch>
                        <a:fillRect/>
                      </a:stretch>
                    </p:blipFill>
                    <p:spPr bwMode="auto">
                      <a:xfrm>
                        <a:off x="323528" y="1772816"/>
                        <a:ext cx="3810001" cy="8763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37474554"/>
              </p:ext>
            </p:extLst>
          </p:nvPr>
        </p:nvGraphicFramePr>
        <p:xfrm>
          <a:off x="4600575" y="1773238"/>
          <a:ext cx="3810000" cy="874712"/>
        </p:xfrm>
        <a:graphic>
          <a:graphicData uri="http://schemas.openxmlformats.org/presentationml/2006/ole">
            <mc:AlternateContent xmlns:mc="http://schemas.openxmlformats.org/markup-compatibility/2006">
              <mc:Choice xmlns:v="urn:schemas-microsoft-com:vml" Requires="v">
                <p:oleObj spid="_x0000_s76890" name="Equation" r:id="rId7" imgW="1104840" imgH="253800" progId="Equation.3">
                  <p:embed/>
                </p:oleObj>
              </mc:Choice>
              <mc:Fallback>
                <p:oleObj name="Equation" r:id="rId7" imgW="1104840" imgH="253800" progId="Equation.3">
                  <p:embed/>
                  <p:pic>
                    <p:nvPicPr>
                      <p:cNvPr id="0" name=""/>
                      <p:cNvPicPr>
                        <a:picLocks noChangeAspect="1" noChangeArrowheads="1"/>
                      </p:cNvPicPr>
                      <p:nvPr/>
                    </p:nvPicPr>
                    <p:blipFill>
                      <a:blip r:embed="rId8"/>
                      <a:srcRect/>
                      <a:stretch>
                        <a:fillRect/>
                      </a:stretch>
                    </p:blipFill>
                    <p:spPr bwMode="auto">
                      <a:xfrm>
                        <a:off x="4600575" y="1773238"/>
                        <a:ext cx="3810000" cy="874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81477360"/>
              </p:ext>
            </p:extLst>
          </p:nvPr>
        </p:nvGraphicFramePr>
        <p:xfrm>
          <a:off x="4644008" y="4653136"/>
          <a:ext cx="3563938" cy="1487487"/>
        </p:xfrm>
        <a:graphic>
          <a:graphicData uri="http://schemas.openxmlformats.org/presentationml/2006/ole">
            <mc:AlternateContent xmlns:mc="http://schemas.openxmlformats.org/markup-compatibility/2006">
              <mc:Choice xmlns:v="urn:schemas-microsoft-com:vml" Requires="v">
                <p:oleObj spid="_x0000_s76891" name="Equation" r:id="rId9" imgW="1218960" imgH="507960" progId="Equation.3">
                  <p:embed/>
                </p:oleObj>
              </mc:Choice>
              <mc:Fallback>
                <p:oleObj name="Equation" r:id="rId9" imgW="1218960" imgH="507960" progId="Equation.3">
                  <p:embed/>
                  <p:pic>
                    <p:nvPicPr>
                      <p:cNvPr id="0" name="Object 6"/>
                      <p:cNvPicPr>
                        <a:picLocks noChangeAspect="1" noChangeArrowheads="1"/>
                      </p:cNvPicPr>
                      <p:nvPr/>
                    </p:nvPicPr>
                    <p:blipFill>
                      <a:blip r:embed="rId10"/>
                      <a:srcRect/>
                      <a:stretch>
                        <a:fillRect/>
                      </a:stretch>
                    </p:blipFill>
                    <p:spPr bwMode="auto">
                      <a:xfrm>
                        <a:off x="4644008" y="4653136"/>
                        <a:ext cx="3563938" cy="1487487"/>
                      </a:xfrm>
                      <a:prstGeom prst="rect">
                        <a:avLst/>
                      </a:prstGeom>
                      <a:solidFill>
                        <a:srgbClr val="F2DCDB"/>
                      </a:solidFill>
                      <a:ln w="9525">
                        <a:solidFill>
                          <a:srgbClr val="953735"/>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31417740"/>
              </p:ext>
            </p:extLst>
          </p:nvPr>
        </p:nvGraphicFramePr>
        <p:xfrm>
          <a:off x="4572000" y="2852936"/>
          <a:ext cx="3635375" cy="1411288"/>
        </p:xfrm>
        <a:graphic>
          <a:graphicData uri="http://schemas.openxmlformats.org/presentationml/2006/ole">
            <mc:AlternateContent xmlns:mc="http://schemas.openxmlformats.org/markup-compatibility/2006">
              <mc:Choice xmlns:v="urn:schemas-microsoft-com:vml" Requires="v">
                <p:oleObj spid="_x0000_s76892" name="Equation" r:id="rId11" imgW="1244520" imgH="482400" progId="Equation.3">
                  <p:embed/>
                </p:oleObj>
              </mc:Choice>
              <mc:Fallback>
                <p:oleObj name="Equation" r:id="rId11" imgW="1244520" imgH="482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2852936"/>
                        <a:ext cx="3635375" cy="1411288"/>
                      </a:xfrm>
                      <a:prstGeom prst="rect">
                        <a:avLst/>
                      </a:prstGeom>
                      <a:solidFill>
                        <a:srgbClr val="FFFF00"/>
                      </a:solidFill>
                      <a:ln w="9525">
                        <a:solidFill>
                          <a:srgbClr val="953735"/>
                        </a:solidFill>
                        <a:miter lim="800000"/>
                        <a:headEnd/>
                        <a:tailEnd/>
                      </a:ln>
                    </p:spPr>
                  </p:pic>
                </p:oleObj>
              </mc:Fallback>
            </mc:AlternateContent>
          </a:graphicData>
        </a:graphic>
      </p:graphicFrame>
    </p:spTree>
    <p:extLst>
      <p:ext uri="{BB962C8B-B14F-4D97-AF65-F5344CB8AC3E}">
        <p14:creationId xmlns:p14="http://schemas.microsoft.com/office/powerpoint/2010/main" val="49199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Requirements on constraints</a:t>
            </a:r>
            <a:endParaRPr lang="en-GB" dirty="0"/>
          </a:p>
        </p:txBody>
      </p:sp>
      <p:sp>
        <p:nvSpPr>
          <p:cNvPr id="3" name="Content Placeholder 2"/>
          <p:cNvSpPr>
            <a:spLocks noGrp="1"/>
          </p:cNvSpPr>
          <p:nvPr>
            <p:ph idx="1"/>
          </p:nvPr>
        </p:nvSpPr>
        <p:spPr>
          <a:xfrm>
            <a:off x="214282" y="928670"/>
            <a:ext cx="8462174" cy="844146"/>
          </a:xfrm>
        </p:spPr>
        <p:txBody>
          <a:bodyPr>
            <a:normAutofit/>
          </a:bodyPr>
          <a:lstStyle/>
          <a:p>
            <a:pPr marL="0" indent="0">
              <a:buNone/>
            </a:pPr>
            <a:r>
              <a:rPr lang="en-GB" dirty="0" smtClean="0"/>
              <a:t>The steady-state must lie in the interior of the set.</a:t>
            </a:r>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945274783"/>
              </p:ext>
            </p:extLst>
          </p:nvPr>
        </p:nvGraphicFramePr>
        <p:xfrm>
          <a:off x="179512" y="1484784"/>
          <a:ext cx="5680075" cy="4014787"/>
        </p:xfrm>
        <a:graphic>
          <a:graphicData uri="http://schemas.openxmlformats.org/presentationml/2006/ole">
            <mc:AlternateContent xmlns:mc="http://schemas.openxmlformats.org/markup-compatibility/2006">
              <mc:Choice xmlns:v="urn:schemas-microsoft-com:vml" Requires="v">
                <p:oleObj spid="_x0000_s77845" name="Equation" r:id="rId3" imgW="1942920" imgH="1371600" progId="Equation.3">
                  <p:embed/>
                </p:oleObj>
              </mc:Choice>
              <mc:Fallback>
                <p:oleObj name="Equation" r:id="rId3" imgW="1942920" imgH="1371600" progId="Equation.3">
                  <p:embed/>
                  <p:pic>
                    <p:nvPicPr>
                      <p:cNvPr id="0" name=""/>
                      <p:cNvPicPr>
                        <a:picLocks noChangeAspect="1" noChangeArrowheads="1"/>
                      </p:cNvPicPr>
                      <p:nvPr/>
                    </p:nvPicPr>
                    <p:blipFill>
                      <a:blip r:embed="rId4"/>
                      <a:srcRect/>
                      <a:stretch>
                        <a:fillRect/>
                      </a:stretch>
                    </p:blipFill>
                    <p:spPr bwMode="auto">
                      <a:xfrm>
                        <a:off x="179512" y="1484784"/>
                        <a:ext cx="5680075" cy="4014787"/>
                      </a:xfrm>
                      <a:prstGeom prst="rect">
                        <a:avLst/>
                      </a:prstGeom>
                      <a:solidFill>
                        <a:srgbClr val="F2DCDB"/>
                      </a:solidFill>
                      <a:ln w="9525">
                        <a:solidFill>
                          <a:srgbClr val="953735"/>
                        </a:solidFill>
                        <a:miter lim="800000"/>
                        <a:headEnd/>
                        <a:tailEnd/>
                      </a:ln>
                    </p:spPr>
                  </p:pic>
                </p:oleObj>
              </mc:Fallback>
            </mc:AlternateContent>
          </a:graphicData>
        </a:graphic>
      </p:graphicFrame>
      <p:sp>
        <p:nvSpPr>
          <p:cNvPr id="10" name="Rectangle 9"/>
          <p:cNvSpPr/>
          <p:nvPr/>
        </p:nvSpPr>
        <p:spPr>
          <a:xfrm>
            <a:off x="6058232" y="1484784"/>
            <a:ext cx="2880320" cy="381642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Users should check their targets against these inequalities before deploying.</a:t>
            </a:r>
            <a:endParaRPr lang="en-GB" sz="2800" dirty="0"/>
          </a:p>
        </p:txBody>
      </p:sp>
      <p:sp>
        <p:nvSpPr>
          <p:cNvPr id="8" name="Rectangle 7"/>
          <p:cNvSpPr/>
          <p:nvPr/>
        </p:nvSpPr>
        <p:spPr>
          <a:xfrm>
            <a:off x="323528" y="5733256"/>
            <a:ext cx="8352928" cy="86409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WARNING: This is necessary but not sufficient for the target to be feasible.</a:t>
            </a:r>
            <a:endParaRPr lang="en-GB" sz="2800" dirty="0"/>
          </a:p>
        </p:txBody>
      </p:sp>
    </p:spTree>
    <p:extLst>
      <p:ext uri="{BB962C8B-B14F-4D97-AF65-F5344CB8AC3E}">
        <p14:creationId xmlns:p14="http://schemas.microsoft.com/office/powerpoint/2010/main" val="361078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video5_12_example1.m</a:t>
            </a:r>
            <a:endParaRPr lang="en-GB" dirty="0"/>
          </a:p>
        </p:txBody>
      </p:sp>
      <p:sp>
        <p:nvSpPr>
          <p:cNvPr id="3" name="Content Placeholder 2"/>
          <p:cNvSpPr>
            <a:spLocks noGrp="1"/>
          </p:cNvSpPr>
          <p:nvPr>
            <p:ph idx="1"/>
          </p:nvPr>
        </p:nvSpPr>
        <p:spPr>
          <a:xfrm>
            <a:off x="214282" y="928670"/>
            <a:ext cx="8715436" cy="1276194"/>
          </a:xfrm>
        </p:spPr>
        <p:txBody>
          <a:bodyPr/>
          <a:lstStyle/>
          <a:p>
            <a:pPr marL="0" indent="0">
              <a:buNone/>
            </a:pPr>
            <a:r>
              <a:rPr lang="en-GB" dirty="0" smtClean="0"/>
              <a:t>Demonstrates the feasible region for limits on r-d given certain limits on the input and states.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328" y="1678750"/>
            <a:ext cx="6846168" cy="513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79512" y="2204864"/>
            <a:ext cx="2088232" cy="388843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 practice the upper limit must exceed the lower limit.</a:t>
            </a:r>
            <a:endParaRPr lang="en-GB" sz="2800" dirty="0"/>
          </a:p>
        </p:txBody>
      </p:sp>
    </p:spTree>
    <p:extLst>
      <p:ext uri="{BB962C8B-B14F-4D97-AF65-F5344CB8AC3E}">
        <p14:creationId xmlns:p14="http://schemas.microsoft.com/office/powerpoint/2010/main" val="17910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4824536"/>
          </a:xfrm>
        </p:spPr>
        <p:txBody>
          <a:bodyPr>
            <a:normAutofit fontScale="92500" lnSpcReduction="10000"/>
          </a:bodyPr>
          <a:lstStyle/>
          <a:p>
            <a:pPr marL="514350" indent="-514350">
              <a:buFont typeface="+mj-lt"/>
              <a:buAutoNum type="arabicPeriod"/>
            </a:pPr>
            <a:r>
              <a:rPr lang="en-GB" dirty="0" smtClean="0"/>
              <a:t>This video has shown that in order for a well defined constrained problem to exist, the target must be reachable.</a:t>
            </a:r>
          </a:p>
          <a:p>
            <a:pPr marL="514350" indent="-514350">
              <a:buFont typeface="+mj-lt"/>
              <a:buAutoNum type="arabicPeriod"/>
            </a:pPr>
            <a:r>
              <a:rPr lang="en-GB" dirty="0" smtClean="0"/>
              <a:t>One can define necessary (not sufficient) conditions for reachability, e.g.:</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endParaRPr lang="en-GB" dirty="0" smtClean="0"/>
          </a:p>
          <a:p>
            <a:pPr marL="514350" indent="-514350">
              <a:buFont typeface="+mj-lt"/>
              <a:buAutoNum type="arabicPeriod"/>
            </a:pPr>
            <a:r>
              <a:rPr lang="en-GB" dirty="0" smtClean="0"/>
              <a:t>In general, beyond remit of this video, one may need tighter limits to ensure a target is feasible.</a:t>
            </a:r>
          </a:p>
          <a:p>
            <a:pPr marL="0" indent="0">
              <a:buNone/>
            </a:pPr>
            <a:endParaRPr lang="en-GB" dirty="0" smtClean="0"/>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2150555497"/>
              </p:ext>
            </p:extLst>
          </p:nvPr>
        </p:nvGraphicFramePr>
        <p:xfrm>
          <a:off x="4211960" y="3789040"/>
          <a:ext cx="3183843" cy="732284"/>
        </p:xfrm>
        <a:graphic>
          <a:graphicData uri="http://schemas.openxmlformats.org/presentationml/2006/ole">
            <mc:AlternateContent xmlns:mc="http://schemas.openxmlformats.org/markup-compatibility/2006">
              <mc:Choice xmlns:v="urn:schemas-microsoft-com:vml" Requires="v">
                <p:oleObj spid="_x0000_s67653" name="Equation" r:id="rId3" imgW="1104840" imgH="253800" progId="Equation.3">
                  <p:embed/>
                </p:oleObj>
              </mc:Choice>
              <mc:Fallback>
                <p:oleObj name="Equation" r:id="rId3" imgW="1104840" imgH="253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789040"/>
                        <a:ext cx="3183843" cy="732284"/>
                      </a:xfrm>
                      <a:prstGeom prst="rect">
                        <a:avLst/>
                      </a:prstGeom>
                      <a:solidFill>
                        <a:srgbClr val="FFFF99"/>
                      </a:solidFill>
                      <a:ln>
                        <a:noFill/>
                      </a:ln>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06439172"/>
              </p:ext>
            </p:extLst>
          </p:nvPr>
        </p:nvGraphicFramePr>
        <p:xfrm>
          <a:off x="1475656" y="3717032"/>
          <a:ext cx="2160240" cy="731138"/>
        </p:xfrm>
        <a:graphic>
          <a:graphicData uri="http://schemas.openxmlformats.org/presentationml/2006/ole">
            <mc:AlternateContent xmlns:mc="http://schemas.openxmlformats.org/markup-compatibility/2006">
              <mc:Choice xmlns:v="urn:schemas-microsoft-com:vml" Requires="v">
                <p:oleObj spid="_x0000_s67654" name="Equation" r:id="rId5" imgW="749160" imgH="253800" progId="Equation.3">
                  <p:embed/>
                </p:oleObj>
              </mc:Choice>
              <mc:Fallback>
                <p:oleObj name="Equation" r:id="rId5" imgW="749160" imgH="253800" progId="Equation.3">
                  <p:embed/>
                  <p:pic>
                    <p:nvPicPr>
                      <p:cNvPr id="0" name="Object 11"/>
                      <p:cNvPicPr>
                        <a:picLocks noChangeAspect="1" noChangeArrowheads="1"/>
                      </p:cNvPicPr>
                      <p:nvPr/>
                    </p:nvPicPr>
                    <p:blipFill>
                      <a:blip r:embed="rId6"/>
                      <a:srcRect/>
                      <a:stretch>
                        <a:fillRect/>
                      </a:stretch>
                    </p:blipFill>
                    <p:spPr bwMode="auto">
                      <a:xfrm>
                        <a:off x="1475656" y="3717032"/>
                        <a:ext cx="2160240" cy="731138"/>
                      </a:xfrm>
                      <a:prstGeom prst="rect">
                        <a:avLst/>
                      </a:prstGeom>
                      <a:solidFill>
                        <a:srgbClr val="FFFF99"/>
                      </a:solid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28209950"/>
              </p:ext>
            </p:extLst>
          </p:nvPr>
        </p:nvGraphicFramePr>
        <p:xfrm>
          <a:off x="827584" y="2924944"/>
          <a:ext cx="2880320" cy="729477"/>
        </p:xfrm>
        <a:graphic>
          <a:graphicData uri="http://schemas.openxmlformats.org/presentationml/2006/ole">
            <mc:AlternateContent xmlns:mc="http://schemas.openxmlformats.org/markup-compatibility/2006">
              <mc:Choice xmlns:v="urn:schemas-microsoft-com:vml" Requires="v">
                <p:oleObj spid="_x0000_s67655" name="Equation" r:id="rId7" imgW="952200" imgH="241200" progId="Equation.3">
                  <p:embed/>
                </p:oleObj>
              </mc:Choice>
              <mc:Fallback>
                <p:oleObj name="Equation" r:id="rId7" imgW="952200" imgH="241200" progId="Equation.3">
                  <p:embed/>
                  <p:pic>
                    <p:nvPicPr>
                      <p:cNvPr id="0" name="Object 6"/>
                      <p:cNvPicPr>
                        <a:picLocks noChangeAspect="1" noChangeArrowheads="1"/>
                      </p:cNvPicPr>
                      <p:nvPr/>
                    </p:nvPicPr>
                    <p:blipFill>
                      <a:blip r:embed="rId8"/>
                      <a:srcRect/>
                      <a:stretch>
                        <a:fillRect/>
                      </a:stretch>
                    </p:blipFill>
                    <p:spPr bwMode="auto">
                      <a:xfrm>
                        <a:off x="827584" y="2924944"/>
                        <a:ext cx="2880320" cy="729477"/>
                      </a:xfrm>
                      <a:prstGeom prst="rect">
                        <a:avLst/>
                      </a:prstGeom>
                      <a:solidFill>
                        <a:srgbClr val="FFFF99"/>
                      </a:solidFill>
                      <a:ln>
                        <a:noFill/>
                      </a:ln>
                    </p:spPr>
                  </p:pic>
                </p:oleObj>
              </mc:Fallback>
            </mc:AlternateContent>
          </a:graphicData>
        </a:graphic>
      </p:graphicFrame>
      <p:sp>
        <p:nvSpPr>
          <p:cNvPr id="10" name="Rectangle 9"/>
          <p:cNvSpPr/>
          <p:nvPr/>
        </p:nvSpPr>
        <p:spPr>
          <a:xfrm>
            <a:off x="251520" y="5517232"/>
            <a:ext cx="8662557" cy="12961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Viewers may note that subtleties such as these are usually omitted from journal papers or avoided by using constant </a:t>
            </a:r>
            <a:r>
              <a:rPr lang="en-GB" sz="2800" smtClean="0"/>
              <a:t>targets such </a:t>
            </a:r>
            <a:r>
              <a:rPr lang="en-GB" sz="2800" dirty="0" smtClean="0"/>
              <a:t>as the origin.</a:t>
            </a:r>
            <a:endParaRPr lang="en-GB" sz="2800" dirty="0"/>
          </a:p>
        </p:txBody>
      </p:sp>
      <p:graphicFrame>
        <p:nvGraphicFramePr>
          <p:cNvPr id="7" name="Object 6"/>
          <p:cNvGraphicFramePr>
            <a:graphicFrameLocks noChangeAspect="1"/>
          </p:cNvGraphicFramePr>
          <p:nvPr>
            <p:extLst>
              <p:ext uri="{D42A27DB-BD31-4B8C-83A1-F6EECF244321}">
                <p14:modId xmlns:p14="http://schemas.microsoft.com/office/powerpoint/2010/main" val="991252992"/>
              </p:ext>
            </p:extLst>
          </p:nvPr>
        </p:nvGraphicFramePr>
        <p:xfrm>
          <a:off x="4211960" y="2564904"/>
          <a:ext cx="2952328" cy="1146122"/>
        </p:xfrm>
        <a:graphic>
          <a:graphicData uri="http://schemas.openxmlformats.org/presentationml/2006/ole">
            <mc:AlternateContent xmlns:mc="http://schemas.openxmlformats.org/markup-compatibility/2006">
              <mc:Choice xmlns:v="urn:schemas-microsoft-com:vml" Requires="v">
                <p:oleObj spid="_x0000_s67656" name="Equation" r:id="rId9" imgW="1244600" imgH="482600" progId="Equation.3">
                  <p:embed/>
                </p:oleObj>
              </mc:Choice>
              <mc:Fallback>
                <p:oleObj name="Equation" r:id="rId9" imgW="1244600" imgH="482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960" y="2564904"/>
                        <a:ext cx="2952328" cy="1146122"/>
                      </a:xfrm>
                      <a:prstGeom prst="rect">
                        <a:avLst/>
                      </a:prstGeom>
                      <a:solidFill>
                        <a:srgbClr val="FFFF00"/>
                      </a:solidFill>
                      <a:ln w="9525">
                        <a:solidFill>
                          <a:srgbClr val="953735"/>
                        </a:solidFill>
                        <a:miter lim="800000"/>
                        <a:headEnd/>
                        <a:tailEnd/>
                      </a:ln>
                    </p:spPr>
                  </p:pic>
                </p:oleObj>
              </mc:Fallback>
            </mc:AlternateContent>
          </a:graphicData>
        </a:graphic>
      </p:graphicFrame>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arn(inVertic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980728"/>
            <a:ext cx="8715436" cy="5591544"/>
          </a:xfrm>
        </p:spPr>
        <p:txBody>
          <a:bodyPr>
            <a:normAutofit fontScale="85000" lnSpcReduction="20000"/>
          </a:bodyPr>
          <a:lstStyle/>
          <a:p>
            <a:pPr marL="514350" indent="-514350">
              <a:lnSpc>
                <a:spcPct val="90000"/>
              </a:lnSpc>
              <a:buFont typeface="+mj-lt"/>
              <a:buAutoNum type="arabicPeriod"/>
            </a:pPr>
            <a:r>
              <a:rPr lang="en-GB" altLang="en-US" dirty="0" smtClean="0"/>
              <a:t>The previous three videos demonstrated how one could incorporate constraints into an OMPC/SOMPC algorithm.</a:t>
            </a:r>
            <a:endParaRPr lang="en-GB" altLang="en-US" dirty="0" smtClean="0">
              <a:solidFill>
                <a:srgbClr val="C00000"/>
              </a:solidFill>
            </a:endParaRPr>
          </a:p>
          <a:p>
            <a:pPr marL="914400" lvl="1" indent="-514350">
              <a:lnSpc>
                <a:spcPct val="90000"/>
              </a:lnSpc>
            </a:pPr>
            <a:r>
              <a:rPr lang="en-GB" altLang="en-US" dirty="0" smtClean="0"/>
              <a:t>One method is to form an autonomous model formulation for the predictions and express constraints at each sample using some inequalities.</a:t>
            </a:r>
          </a:p>
          <a:p>
            <a:pPr marL="914400" lvl="1" indent="-514350">
              <a:lnSpc>
                <a:spcPct val="90000"/>
              </a:lnSpc>
            </a:pPr>
            <a:r>
              <a:rPr lang="en-GB" altLang="en-US" dirty="0" smtClean="0"/>
              <a:t>Then use the admissible set algorithm to define the constraints over an infinite prediction horizon in terms of a finite set of inequalities linked to the </a:t>
            </a:r>
            <a:r>
              <a:rPr lang="en-GB" altLang="en-US" dirty="0" err="1" smtClean="0"/>
              <a:t>d.o.f</a:t>
            </a:r>
            <a:r>
              <a:rPr lang="en-GB" altLang="en-US" dirty="0" smtClean="0"/>
              <a:t>.</a:t>
            </a:r>
          </a:p>
          <a:p>
            <a:pPr marL="514350" indent="-514350">
              <a:lnSpc>
                <a:spcPct val="90000"/>
              </a:lnSpc>
              <a:buFont typeface="+mj-lt"/>
              <a:buAutoNum type="arabicPeriod"/>
            </a:pPr>
            <a:r>
              <a:rPr lang="en-GB" altLang="en-US" dirty="0" smtClean="0"/>
              <a:t>However, the simple extension to tracking scenarios was inflexible and not suitable for online implementation.</a:t>
            </a:r>
          </a:p>
          <a:p>
            <a:pPr marL="914400" lvl="1" indent="-514350">
              <a:lnSpc>
                <a:spcPct val="90000"/>
              </a:lnSpc>
            </a:pPr>
            <a:r>
              <a:rPr lang="en-GB" altLang="en-US" dirty="0" smtClean="0"/>
              <a:t>An alternative pragmatic approach extended easily to tracking scenarios but potentially required excessive numbers of inequalities and did not have a simple formal guarantee of capturing the MCAS.</a:t>
            </a:r>
          </a:p>
          <a:p>
            <a:pPr marL="514350" indent="-514350">
              <a:lnSpc>
                <a:spcPct val="90000"/>
              </a:lnSpc>
              <a:buFont typeface="+mj-lt"/>
              <a:buAutoNum type="arabicPeriod"/>
            </a:pPr>
            <a:r>
              <a:rPr lang="en-GB" altLang="en-US" dirty="0" smtClean="0"/>
              <a:t>This video considers the general implications of allowing targets and disturbances to change in conjunction with a dual-mode prediction and demonstrates this implies hard limits on allowable values.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admissible set</a:t>
            </a:r>
            <a:endParaRPr lang="en-GB" dirty="0"/>
          </a:p>
        </p:txBody>
      </p:sp>
      <p:sp>
        <p:nvSpPr>
          <p:cNvPr id="3" name="Content Placeholder 2"/>
          <p:cNvSpPr>
            <a:spLocks noGrp="1"/>
          </p:cNvSpPr>
          <p:nvPr>
            <p:ph idx="1"/>
          </p:nvPr>
        </p:nvSpPr>
        <p:spPr>
          <a:xfrm>
            <a:off x="214282" y="928670"/>
            <a:ext cx="8715436" cy="4876594"/>
          </a:xfrm>
        </p:spPr>
        <p:txBody>
          <a:bodyPr>
            <a:normAutofit lnSpcReduction="10000"/>
          </a:bodyPr>
          <a:lstStyle/>
          <a:p>
            <a:r>
              <a:rPr lang="en-GB" dirty="0" smtClean="0"/>
              <a:t>Express predictions in the form: </a:t>
            </a:r>
          </a:p>
          <a:p>
            <a:endParaRPr lang="en-GB" dirty="0" smtClean="0"/>
          </a:p>
          <a:p>
            <a:pPr marL="0" indent="0">
              <a:buNone/>
            </a:pPr>
            <a:endParaRPr lang="en-GB" dirty="0" smtClean="0"/>
          </a:p>
          <a:p>
            <a:r>
              <a:rPr lang="en-GB" dirty="0" smtClean="0"/>
              <a:t>Express constraints at each sample in the form: </a:t>
            </a:r>
          </a:p>
          <a:p>
            <a:endParaRPr lang="en-GB" dirty="0"/>
          </a:p>
          <a:p>
            <a:pPr marL="0" indent="0">
              <a:buNone/>
            </a:pPr>
            <a:endParaRPr lang="en-GB" dirty="0" smtClean="0"/>
          </a:p>
          <a:p>
            <a:pPr marL="0" indent="0">
              <a:buNone/>
            </a:pPr>
            <a:r>
              <a:rPr lang="en-GB" dirty="0" smtClean="0"/>
              <a:t>A critical requirement to ensure convergence is that the asymptotic point </a:t>
            </a:r>
            <a:r>
              <a:rPr lang="en-GB" dirty="0"/>
              <a:t>i</a:t>
            </a:r>
            <a:r>
              <a:rPr lang="en-GB" dirty="0" smtClean="0"/>
              <a:t>s strictly inside the MCAS, not on the boundary.</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428930042"/>
              </p:ext>
            </p:extLst>
          </p:nvPr>
        </p:nvGraphicFramePr>
        <p:xfrm>
          <a:off x="1835696" y="1700808"/>
          <a:ext cx="2143125" cy="757237"/>
        </p:xfrm>
        <a:graphic>
          <a:graphicData uri="http://schemas.openxmlformats.org/presentationml/2006/ole">
            <mc:AlternateContent xmlns:mc="http://schemas.openxmlformats.org/markup-compatibility/2006">
              <mc:Choice xmlns:v="urn:schemas-microsoft-com:vml" Requires="v">
                <p:oleObj spid="_x0000_s53570" name="Equation" r:id="rId3" imgW="647640" imgH="228600" progId="Equation.3">
                  <p:embed/>
                </p:oleObj>
              </mc:Choice>
              <mc:Fallback>
                <p:oleObj name="Equation" r:id="rId3" imgW="647640" imgH="228600" progId="Equation.3">
                  <p:embed/>
                  <p:pic>
                    <p:nvPicPr>
                      <p:cNvPr id="0" name=""/>
                      <p:cNvPicPr>
                        <a:picLocks noChangeAspect="1" noChangeArrowheads="1"/>
                      </p:cNvPicPr>
                      <p:nvPr/>
                    </p:nvPicPr>
                    <p:blipFill>
                      <a:blip r:embed="rId4"/>
                      <a:srcRect/>
                      <a:stretch>
                        <a:fillRect/>
                      </a:stretch>
                    </p:blipFill>
                    <p:spPr bwMode="auto">
                      <a:xfrm>
                        <a:off x="1835696" y="1700808"/>
                        <a:ext cx="2143125"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58502536"/>
              </p:ext>
            </p:extLst>
          </p:nvPr>
        </p:nvGraphicFramePr>
        <p:xfrm>
          <a:off x="611560" y="3284984"/>
          <a:ext cx="1804988" cy="757237"/>
        </p:xfrm>
        <a:graphic>
          <a:graphicData uri="http://schemas.openxmlformats.org/presentationml/2006/ole">
            <mc:AlternateContent xmlns:mc="http://schemas.openxmlformats.org/markup-compatibility/2006">
              <mc:Choice xmlns:v="urn:schemas-microsoft-com:vml" Requires="v">
                <p:oleObj spid="_x0000_s53571" name="Equation" r:id="rId5" imgW="545760" imgH="228600" progId="Equation.3">
                  <p:embed/>
                </p:oleObj>
              </mc:Choice>
              <mc:Fallback>
                <p:oleObj name="Equation" r:id="rId5" imgW="545760" imgH="228600" progId="Equation.3">
                  <p:embed/>
                  <p:pic>
                    <p:nvPicPr>
                      <p:cNvPr id="0" name=""/>
                      <p:cNvPicPr>
                        <a:picLocks noChangeAspect="1" noChangeArrowheads="1"/>
                      </p:cNvPicPr>
                      <p:nvPr/>
                    </p:nvPicPr>
                    <p:blipFill>
                      <a:blip r:embed="rId6"/>
                      <a:srcRect/>
                      <a:stretch>
                        <a:fillRect/>
                      </a:stretch>
                    </p:blipFill>
                    <p:spPr bwMode="auto">
                      <a:xfrm>
                        <a:off x="611560" y="3284984"/>
                        <a:ext cx="1804988"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53440428"/>
              </p:ext>
            </p:extLst>
          </p:nvPr>
        </p:nvGraphicFramePr>
        <p:xfrm>
          <a:off x="4932040" y="1700808"/>
          <a:ext cx="2981325" cy="800100"/>
        </p:xfrm>
        <a:graphic>
          <a:graphicData uri="http://schemas.openxmlformats.org/presentationml/2006/ole">
            <mc:AlternateContent xmlns:mc="http://schemas.openxmlformats.org/markup-compatibility/2006">
              <mc:Choice xmlns:v="urn:schemas-microsoft-com:vml" Requires="v">
                <p:oleObj spid="_x0000_s53572" name="Equation" r:id="rId7" imgW="901440" imgH="241200" progId="Equation.3">
                  <p:embed/>
                </p:oleObj>
              </mc:Choice>
              <mc:Fallback>
                <p:oleObj name="Equation" r:id="rId7" imgW="90144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1700808"/>
                        <a:ext cx="2981325" cy="800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5444797"/>
              </p:ext>
            </p:extLst>
          </p:nvPr>
        </p:nvGraphicFramePr>
        <p:xfrm>
          <a:off x="2771800" y="3284984"/>
          <a:ext cx="1260475" cy="673100"/>
        </p:xfrm>
        <a:graphic>
          <a:graphicData uri="http://schemas.openxmlformats.org/presentationml/2006/ole">
            <mc:AlternateContent xmlns:mc="http://schemas.openxmlformats.org/markup-compatibility/2006">
              <mc:Choice xmlns:v="urn:schemas-microsoft-com:vml" Requires="v">
                <p:oleObj spid="_x0000_s53573" name="Equation" r:id="rId9" imgW="380880" imgH="203040" progId="Equation.3">
                  <p:embed/>
                </p:oleObj>
              </mc:Choice>
              <mc:Fallback>
                <p:oleObj name="Equation" r:id="rId9" imgW="380880" imgH="203040" progId="Equation.3">
                  <p:embed/>
                  <p:pic>
                    <p:nvPicPr>
                      <p:cNvPr id="0" name="Object 9"/>
                      <p:cNvPicPr>
                        <a:picLocks noChangeAspect="1" noChangeArrowheads="1"/>
                      </p:cNvPicPr>
                      <p:nvPr/>
                    </p:nvPicPr>
                    <p:blipFill>
                      <a:blip r:embed="rId10"/>
                      <a:srcRect/>
                      <a:stretch>
                        <a:fillRect/>
                      </a:stretch>
                    </p:blipFill>
                    <p:spPr bwMode="auto">
                      <a:xfrm>
                        <a:off x="2771800" y="3284984"/>
                        <a:ext cx="1260475" cy="673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72277048"/>
              </p:ext>
            </p:extLst>
          </p:nvPr>
        </p:nvGraphicFramePr>
        <p:xfrm>
          <a:off x="295275" y="5732463"/>
          <a:ext cx="8345488" cy="836612"/>
        </p:xfrm>
        <a:graphic>
          <a:graphicData uri="http://schemas.openxmlformats.org/presentationml/2006/ole">
            <mc:AlternateContent xmlns:mc="http://schemas.openxmlformats.org/markup-compatibility/2006">
              <mc:Choice xmlns:v="urn:schemas-microsoft-com:vml" Requires="v">
                <p:oleObj spid="_x0000_s53574" name="Equation" r:id="rId11" imgW="2286000" imgH="228600" progId="Equation.3">
                  <p:embed/>
                </p:oleObj>
              </mc:Choice>
              <mc:Fallback>
                <p:oleObj name="Equation" r:id="rId11" imgW="2286000" imgH="228600" progId="Equation.3">
                  <p:embed/>
                  <p:pic>
                    <p:nvPicPr>
                      <p:cNvPr id="0" name="Object 9"/>
                      <p:cNvPicPr>
                        <a:picLocks noChangeAspect="1" noChangeArrowheads="1"/>
                      </p:cNvPicPr>
                      <p:nvPr/>
                    </p:nvPicPr>
                    <p:blipFill>
                      <a:blip r:embed="rId12"/>
                      <a:srcRect/>
                      <a:stretch>
                        <a:fillRect/>
                      </a:stretch>
                    </p:blipFill>
                    <p:spPr bwMode="auto">
                      <a:xfrm>
                        <a:off x="295275" y="5732463"/>
                        <a:ext cx="8345488" cy="836612"/>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81256825"/>
              </p:ext>
            </p:extLst>
          </p:nvPr>
        </p:nvGraphicFramePr>
        <p:xfrm>
          <a:off x="5983288" y="3154363"/>
          <a:ext cx="1714500" cy="836612"/>
        </p:xfrm>
        <a:graphic>
          <a:graphicData uri="http://schemas.openxmlformats.org/presentationml/2006/ole">
            <mc:AlternateContent xmlns:mc="http://schemas.openxmlformats.org/markup-compatibility/2006">
              <mc:Choice xmlns:v="urn:schemas-microsoft-com:vml" Requires="v">
                <p:oleObj spid="_x0000_s53575" name="Equation" r:id="rId13" imgW="469800" imgH="228600" progId="Equation.3">
                  <p:embed/>
                </p:oleObj>
              </mc:Choice>
              <mc:Fallback>
                <p:oleObj name="Equation" r:id="rId13" imgW="469800" imgH="228600" progId="Equation.3">
                  <p:embed/>
                  <p:pic>
                    <p:nvPicPr>
                      <p:cNvPr id="0" name="Object 7"/>
                      <p:cNvPicPr>
                        <a:picLocks noChangeAspect="1" noChangeArrowheads="1"/>
                      </p:cNvPicPr>
                      <p:nvPr/>
                    </p:nvPicPr>
                    <p:blipFill>
                      <a:blip r:embed="rId14"/>
                      <a:srcRect/>
                      <a:stretch>
                        <a:fillRect/>
                      </a:stretch>
                    </p:blipFill>
                    <p:spPr bwMode="auto">
                      <a:xfrm>
                        <a:off x="5983288" y="3154363"/>
                        <a:ext cx="1714500" cy="836612"/>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2" name="Right Arrow 11"/>
          <p:cNvSpPr/>
          <p:nvPr/>
        </p:nvSpPr>
        <p:spPr>
          <a:xfrm>
            <a:off x="4355976" y="3284984"/>
            <a:ext cx="122413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233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Tracking with SOMPC/OMPC</a:t>
            </a:r>
            <a:endParaRPr lang="en-GB" dirty="0"/>
          </a:p>
        </p:txBody>
      </p:sp>
      <p:sp>
        <p:nvSpPr>
          <p:cNvPr id="3" name="Content Placeholder 2"/>
          <p:cNvSpPr>
            <a:spLocks noGrp="1"/>
          </p:cNvSpPr>
          <p:nvPr>
            <p:ph idx="1"/>
          </p:nvPr>
        </p:nvSpPr>
        <p:spPr>
          <a:xfrm>
            <a:off x="214282" y="928670"/>
            <a:ext cx="8715436" cy="1924266"/>
          </a:xfrm>
        </p:spPr>
        <p:txBody>
          <a:bodyPr/>
          <a:lstStyle/>
          <a:p>
            <a:pPr marL="0" indent="0">
              <a:buNone/>
            </a:pPr>
            <a:r>
              <a:rPr lang="en-GB" dirty="0" smtClean="0"/>
              <a:t>Earlier it was proposed to write the performance index and predictions in terms of the deviation variables: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128900741"/>
              </p:ext>
            </p:extLst>
          </p:nvPr>
        </p:nvGraphicFramePr>
        <p:xfrm>
          <a:off x="179512" y="2780928"/>
          <a:ext cx="4746625" cy="582612"/>
        </p:xfrm>
        <a:graphic>
          <a:graphicData uri="http://schemas.openxmlformats.org/presentationml/2006/ole">
            <mc:AlternateContent xmlns:mc="http://schemas.openxmlformats.org/markup-compatibility/2006">
              <mc:Choice xmlns:v="urn:schemas-microsoft-com:vml" Requires="v">
                <p:oleObj spid="_x0000_s59617" name="Equation" r:id="rId3" imgW="1866600" imgH="228600" progId="Equation.3">
                  <p:embed/>
                </p:oleObj>
              </mc:Choice>
              <mc:Fallback>
                <p:oleObj name="Equation" r:id="rId3" imgW="1866600" imgH="228600" progId="Equation.3">
                  <p:embed/>
                  <p:pic>
                    <p:nvPicPr>
                      <p:cNvPr id="0" name=""/>
                      <p:cNvPicPr>
                        <a:picLocks noChangeAspect="1" noChangeArrowheads="1"/>
                      </p:cNvPicPr>
                      <p:nvPr/>
                    </p:nvPicPr>
                    <p:blipFill>
                      <a:blip r:embed="rId4"/>
                      <a:srcRect/>
                      <a:stretch>
                        <a:fillRect/>
                      </a:stretch>
                    </p:blipFill>
                    <p:spPr bwMode="auto">
                      <a:xfrm>
                        <a:off x="179512" y="2780928"/>
                        <a:ext cx="4746625" cy="58261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16126462"/>
              </p:ext>
            </p:extLst>
          </p:nvPr>
        </p:nvGraphicFramePr>
        <p:xfrm>
          <a:off x="1115616" y="3573016"/>
          <a:ext cx="6513512" cy="1106488"/>
        </p:xfrm>
        <a:graphic>
          <a:graphicData uri="http://schemas.openxmlformats.org/presentationml/2006/ole">
            <mc:AlternateContent xmlns:mc="http://schemas.openxmlformats.org/markup-compatibility/2006">
              <mc:Choice xmlns:v="urn:schemas-microsoft-com:vml" Requires="v">
                <p:oleObj spid="_x0000_s59618" name="Equation" r:id="rId5" imgW="2692080" imgH="457200" progId="Equation.3">
                  <p:embed/>
                </p:oleObj>
              </mc:Choice>
              <mc:Fallback>
                <p:oleObj name="Equation" r:id="rId5" imgW="2692080" imgH="457200" progId="Equation.3">
                  <p:embed/>
                  <p:pic>
                    <p:nvPicPr>
                      <p:cNvPr id="0" name=""/>
                      <p:cNvPicPr>
                        <a:picLocks noChangeAspect="1" noChangeArrowheads="1"/>
                      </p:cNvPicPr>
                      <p:nvPr/>
                    </p:nvPicPr>
                    <p:blipFill>
                      <a:blip r:embed="rId6"/>
                      <a:srcRect/>
                      <a:stretch>
                        <a:fillRect/>
                      </a:stretch>
                    </p:blipFill>
                    <p:spPr bwMode="auto">
                      <a:xfrm>
                        <a:off x="1115616" y="3573016"/>
                        <a:ext cx="6513512" cy="11064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19245215"/>
              </p:ext>
            </p:extLst>
          </p:nvPr>
        </p:nvGraphicFramePr>
        <p:xfrm>
          <a:off x="1187624" y="4796185"/>
          <a:ext cx="6000750" cy="1081087"/>
        </p:xfrm>
        <a:graphic>
          <a:graphicData uri="http://schemas.openxmlformats.org/presentationml/2006/ole">
            <mc:AlternateContent xmlns:mc="http://schemas.openxmlformats.org/markup-compatibility/2006">
              <mc:Choice xmlns:v="urn:schemas-microsoft-com:vml" Requires="v">
                <p:oleObj spid="_x0000_s59619" name="Equation" r:id="rId7" imgW="2539800" imgH="457200" progId="Equation.3">
                  <p:embed/>
                </p:oleObj>
              </mc:Choice>
              <mc:Fallback>
                <p:oleObj name="Equation" r:id="rId7" imgW="2539800" imgH="457200" progId="Equation.3">
                  <p:embed/>
                  <p:pic>
                    <p:nvPicPr>
                      <p:cNvPr id="0" name=""/>
                      <p:cNvPicPr>
                        <a:picLocks noChangeAspect="1" noChangeArrowheads="1"/>
                      </p:cNvPicPr>
                      <p:nvPr/>
                    </p:nvPicPr>
                    <p:blipFill>
                      <a:blip r:embed="rId8"/>
                      <a:srcRect/>
                      <a:stretch>
                        <a:fillRect/>
                      </a:stretch>
                    </p:blipFill>
                    <p:spPr bwMode="auto">
                      <a:xfrm>
                        <a:off x="1187624" y="4796185"/>
                        <a:ext cx="6000750" cy="1081087"/>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le 8"/>
          <p:cNvSpPr/>
          <p:nvPr/>
        </p:nvSpPr>
        <p:spPr>
          <a:xfrm>
            <a:off x="190465" y="3501008"/>
            <a:ext cx="8568952" cy="295232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Can we make these meet the MAS requirements while allowing r, d to change?</a:t>
            </a:r>
          </a:p>
          <a:p>
            <a:pPr algn="ctr"/>
            <a:endParaRPr lang="en-GB" sz="2400" dirty="0"/>
          </a:p>
          <a:p>
            <a:r>
              <a:rPr lang="en-GB" sz="2400" dirty="0" smtClean="0"/>
              <a:t>NOW we modify the proposal slightly: </a:t>
            </a:r>
          </a:p>
          <a:p>
            <a:pPr marL="457200" indent="-457200">
              <a:buFont typeface="+mj-lt"/>
              <a:buAutoNum type="arabicPeriod"/>
            </a:pPr>
            <a:r>
              <a:rPr lang="en-GB" sz="2400" dirty="0" smtClean="0"/>
              <a:t>Use deviation variables in J; hence the cost depends only on c!.</a:t>
            </a:r>
          </a:p>
          <a:p>
            <a:pPr marL="457200" indent="-457200">
              <a:buFont typeface="+mj-lt"/>
              <a:buAutoNum type="arabicPeriod"/>
            </a:pPr>
            <a:r>
              <a:rPr lang="en-GB" sz="2400" dirty="0" smtClean="0"/>
              <a:t>Use absolute values in the constraint handling and integrate the term (r-d) as an additional state in the autonomous prediction model.</a:t>
            </a:r>
            <a:endParaRPr lang="en-GB"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2981688061"/>
              </p:ext>
            </p:extLst>
          </p:nvPr>
        </p:nvGraphicFramePr>
        <p:xfrm>
          <a:off x="5055190" y="2204864"/>
          <a:ext cx="3885610" cy="1152128"/>
        </p:xfrm>
        <a:graphic>
          <a:graphicData uri="http://schemas.openxmlformats.org/presentationml/2006/ole">
            <mc:AlternateContent xmlns:mc="http://schemas.openxmlformats.org/markup-compatibility/2006">
              <mc:Choice xmlns:v="urn:schemas-microsoft-com:vml" Requires="v">
                <p:oleObj spid="_x0000_s59620" name="Equation" r:id="rId9" imgW="1714320" imgH="507960" progId="Equation.3">
                  <p:embed/>
                </p:oleObj>
              </mc:Choice>
              <mc:Fallback>
                <p:oleObj name="Equation" r:id="rId9" imgW="1714320" imgH="50796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5190" y="2204864"/>
                        <a:ext cx="3885610" cy="1152128"/>
                      </a:xfrm>
                      <a:prstGeom prst="rect">
                        <a:avLst/>
                      </a:prstGeom>
                      <a:solidFill>
                        <a:srgbClr val="FFFF00"/>
                      </a:solidFill>
                      <a:ln w="9525">
                        <a:solidFill>
                          <a:srgbClr val="953735"/>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5603924"/>
              </p:ext>
            </p:extLst>
          </p:nvPr>
        </p:nvGraphicFramePr>
        <p:xfrm>
          <a:off x="2555776" y="1988840"/>
          <a:ext cx="2133600" cy="703262"/>
        </p:xfrm>
        <a:graphic>
          <a:graphicData uri="http://schemas.openxmlformats.org/presentationml/2006/ole">
            <mc:AlternateContent xmlns:mc="http://schemas.openxmlformats.org/markup-compatibility/2006">
              <mc:Choice xmlns:v="urn:schemas-microsoft-com:vml" Requires="v">
                <p:oleObj spid="_x0000_s59621" name="Equation" r:id="rId11" imgW="736560" imgH="241200" progId="Equation.3">
                  <p:embed/>
                </p:oleObj>
              </mc:Choice>
              <mc:Fallback>
                <p:oleObj name="Equation" r:id="rId11" imgW="736560" imgH="241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776" y="1988840"/>
                        <a:ext cx="2133600" cy="703262"/>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98108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1000"/>
                                        <p:tgtEl>
                                          <p:spTgt spid="9">
                                            <p:txEl>
                                              <p:pRg st="0" end="0"/>
                                            </p:txEl>
                                          </p:spTgt>
                                        </p:tgtEl>
                                      </p:cBhvr>
                                    </p:animEffect>
                                    <p:anim calcmode="lin" valueType="num">
                                      <p:cBhvr>
                                        <p:cTn id="3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fade">
                                      <p:cBhvr>
                                        <p:cTn id="45" dur="1000"/>
                                        <p:tgtEl>
                                          <p:spTgt spid="9">
                                            <p:txEl>
                                              <p:pRg st="2" end="2"/>
                                            </p:txEl>
                                          </p:spTgt>
                                        </p:tgtEl>
                                      </p:cBhvr>
                                    </p:animEffect>
                                    <p:anim calcmode="lin" valueType="num">
                                      <p:cBhvr>
                                        <p:cTn id="46"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9">
                                            <p:txEl>
                                              <p:pRg st="2" end="2"/>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9">
                                            <p:txEl>
                                              <p:pRg st="3" end="3"/>
                                            </p:txEl>
                                          </p:spTgt>
                                        </p:tgtEl>
                                        <p:attrNameLst>
                                          <p:attrName>style.visibility</p:attrName>
                                        </p:attrNameLst>
                                      </p:cBhvr>
                                      <p:to>
                                        <p:strVal val="visible"/>
                                      </p:to>
                                    </p:set>
                                    <p:animEffect transition="in" filter="fade">
                                      <p:cBhvr>
                                        <p:cTn id="50" dur="1000"/>
                                        <p:tgtEl>
                                          <p:spTgt spid="9">
                                            <p:txEl>
                                              <p:pRg st="3" end="3"/>
                                            </p:txEl>
                                          </p:spTgt>
                                        </p:tgtEl>
                                      </p:cBhvr>
                                    </p:animEffect>
                                    <p:anim calcmode="lin" valueType="num">
                                      <p:cBhvr>
                                        <p:cTn id="5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9">
                                            <p:txEl>
                                              <p:pRg st="3" end="3"/>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Effect transition="in" filter="fade">
                                      <p:cBhvr>
                                        <p:cTn id="55" dur="1000"/>
                                        <p:tgtEl>
                                          <p:spTgt spid="9">
                                            <p:txEl>
                                              <p:pRg st="4" end="4"/>
                                            </p:txEl>
                                          </p:spTgt>
                                        </p:tgtEl>
                                      </p:cBhvr>
                                    </p:animEffect>
                                    <p:anim calcmode="lin" valueType="num">
                                      <p:cBhvr>
                                        <p:cTn id="5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Control Law in absolute values</a:t>
            </a:r>
            <a:endParaRPr lang="en-GB" dirty="0"/>
          </a:p>
        </p:txBody>
      </p:sp>
      <p:sp>
        <p:nvSpPr>
          <p:cNvPr id="3" name="Content Placeholder 2"/>
          <p:cNvSpPr>
            <a:spLocks noGrp="1"/>
          </p:cNvSpPr>
          <p:nvPr>
            <p:ph idx="1"/>
          </p:nvPr>
        </p:nvSpPr>
        <p:spPr>
          <a:xfrm>
            <a:off x="214282" y="928670"/>
            <a:ext cx="8715436" cy="1564226"/>
          </a:xfrm>
        </p:spPr>
        <p:txBody>
          <a:bodyPr/>
          <a:lstStyle/>
          <a:p>
            <a:pPr marL="0" indent="0">
              <a:buNone/>
            </a:pPr>
            <a:r>
              <a:rPr lang="en-GB" dirty="0" smtClean="0"/>
              <a:t>Substituting in for the estimated steady-state gives.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1441398666"/>
              </p:ext>
            </p:extLst>
          </p:nvPr>
        </p:nvGraphicFramePr>
        <p:xfrm>
          <a:off x="5076056" y="1628800"/>
          <a:ext cx="3886200" cy="2246313"/>
        </p:xfrm>
        <a:graphic>
          <a:graphicData uri="http://schemas.openxmlformats.org/presentationml/2006/ole">
            <mc:AlternateContent xmlns:mc="http://schemas.openxmlformats.org/markup-compatibility/2006">
              <mc:Choice xmlns:v="urn:schemas-microsoft-com:vml" Requires="v">
                <p:oleObj spid="_x0000_s74827" name="Equation" r:id="rId3" imgW="1714320" imgH="990360" progId="Equation.3">
                  <p:embed/>
                </p:oleObj>
              </mc:Choice>
              <mc:Fallback>
                <p:oleObj name="Equation" r:id="rId3" imgW="171432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628800"/>
                        <a:ext cx="3886200" cy="2246313"/>
                      </a:xfrm>
                      <a:prstGeom prst="rect">
                        <a:avLst/>
                      </a:prstGeom>
                      <a:solidFill>
                        <a:schemeClr val="accent2">
                          <a:lumMod val="20000"/>
                          <a:lumOff val="80000"/>
                        </a:schemeClr>
                      </a:solidFill>
                      <a:ln w="9525">
                        <a:solidFill>
                          <a:srgbClr val="953735"/>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05332051"/>
              </p:ext>
            </p:extLst>
          </p:nvPr>
        </p:nvGraphicFramePr>
        <p:xfrm>
          <a:off x="179512" y="1700808"/>
          <a:ext cx="4638675" cy="1168400"/>
        </p:xfrm>
        <a:graphic>
          <a:graphicData uri="http://schemas.openxmlformats.org/presentationml/2006/ole">
            <mc:AlternateContent xmlns:mc="http://schemas.openxmlformats.org/markup-compatibility/2006">
              <mc:Choice xmlns:v="urn:schemas-microsoft-com:vml" Requires="v">
                <p:oleObj spid="_x0000_s74828" name="Equation" r:id="rId5" imgW="1917360" imgH="482400" progId="Equation.3">
                  <p:embed/>
                </p:oleObj>
              </mc:Choice>
              <mc:Fallback>
                <p:oleObj name="Equation" r:id="rId5" imgW="1917360" imgH="482400" progId="Equation.3">
                  <p:embed/>
                  <p:pic>
                    <p:nvPicPr>
                      <p:cNvPr id="0" name=""/>
                      <p:cNvPicPr>
                        <a:picLocks noChangeAspect="1" noChangeArrowheads="1"/>
                      </p:cNvPicPr>
                      <p:nvPr/>
                    </p:nvPicPr>
                    <p:blipFill>
                      <a:blip r:embed="rId6"/>
                      <a:srcRect/>
                      <a:stretch>
                        <a:fillRect/>
                      </a:stretch>
                    </p:blipFill>
                    <p:spPr bwMode="auto">
                      <a:xfrm>
                        <a:off x="179512" y="1700808"/>
                        <a:ext cx="4638675" cy="11684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57247370"/>
              </p:ext>
            </p:extLst>
          </p:nvPr>
        </p:nvGraphicFramePr>
        <p:xfrm>
          <a:off x="467544" y="4005064"/>
          <a:ext cx="7474548" cy="1512168"/>
        </p:xfrm>
        <a:graphic>
          <a:graphicData uri="http://schemas.openxmlformats.org/presentationml/2006/ole">
            <mc:AlternateContent xmlns:mc="http://schemas.openxmlformats.org/markup-compatibility/2006">
              <mc:Choice xmlns:v="urn:schemas-microsoft-com:vml" Requires="v">
                <p:oleObj spid="_x0000_s74829" name="Equation" r:id="rId7" imgW="2387520" imgH="482400" progId="Equation.3">
                  <p:embed/>
                </p:oleObj>
              </mc:Choice>
              <mc:Fallback>
                <p:oleObj name="Equation" r:id="rId7" imgW="2387520" imgH="482400" progId="Equation.3">
                  <p:embed/>
                  <p:pic>
                    <p:nvPicPr>
                      <p:cNvPr id="0" name="Object 8"/>
                      <p:cNvPicPr>
                        <a:picLocks noChangeAspect="1" noChangeArrowheads="1"/>
                      </p:cNvPicPr>
                      <p:nvPr/>
                    </p:nvPicPr>
                    <p:blipFill>
                      <a:blip r:embed="rId8"/>
                      <a:srcRect/>
                      <a:stretch>
                        <a:fillRect/>
                      </a:stretch>
                    </p:blipFill>
                    <p:spPr bwMode="auto">
                      <a:xfrm>
                        <a:off x="467544" y="4005064"/>
                        <a:ext cx="7474548" cy="1512168"/>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ounded Rectangular Callout 9"/>
          <p:cNvSpPr/>
          <p:nvPr/>
        </p:nvSpPr>
        <p:spPr>
          <a:xfrm>
            <a:off x="1403648" y="5877272"/>
            <a:ext cx="6552728" cy="864096"/>
          </a:xfrm>
          <a:prstGeom prst="wedgeRoundRectCallout">
            <a:avLst>
              <a:gd name="adj1" fmla="val 22627"/>
              <a:gd name="adj2" fmla="val -115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 essence the autonomous prediction model has extra states in (r-d)!</a:t>
            </a:r>
            <a:endParaRPr lang="en-GB" sz="2800" dirty="0"/>
          </a:p>
        </p:txBody>
      </p:sp>
      <p:sp>
        <p:nvSpPr>
          <p:cNvPr id="11" name="Rectangle 10"/>
          <p:cNvSpPr/>
          <p:nvPr/>
        </p:nvSpPr>
        <p:spPr>
          <a:xfrm>
            <a:off x="34617" y="1628800"/>
            <a:ext cx="8568952" cy="222555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Because the prediction model has a state (r-d), this will appear as a state in any admissible set algorithm and therefore must meet the same criteria as other states (</a:t>
            </a:r>
            <a:r>
              <a:rPr lang="en-GB" sz="2400" dirty="0" err="1" smtClean="0"/>
              <a:t>boundedness</a:t>
            </a:r>
            <a:r>
              <a:rPr lang="en-GB" sz="2400" dirty="0" smtClean="0"/>
              <a:t>, convergence, etc.).</a:t>
            </a:r>
          </a:p>
          <a:p>
            <a:pPr algn="ctr"/>
            <a:endParaRPr lang="en-GB" sz="2400" dirty="0"/>
          </a:p>
          <a:p>
            <a:pPr algn="ctr"/>
            <a:r>
              <a:rPr lang="en-GB" sz="2400" dirty="0" smtClean="0"/>
              <a:t>If (r-d) is not constrained, the other states cannot be constrained to the requirement to converge strictly inside the set!</a:t>
            </a:r>
            <a:endParaRPr lang="en-GB" sz="2400" dirty="0"/>
          </a:p>
        </p:txBody>
      </p:sp>
    </p:spTree>
    <p:extLst>
      <p:ext uri="{BB962C8B-B14F-4D97-AF65-F5344CB8AC3E}">
        <p14:creationId xmlns:p14="http://schemas.microsoft.com/office/powerpoint/2010/main" val="336502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fade">
                                      <p:cBhvr>
                                        <p:cTn id="33" dur="1000"/>
                                        <p:tgtEl>
                                          <p:spTgt spid="11">
                                            <p:txEl>
                                              <p:pRg st="0" end="0"/>
                                            </p:txEl>
                                          </p:spTgt>
                                        </p:tgtEl>
                                      </p:cBhvr>
                                    </p:animEffect>
                                    <p:anim calcmode="lin" valueType="num">
                                      <p:cBhvr>
                                        <p:cTn id="3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animEffect transition="in" filter="fade">
                                      <p:cBhvr>
                                        <p:cTn id="40" dur="1000"/>
                                        <p:tgtEl>
                                          <p:spTgt spid="11">
                                            <p:txEl>
                                              <p:pRg st="2" end="2"/>
                                            </p:txEl>
                                          </p:spTgt>
                                        </p:tgtEl>
                                      </p:cBhvr>
                                    </p:animEffect>
                                    <p:anim calcmode="lin" valueType="num">
                                      <p:cBhvr>
                                        <p:cTn id="41"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6521378" cy="714380"/>
          </a:xfrm>
        </p:spPr>
        <p:txBody>
          <a:bodyPr>
            <a:normAutofit fontScale="90000"/>
          </a:bodyPr>
          <a:lstStyle/>
          <a:p>
            <a:r>
              <a:rPr lang="en-GB" dirty="0" smtClean="0"/>
              <a:t>Typical constraints</a:t>
            </a:r>
            <a:endParaRPr lang="en-GB" dirty="0"/>
          </a:p>
        </p:txBody>
      </p:sp>
      <p:sp>
        <p:nvSpPr>
          <p:cNvPr id="3" name="Content Placeholder 2"/>
          <p:cNvSpPr>
            <a:spLocks noGrp="1"/>
          </p:cNvSpPr>
          <p:nvPr>
            <p:ph idx="1"/>
          </p:nvPr>
        </p:nvSpPr>
        <p:spPr>
          <a:xfrm>
            <a:off x="214282" y="764704"/>
            <a:ext cx="6373942" cy="844146"/>
          </a:xfrm>
        </p:spPr>
        <p:txBody>
          <a:bodyPr>
            <a:normAutofit/>
          </a:bodyPr>
          <a:lstStyle/>
          <a:p>
            <a:pPr marL="0" indent="0">
              <a:buNone/>
            </a:pPr>
            <a:r>
              <a:rPr lang="en-GB" dirty="0" smtClean="0"/>
              <a:t>Using absolute values.</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85039506"/>
              </p:ext>
            </p:extLst>
          </p:nvPr>
        </p:nvGraphicFramePr>
        <p:xfrm>
          <a:off x="683568" y="2924944"/>
          <a:ext cx="2233613" cy="876300"/>
        </p:xfrm>
        <a:graphic>
          <a:graphicData uri="http://schemas.openxmlformats.org/presentationml/2006/ole">
            <mc:AlternateContent xmlns:mc="http://schemas.openxmlformats.org/markup-compatibility/2006">
              <mc:Choice xmlns:v="urn:schemas-microsoft-com:vml" Requires="v">
                <p:oleObj spid="_x0000_s70831" name="Equation" r:id="rId3" imgW="647640" imgH="253800" progId="Equation.3">
                  <p:embed/>
                </p:oleObj>
              </mc:Choice>
              <mc:Fallback>
                <p:oleObj name="Equation" r:id="rId3" imgW="647640" imgH="253800" progId="Equation.3">
                  <p:embed/>
                  <p:pic>
                    <p:nvPicPr>
                      <p:cNvPr id="0" name=""/>
                      <p:cNvPicPr>
                        <a:picLocks noChangeAspect="1" noChangeArrowheads="1"/>
                      </p:cNvPicPr>
                      <p:nvPr/>
                    </p:nvPicPr>
                    <p:blipFill>
                      <a:blip r:embed="rId4"/>
                      <a:srcRect/>
                      <a:stretch>
                        <a:fillRect/>
                      </a:stretch>
                    </p:blipFill>
                    <p:spPr bwMode="auto">
                      <a:xfrm>
                        <a:off x="683568" y="2924944"/>
                        <a:ext cx="2233613" cy="876300"/>
                      </a:xfrm>
                      <a:prstGeom prst="rect">
                        <a:avLst/>
                      </a:prstGeom>
                      <a:solidFill>
                        <a:srgbClr val="FFFF99"/>
                      </a:solid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28783638"/>
              </p:ext>
            </p:extLst>
          </p:nvPr>
        </p:nvGraphicFramePr>
        <p:xfrm>
          <a:off x="4499992" y="2924944"/>
          <a:ext cx="2979737" cy="874712"/>
        </p:xfrm>
        <a:graphic>
          <a:graphicData uri="http://schemas.openxmlformats.org/presentationml/2006/ole">
            <mc:AlternateContent xmlns:mc="http://schemas.openxmlformats.org/markup-compatibility/2006">
              <mc:Choice xmlns:v="urn:schemas-microsoft-com:vml" Requires="v">
                <p:oleObj spid="_x0000_s70832" name="Equation" r:id="rId5" imgW="863280" imgH="253800" progId="Equation.3">
                  <p:embed/>
                </p:oleObj>
              </mc:Choice>
              <mc:Fallback>
                <p:oleObj name="Equation" r:id="rId5" imgW="863280" imgH="253800" progId="Equation.3">
                  <p:embed/>
                  <p:pic>
                    <p:nvPicPr>
                      <p:cNvPr id="0" name=""/>
                      <p:cNvPicPr>
                        <a:picLocks noChangeAspect="1" noChangeArrowheads="1"/>
                      </p:cNvPicPr>
                      <p:nvPr/>
                    </p:nvPicPr>
                    <p:blipFill>
                      <a:blip r:embed="rId6"/>
                      <a:srcRect/>
                      <a:stretch>
                        <a:fillRect/>
                      </a:stretch>
                    </p:blipFill>
                    <p:spPr bwMode="auto">
                      <a:xfrm>
                        <a:off x="4499992" y="2924944"/>
                        <a:ext cx="2979737" cy="874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33690078"/>
              </p:ext>
            </p:extLst>
          </p:nvPr>
        </p:nvGraphicFramePr>
        <p:xfrm>
          <a:off x="467544" y="3933056"/>
          <a:ext cx="7056784" cy="1169109"/>
        </p:xfrm>
        <a:graphic>
          <a:graphicData uri="http://schemas.openxmlformats.org/presentationml/2006/ole">
            <mc:AlternateContent xmlns:mc="http://schemas.openxmlformats.org/markup-compatibility/2006">
              <mc:Choice xmlns:v="urn:schemas-microsoft-com:vml" Requires="v">
                <p:oleObj spid="_x0000_s70833" name="Equation" r:id="rId7" imgW="3073320" imgH="507960" progId="Equation.3">
                  <p:embed/>
                </p:oleObj>
              </mc:Choice>
              <mc:Fallback>
                <p:oleObj name="Equation" r:id="rId7" imgW="3073320" imgH="507960" progId="Equation.3">
                  <p:embed/>
                  <p:pic>
                    <p:nvPicPr>
                      <p:cNvPr id="0" name=""/>
                      <p:cNvPicPr>
                        <a:picLocks noChangeAspect="1" noChangeArrowheads="1"/>
                      </p:cNvPicPr>
                      <p:nvPr/>
                    </p:nvPicPr>
                    <p:blipFill>
                      <a:blip r:embed="rId8"/>
                      <a:srcRect/>
                      <a:stretch>
                        <a:fillRect/>
                      </a:stretch>
                    </p:blipFill>
                    <p:spPr bwMode="auto">
                      <a:xfrm>
                        <a:off x="467544" y="3933056"/>
                        <a:ext cx="7056784" cy="1169109"/>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02392918"/>
              </p:ext>
            </p:extLst>
          </p:nvPr>
        </p:nvGraphicFramePr>
        <p:xfrm>
          <a:off x="467544" y="5445224"/>
          <a:ext cx="3351213" cy="809625"/>
        </p:xfrm>
        <a:graphic>
          <a:graphicData uri="http://schemas.openxmlformats.org/presentationml/2006/ole">
            <mc:AlternateContent xmlns:mc="http://schemas.openxmlformats.org/markup-compatibility/2006">
              <mc:Choice xmlns:v="urn:schemas-microsoft-com:vml" Requires="v">
                <p:oleObj spid="_x0000_s70834" name="Equation" r:id="rId9" imgW="1054080" imgH="253800" progId="Equation.3">
                  <p:embed/>
                </p:oleObj>
              </mc:Choice>
              <mc:Fallback>
                <p:oleObj name="Equation" r:id="rId9" imgW="1054080" imgH="253800" progId="Equation.3">
                  <p:embed/>
                  <p:pic>
                    <p:nvPicPr>
                      <p:cNvPr id="0" name=""/>
                      <p:cNvPicPr>
                        <a:picLocks noChangeAspect="1" noChangeArrowheads="1"/>
                      </p:cNvPicPr>
                      <p:nvPr/>
                    </p:nvPicPr>
                    <p:blipFill>
                      <a:blip r:embed="rId10"/>
                      <a:srcRect/>
                      <a:stretch>
                        <a:fillRect/>
                      </a:stretch>
                    </p:blipFill>
                    <p:spPr bwMode="auto">
                      <a:xfrm>
                        <a:off x="467544" y="5445224"/>
                        <a:ext cx="3351213" cy="809625"/>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98781829"/>
              </p:ext>
            </p:extLst>
          </p:nvPr>
        </p:nvGraphicFramePr>
        <p:xfrm>
          <a:off x="6592888" y="950913"/>
          <a:ext cx="2181225" cy="1833562"/>
        </p:xfrm>
        <a:graphic>
          <a:graphicData uri="http://schemas.openxmlformats.org/presentationml/2006/ole">
            <mc:AlternateContent xmlns:mc="http://schemas.openxmlformats.org/markup-compatibility/2006">
              <mc:Choice xmlns:v="urn:schemas-microsoft-com:vml" Requires="v">
                <p:oleObj spid="_x0000_s70835" name="Equation" r:id="rId11" imgW="787320" imgH="660240" progId="Equation.3">
                  <p:embed/>
                </p:oleObj>
              </mc:Choice>
              <mc:Fallback>
                <p:oleObj name="Equation" r:id="rId11" imgW="787320" imgH="660240" progId="Equation.3">
                  <p:embed/>
                  <p:pic>
                    <p:nvPicPr>
                      <p:cNvPr id="0" name="Object 9"/>
                      <p:cNvPicPr>
                        <a:picLocks noChangeAspect="1" noChangeArrowheads="1"/>
                      </p:cNvPicPr>
                      <p:nvPr/>
                    </p:nvPicPr>
                    <p:blipFill>
                      <a:blip r:embed="rId12"/>
                      <a:srcRect/>
                      <a:stretch>
                        <a:fillRect/>
                      </a:stretch>
                    </p:blipFill>
                    <p:spPr bwMode="auto">
                      <a:xfrm>
                        <a:off x="6592888" y="950913"/>
                        <a:ext cx="2181225" cy="1833562"/>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68668917"/>
              </p:ext>
            </p:extLst>
          </p:nvPr>
        </p:nvGraphicFramePr>
        <p:xfrm>
          <a:off x="107504" y="1484784"/>
          <a:ext cx="5915186" cy="1196104"/>
        </p:xfrm>
        <a:graphic>
          <a:graphicData uri="http://schemas.openxmlformats.org/presentationml/2006/ole">
            <mc:AlternateContent xmlns:mc="http://schemas.openxmlformats.org/markup-compatibility/2006">
              <mc:Choice xmlns:v="urn:schemas-microsoft-com:vml" Requires="v">
                <p:oleObj spid="_x0000_s70836" name="Equation" r:id="rId13" imgW="2387520" imgH="482400" progId="Equation.3">
                  <p:embed/>
                </p:oleObj>
              </mc:Choice>
              <mc:Fallback>
                <p:oleObj name="Equation" r:id="rId13" imgW="2387520" imgH="48240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504" y="1484784"/>
                        <a:ext cx="5915186" cy="1196104"/>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67229238"/>
              </p:ext>
            </p:extLst>
          </p:nvPr>
        </p:nvGraphicFramePr>
        <p:xfrm>
          <a:off x="4499992" y="5517232"/>
          <a:ext cx="3446462" cy="841375"/>
        </p:xfrm>
        <a:graphic>
          <a:graphicData uri="http://schemas.openxmlformats.org/presentationml/2006/ole">
            <mc:AlternateContent xmlns:mc="http://schemas.openxmlformats.org/markup-compatibility/2006">
              <mc:Choice xmlns:v="urn:schemas-microsoft-com:vml" Requires="v">
                <p:oleObj spid="_x0000_s70837" name="Equation" r:id="rId15" imgW="1041120" imgH="253800" progId="Equation.3">
                  <p:embed/>
                </p:oleObj>
              </mc:Choice>
              <mc:Fallback>
                <p:oleObj name="Equation" r:id="rId15" imgW="1041120" imgH="2538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9992" y="5517232"/>
                        <a:ext cx="3446462" cy="8413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2"/>
          <p:cNvSpPr/>
          <p:nvPr/>
        </p:nvSpPr>
        <p:spPr>
          <a:xfrm>
            <a:off x="6588224" y="404664"/>
            <a:ext cx="21957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Augmented state</a:t>
            </a:r>
            <a:endParaRPr lang="en-GB" dirty="0"/>
          </a:p>
        </p:txBody>
      </p:sp>
    </p:spTree>
    <p:extLst>
      <p:ext uri="{BB962C8B-B14F-4D97-AF65-F5344CB8AC3E}">
        <p14:creationId xmlns:p14="http://schemas.microsoft.com/office/powerpoint/2010/main" val="46372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5801298" cy="714380"/>
          </a:xfrm>
        </p:spPr>
        <p:txBody>
          <a:bodyPr>
            <a:normAutofit fontScale="90000"/>
          </a:bodyPr>
          <a:lstStyle/>
          <a:p>
            <a:r>
              <a:rPr lang="en-GB" dirty="0" smtClean="0"/>
              <a:t>Combined constraints</a:t>
            </a:r>
            <a:endParaRPr lang="en-GB" dirty="0"/>
          </a:p>
        </p:txBody>
      </p:sp>
      <p:sp>
        <p:nvSpPr>
          <p:cNvPr id="3" name="Content Placeholder 2"/>
          <p:cNvSpPr>
            <a:spLocks noGrp="1"/>
          </p:cNvSpPr>
          <p:nvPr>
            <p:ph idx="1"/>
          </p:nvPr>
        </p:nvSpPr>
        <p:spPr>
          <a:xfrm>
            <a:off x="214282" y="928670"/>
            <a:ext cx="6157918" cy="916154"/>
          </a:xfrm>
        </p:spPr>
        <p:txBody>
          <a:bodyPr>
            <a:normAutofit fontScale="92500" lnSpcReduction="10000"/>
          </a:bodyPr>
          <a:lstStyle/>
          <a:p>
            <a:pPr marL="0" indent="0">
              <a:buNone/>
            </a:pPr>
            <a:r>
              <a:rPr lang="en-GB" dirty="0" smtClean="0"/>
              <a:t>Using this </a:t>
            </a:r>
            <a:r>
              <a:rPr lang="en-GB" dirty="0"/>
              <a:t>a</a:t>
            </a:r>
            <a:r>
              <a:rPr lang="en-GB" dirty="0" smtClean="0"/>
              <a:t>ugmented state in the constraint equations gives:</a:t>
            </a:r>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4213249899"/>
              </p:ext>
            </p:extLst>
          </p:nvPr>
        </p:nvGraphicFramePr>
        <p:xfrm>
          <a:off x="251520" y="1916832"/>
          <a:ext cx="8166101" cy="3892550"/>
        </p:xfrm>
        <a:graphic>
          <a:graphicData uri="http://schemas.openxmlformats.org/presentationml/2006/ole">
            <mc:AlternateContent xmlns:mc="http://schemas.openxmlformats.org/markup-compatibility/2006">
              <mc:Choice xmlns:v="urn:schemas-microsoft-com:vml" Requires="v">
                <p:oleObj spid="_x0000_s71734" name="Equation" r:id="rId3" imgW="3149280" imgH="1498320" progId="Equation.3">
                  <p:embed/>
                </p:oleObj>
              </mc:Choice>
              <mc:Fallback>
                <p:oleObj name="Equation" r:id="rId3" imgW="3149280" imgH="1498320" progId="Equation.3">
                  <p:embed/>
                  <p:pic>
                    <p:nvPicPr>
                      <p:cNvPr id="0" name=""/>
                      <p:cNvPicPr>
                        <a:picLocks noChangeAspect="1" noChangeArrowheads="1"/>
                      </p:cNvPicPr>
                      <p:nvPr/>
                    </p:nvPicPr>
                    <p:blipFill>
                      <a:blip r:embed="rId4"/>
                      <a:srcRect/>
                      <a:stretch>
                        <a:fillRect/>
                      </a:stretch>
                    </p:blipFill>
                    <p:spPr bwMode="auto">
                      <a:xfrm>
                        <a:off x="251520" y="1916832"/>
                        <a:ext cx="8166101" cy="3892550"/>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9" name="Rectangle 8"/>
          <p:cNvSpPr/>
          <p:nvPr/>
        </p:nvSpPr>
        <p:spPr>
          <a:xfrm>
            <a:off x="179512" y="5877803"/>
            <a:ext cx="8208912" cy="936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A key issue is the definition of limits on r and d.</a:t>
            </a:r>
            <a:endParaRPr lang="en-GB"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2301919717"/>
              </p:ext>
            </p:extLst>
          </p:nvPr>
        </p:nvGraphicFramePr>
        <p:xfrm>
          <a:off x="6588224" y="188640"/>
          <a:ext cx="2448272" cy="1820902"/>
        </p:xfrm>
        <a:graphic>
          <a:graphicData uri="http://schemas.openxmlformats.org/presentationml/2006/ole">
            <mc:AlternateContent xmlns:mc="http://schemas.openxmlformats.org/markup-compatibility/2006">
              <mc:Choice xmlns:v="urn:schemas-microsoft-com:vml" Requires="v">
                <p:oleObj spid="_x0000_s71735" name="Equation" r:id="rId5" imgW="888840" imgH="660240" progId="Equation.3">
                  <p:embed/>
                </p:oleObj>
              </mc:Choice>
              <mc:Fallback>
                <p:oleObj name="Equation" r:id="rId5" imgW="888840" imgH="660240" progId="Equation.3">
                  <p:embed/>
                  <p:pic>
                    <p:nvPicPr>
                      <p:cNvPr id="0" name=""/>
                      <p:cNvPicPr>
                        <a:picLocks noChangeAspect="1" noChangeArrowheads="1"/>
                      </p:cNvPicPr>
                      <p:nvPr/>
                    </p:nvPicPr>
                    <p:blipFill>
                      <a:blip r:embed="rId6"/>
                      <a:srcRect/>
                      <a:stretch>
                        <a:fillRect/>
                      </a:stretch>
                    </p:blipFill>
                    <p:spPr bwMode="auto">
                      <a:xfrm>
                        <a:off x="6588224" y="188640"/>
                        <a:ext cx="2448272" cy="1820902"/>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85948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837876"/>
          </a:xfrm>
        </p:spPr>
        <p:txBody>
          <a:bodyPr>
            <a:normAutofit fontScale="90000"/>
          </a:bodyPr>
          <a:lstStyle/>
          <a:p>
            <a:r>
              <a:rPr lang="en-GB" dirty="0" smtClean="0"/>
              <a:t>Constraints on targets/disturbances</a:t>
            </a:r>
            <a:endParaRPr lang="en-GB" dirty="0"/>
          </a:p>
        </p:txBody>
      </p:sp>
      <p:sp>
        <p:nvSpPr>
          <p:cNvPr id="3" name="Content Placeholder 2"/>
          <p:cNvSpPr>
            <a:spLocks noGrp="1"/>
          </p:cNvSpPr>
          <p:nvPr>
            <p:ph idx="1"/>
          </p:nvPr>
        </p:nvSpPr>
        <p:spPr>
          <a:xfrm>
            <a:off x="214282" y="1052736"/>
            <a:ext cx="8715436" cy="2520280"/>
          </a:xfrm>
        </p:spPr>
        <p:txBody>
          <a:bodyPr>
            <a:normAutofit/>
          </a:bodyPr>
          <a:lstStyle/>
          <a:p>
            <a:pPr marL="0" indent="0">
              <a:buNone/>
            </a:pPr>
            <a:r>
              <a:rPr lang="en-GB" dirty="0" smtClean="0"/>
              <a:t>We cannot choose any target or assume any magnitude disturbance. The notional state and input constraints can be satisfied </a:t>
            </a:r>
            <a:r>
              <a:rPr lang="en-GB" dirty="0" err="1" smtClean="0"/>
              <a:t>iff</a:t>
            </a:r>
            <a:r>
              <a:rPr lang="en-GB" dirty="0" smtClean="0"/>
              <a:t> the target is sensible.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57717433"/>
              </p:ext>
            </p:extLst>
          </p:nvPr>
        </p:nvGraphicFramePr>
        <p:xfrm>
          <a:off x="467544" y="3212976"/>
          <a:ext cx="7577138" cy="2628900"/>
        </p:xfrm>
        <a:graphic>
          <a:graphicData uri="http://schemas.openxmlformats.org/presentationml/2006/ole">
            <mc:AlternateContent xmlns:mc="http://schemas.openxmlformats.org/markup-compatibility/2006">
              <mc:Choice xmlns:v="urn:schemas-microsoft-com:vml" Requires="v">
                <p:oleObj spid="_x0000_s75800" name="Equation" r:id="rId3" imgW="2197080" imgH="761760" progId="Equation.3">
                  <p:embed/>
                </p:oleObj>
              </mc:Choice>
              <mc:Fallback>
                <p:oleObj name="Equation" r:id="rId3" imgW="2197080" imgH="761760" progId="Equation.3">
                  <p:embed/>
                  <p:pic>
                    <p:nvPicPr>
                      <p:cNvPr id="0" name=""/>
                      <p:cNvPicPr>
                        <a:picLocks noChangeAspect="1" noChangeArrowheads="1"/>
                      </p:cNvPicPr>
                      <p:nvPr/>
                    </p:nvPicPr>
                    <p:blipFill>
                      <a:blip r:embed="rId4"/>
                      <a:srcRect/>
                      <a:stretch>
                        <a:fillRect/>
                      </a:stretch>
                    </p:blipFill>
                    <p:spPr bwMode="auto">
                      <a:xfrm>
                        <a:off x="467544" y="3212976"/>
                        <a:ext cx="7577138" cy="26289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179512" y="5949280"/>
            <a:ext cx="8640960"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The steady-state must lie in the interior of the </a:t>
            </a:r>
            <a:r>
              <a:rPr lang="en-GB" sz="2800" dirty="0" smtClean="0"/>
              <a:t>constraints set (for inputs and states). </a:t>
            </a:r>
            <a:endParaRPr lang="en-GB" sz="2800" dirty="0"/>
          </a:p>
        </p:txBody>
      </p:sp>
    </p:spTree>
    <p:extLst>
      <p:ext uri="{BB962C8B-B14F-4D97-AF65-F5344CB8AC3E}">
        <p14:creationId xmlns:p14="http://schemas.microsoft.com/office/powerpoint/2010/main" val="38062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Requirements on constraints</a:t>
            </a:r>
            <a:endParaRPr lang="en-GB" dirty="0"/>
          </a:p>
        </p:txBody>
      </p:sp>
      <p:sp>
        <p:nvSpPr>
          <p:cNvPr id="3" name="Content Placeholder 2"/>
          <p:cNvSpPr>
            <a:spLocks noGrp="1"/>
          </p:cNvSpPr>
          <p:nvPr>
            <p:ph idx="1"/>
          </p:nvPr>
        </p:nvSpPr>
        <p:spPr>
          <a:xfrm>
            <a:off x="214282" y="928670"/>
            <a:ext cx="8462174" cy="4380922"/>
          </a:xfrm>
        </p:spPr>
        <p:txBody>
          <a:bodyPr>
            <a:normAutofit/>
          </a:bodyPr>
          <a:lstStyle/>
          <a:p>
            <a:pPr marL="0" indent="0">
              <a:buNone/>
            </a:pPr>
            <a:r>
              <a:rPr lang="en-GB" dirty="0" smtClean="0"/>
              <a:t>The steady-state must lie in the interior of the set.</a:t>
            </a:r>
          </a:p>
          <a:p>
            <a:pPr marL="0" indent="0">
              <a:buNone/>
            </a:pPr>
            <a:r>
              <a:rPr lang="en-GB" dirty="0" smtClean="0"/>
              <a:t>Postulate a given target/disturbance pair, then the steady-state is given as:</a:t>
            </a:r>
          </a:p>
          <a:p>
            <a:pPr marL="0" indent="0">
              <a:buNone/>
            </a:pPr>
            <a:endParaRPr lang="en-GB" dirty="0"/>
          </a:p>
          <a:p>
            <a:pPr marL="0" indent="0">
              <a:buNone/>
            </a:pPr>
            <a:r>
              <a:rPr lang="en-GB" dirty="0"/>
              <a:t>K</a:t>
            </a:r>
            <a:r>
              <a:rPr lang="en-GB" dirty="0" smtClean="0"/>
              <a:t>ey requirements are that:</a:t>
            </a:r>
            <a:endParaRPr lang="en-GB" dirty="0"/>
          </a:p>
          <a:p>
            <a:endParaRPr lang="en-GB" dirty="0" smtClean="0"/>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41438234"/>
              </p:ext>
            </p:extLst>
          </p:nvPr>
        </p:nvGraphicFramePr>
        <p:xfrm>
          <a:off x="5110436" y="2200373"/>
          <a:ext cx="3635855" cy="1411784"/>
        </p:xfrm>
        <a:graphic>
          <a:graphicData uri="http://schemas.openxmlformats.org/presentationml/2006/ole">
            <mc:AlternateContent xmlns:mc="http://schemas.openxmlformats.org/markup-compatibility/2006">
              <mc:Choice xmlns:v="urn:schemas-microsoft-com:vml" Requires="v">
                <p:oleObj spid="_x0000_s72779" name="Equation" r:id="rId3" imgW="1244520" imgH="482400" progId="Equation.3">
                  <p:embed/>
                </p:oleObj>
              </mc:Choice>
              <mc:Fallback>
                <p:oleObj name="Equation" r:id="rId3" imgW="1244520" imgH="482400" progId="Equation.3">
                  <p:embed/>
                  <p:pic>
                    <p:nvPicPr>
                      <p:cNvPr id="0" name="Object 7"/>
                      <p:cNvPicPr>
                        <a:picLocks noChangeAspect="1" noChangeArrowheads="1"/>
                      </p:cNvPicPr>
                      <p:nvPr/>
                    </p:nvPicPr>
                    <p:blipFill>
                      <a:blip r:embed="rId4"/>
                      <a:srcRect/>
                      <a:stretch>
                        <a:fillRect/>
                      </a:stretch>
                    </p:blipFill>
                    <p:spPr bwMode="auto">
                      <a:xfrm>
                        <a:off x="5110436" y="2200373"/>
                        <a:ext cx="3635855" cy="1411784"/>
                      </a:xfrm>
                      <a:prstGeom prst="rect">
                        <a:avLst/>
                      </a:prstGeom>
                      <a:solidFill>
                        <a:srgbClr val="F2DCDB"/>
                      </a:solidFill>
                      <a:ln w="9525">
                        <a:solidFill>
                          <a:srgbClr val="953735"/>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47429280"/>
              </p:ext>
            </p:extLst>
          </p:nvPr>
        </p:nvGraphicFramePr>
        <p:xfrm>
          <a:off x="2555776" y="4005064"/>
          <a:ext cx="3810001" cy="876300"/>
        </p:xfrm>
        <a:graphic>
          <a:graphicData uri="http://schemas.openxmlformats.org/presentationml/2006/ole">
            <mc:AlternateContent xmlns:mc="http://schemas.openxmlformats.org/markup-compatibility/2006">
              <mc:Choice xmlns:v="urn:schemas-microsoft-com:vml" Requires="v">
                <p:oleObj spid="_x0000_s72780" name="Equation" r:id="rId5" imgW="1104840" imgH="253800" progId="Equation.3">
                  <p:embed/>
                </p:oleObj>
              </mc:Choice>
              <mc:Fallback>
                <p:oleObj name="Equation" r:id="rId5" imgW="1104840" imgH="253800" progId="Equation.3">
                  <p:embed/>
                  <p:pic>
                    <p:nvPicPr>
                      <p:cNvPr id="0" name="Object 5"/>
                      <p:cNvPicPr>
                        <a:picLocks noChangeAspect="1" noChangeArrowheads="1"/>
                      </p:cNvPicPr>
                      <p:nvPr/>
                    </p:nvPicPr>
                    <p:blipFill>
                      <a:blip r:embed="rId6"/>
                      <a:srcRect/>
                      <a:stretch>
                        <a:fillRect/>
                      </a:stretch>
                    </p:blipFill>
                    <p:spPr bwMode="auto">
                      <a:xfrm>
                        <a:off x="2555776" y="4005064"/>
                        <a:ext cx="3810001" cy="8763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79615750"/>
              </p:ext>
            </p:extLst>
          </p:nvPr>
        </p:nvGraphicFramePr>
        <p:xfrm>
          <a:off x="2441575" y="5229225"/>
          <a:ext cx="3810000" cy="874713"/>
        </p:xfrm>
        <a:graphic>
          <a:graphicData uri="http://schemas.openxmlformats.org/presentationml/2006/ole">
            <mc:AlternateContent xmlns:mc="http://schemas.openxmlformats.org/markup-compatibility/2006">
              <mc:Choice xmlns:v="urn:schemas-microsoft-com:vml" Requires="v">
                <p:oleObj spid="_x0000_s72781" name="Equation" r:id="rId7" imgW="1104840" imgH="253800" progId="Equation.3">
                  <p:embed/>
                </p:oleObj>
              </mc:Choice>
              <mc:Fallback>
                <p:oleObj name="Equation" r:id="rId7" imgW="1104840" imgH="253800" progId="Equation.3">
                  <p:embed/>
                  <p:pic>
                    <p:nvPicPr>
                      <p:cNvPr id="0" name="Object 7"/>
                      <p:cNvPicPr>
                        <a:picLocks noChangeAspect="1" noChangeArrowheads="1"/>
                      </p:cNvPicPr>
                      <p:nvPr/>
                    </p:nvPicPr>
                    <p:blipFill>
                      <a:blip r:embed="rId8"/>
                      <a:srcRect/>
                      <a:stretch>
                        <a:fillRect/>
                      </a:stretch>
                    </p:blipFill>
                    <p:spPr bwMode="auto">
                      <a:xfrm>
                        <a:off x="2441575" y="5229225"/>
                        <a:ext cx="3810000" cy="874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67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3282</TotalTime>
  <Words>770</Words>
  <Application>Microsoft Office PowerPoint</Application>
  <PresentationFormat>On-screen Show (4:3)</PresentationFormat>
  <Paragraphs>121</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Office Theme</vt:lpstr>
      <vt:lpstr>Equation</vt:lpstr>
      <vt:lpstr>Microsoft Equation 3.0</vt:lpstr>
      <vt:lpstr>CHAPTER 5 Predictive Control with constraints 12 reachable targets for dual-mode approaches with tracking</vt:lpstr>
      <vt:lpstr>Background </vt:lpstr>
      <vt:lpstr>Maximal admissible set</vt:lpstr>
      <vt:lpstr>Tracking with SOMPC/OMPC</vt:lpstr>
      <vt:lpstr>Control Law in absolute values</vt:lpstr>
      <vt:lpstr>Typical constraints</vt:lpstr>
      <vt:lpstr>Combined constraints</vt:lpstr>
      <vt:lpstr>Constraints on targets/disturbances</vt:lpstr>
      <vt:lpstr>Requirements on constraints</vt:lpstr>
      <vt:lpstr>Requirements on constraints</vt:lpstr>
      <vt:lpstr>Requirements on constraints</vt:lpstr>
      <vt:lpstr>video5_12_example1.m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213</cp:revision>
  <dcterms:created xsi:type="dcterms:W3CDTF">2012-03-07T15:25:29Z</dcterms:created>
  <dcterms:modified xsi:type="dcterms:W3CDTF">2014-04-11T14:04:08Z</dcterms:modified>
</cp:coreProperties>
</file>