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0" r:id="rId3"/>
    <p:sldId id="377" r:id="rId4"/>
    <p:sldId id="378" r:id="rId5"/>
    <p:sldId id="382" r:id="rId6"/>
    <p:sldId id="379" r:id="rId7"/>
    <p:sldId id="380" r:id="rId8"/>
    <p:sldId id="388" r:id="rId9"/>
    <p:sldId id="383" r:id="rId10"/>
    <p:sldId id="384" r:id="rId11"/>
    <p:sldId id="385" r:id="rId12"/>
    <p:sldId id="358" r:id="rId13"/>
    <p:sldId id="386" r:id="rId14"/>
    <p:sldId id="387" r:id="rId15"/>
    <p:sldId id="289" r:id="rId16"/>
    <p:sldId id="26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61" d="100"/>
          <a:sy n="61" d="100"/>
        </p:scale>
        <p:origin x="-7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4/14/2014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16</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3">
            <a:lumMod val="20000"/>
            <a:lumOff val="80000"/>
            <a:alpha val="62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1.wmf"/><Relationship Id="rId5" Type="http://schemas.openxmlformats.org/officeDocument/2006/relationships/oleObject" Target="../embeddings/oleObject21.bin"/><Relationship Id="rId4" Type="http://schemas.openxmlformats.org/officeDocument/2006/relationships/image" Target="../media/image20.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6.emf"/><Relationship Id="rId4" Type="http://schemas.openxmlformats.org/officeDocument/2006/relationships/image" Target="../media/image25.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1.jpeg"/><Relationship Id="rId5" Type="http://schemas.openxmlformats.org/officeDocument/2006/relationships/hyperlink" Target="http://engsc.ac.uk/" TargetMode="External"/><Relationship Id="rId10" Type="http://schemas.openxmlformats.org/officeDocument/2006/relationships/image" Target="../media/image30.jpeg"/><Relationship Id="rId4" Type="http://schemas.openxmlformats.org/officeDocument/2006/relationships/image" Target="../media/image27.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s>
</file>

<file path=ppt/slides/_rels/slide7.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15.bin"/><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2.w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13.wmf"/><Relationship Id="rId4" Type="http://schemas.openxmlformats.org/officeDocument/2006/relationships/image" Target="../media/image11.wmf"/><Relationship Id="rId9" Type="http://schemas.openxmlformats.org/officeDocument/2006/relationships/oleObject" Target="../embeddings/oleObject13.bin"/><Relationship Id="rId14" Type="http://schemas.openxmlformats.org/officeDocument/2006/relationships/image" Target="../media/image15.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7.wmf"/><Relationship Id="rId5" Type="http://schemas.openxmlformats.org/officeDocument/2006/relationships/oleObject" Target="../embeddings/oleObject17.bin"/><Relationship Id="rId4" Type="http://schemas.openxmlformats.org/officeDocument/2006/relationships/image" Target="../media/image16.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9.wmf"/><Relationship Id="rId5" Type="http://schemas.openxmlformats.org/officeDocument/2006/relationships/oleObject" Target="../embeddings/oleObject19.bin"/><Relationship Id="rId4" Type="http://schemas.openxmlformats.org/officeDocument/2006/relationships/image" Target="../media/image1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990656" cy="1827634"/>
          </a:xfrm>
        </p:spPr>
        <p:txBody>
          <a:bodyPr>
            <a:normAutofit fontScale="90000"/>
          </a:bodyPr>
          <a:lstStyle/>
          <a:p>
            <a:r>
              <a:rPr lang="en-GB" dirty="0" smtClean="0"/>
              <a:t>CHAPTER 5</a:t>
            </a:r>
            <a:br>
              <a:rPr lang="en-GB" dirty="0" smtClean="0"/>
            </a:br>
            <a:r>
              <a:rPr lang="en-GB" dirty="0" smtClean="0"/>
              <a:t>Predictive Control with constraints 13</a:t>
            </a:r>
            <a:br>
              <a:rPr lang="en-GB" dirty="0" smtClean="0"/>
            </a:br>
            <a:r>
              <a:rPr lang="en-GB" dirty="0" smtClean="0"/>
              <a:t>MCAS for dual-mode approaches with tracking</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Maximal controlled admissible set</a:t>
            </a:r>
            <a:endParaRPr lang="en-GB" dirty="0"/>
          </a:p>
        </p:txBody>
      </p:sp>
      <p:sp>
        <p:nvSpPr>
          <p:cNvPr id="3" name="Content Placeholder 2"/>
          <p:cNvSpPr>
            <a:spLocks noGrp="1"/>
          </p:cNvSpPr>
          <p:nvPr>
            <p:ph idx="1"/>
          </p:nvPr>
        </p:nvSpPr>
        <p:spPr/>
        <p:txBody>
          <a:bodyPr/>
          <a:lstStyle/>
          <a:p>
            <a:pPr marL="0" indent="0">
              <a:buNone/>
            </a:pPr>
            <a:r>
              <a:rPr lang="en-GB" dirty="0" smtClean="0"/>
              <a:t>The MCAS is given from:</a:t>
            </a:r>
          </a:p>
          <a:p>
            <a:pPr marL="0" indent="0">
              <a:buNone/>
            </a:pPr>
            <a:r>
              <a:rPr lang="en-GB" dirty="0" smtClean="0"/>
              <a:t>This can be expanded to:</a:t>
            </a:r>
          </a:p>
          <a:p>
            <a:pPr marL="0" indent="0">
              <a:buNone/>
            </a:pPr>
            <a:endParaRPr lang="en-GB" dirty="0"/>
          </a:p>
          <a:p>
            <a:pPr marL="0" indent="0">
              <a:buNone/>
            </a:pPr>
            <a:endParaRPr lang="en-GB" dirty="0" smtClean="0"/>
          </a:p>
          <a:p>
            <a:pPr marL="0" indent="0">
              <a:buNone/>
            </a:pPr>
            <a:endParaRPr lang="en-GB" dirty="0"/>
          </a:p>
          <a:p>
            <a:pPr marL="0" indent="0">
              <a:buNone/>
            </a:pPr>
            <a:r>
              <a:rPr lang="en-GB" dirty="0" smtClean="0"/>
              <a:t>Or:</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10</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1936743539"/>
              </p:ext>
            </p:extLst>
          </p:nvPr>
        </p:nvGraphicFramePr>
        <p:xfrm>
          <a:off x="6300192" y="908720"/>
          <a:ext cx="1677988" cy="757237"/>
        </p:xfrm>
        <a:graphic>
          <a:graphicData uri="http://schemas.openxmlformats.org/presentationml/2006/ole">
            <mc:AlternateContent xmlns:mc="http://schemas.openxmlformats.org/markup-compatibility/2006">
              <mc:Choice xmlns:v="urn:schemas-microsoft-com:vml" Requires="v">
                <p:oleObj spid="_x0000_s86091" name="Equation" r:id="rId3" imgW="507960" imgH="228600" progId="Equation.3">
                  <p:embed/>
                </p:oleObj>
              </mc:Choice>
              <mc:Fallback>
                <p:oleObj name="Equation" r:id="rId3" imgW="507960" imgH="228600" progId="Equation.3">
                  <p:embed/>
                  <p:pic>
                    <p:nvPicPr>
                      <p:cNvPr id="0" name=""/>
                      <p:cNvPicPr>
                        <a:picLocks noChangeAspect="1" noChangeArrowheads="1"/>
                      </p:cNvPicPr>
                      <p:nvPr/>
                    </p:nvPicPr>
                    <p:blipFill>
                      <a:blip r:embed="rId4"/>
                      <a:srcRect/>
                      <a:stretch>
                        <a:fillRect/>
                      </a:stretch>
                    </p:blipFill>
                    <p:spPr bwMode="auto">
                      <a:xfrm>
                        <a:off x="6300192" y="908720"/>
                        <a:ext cx="1677988" cy="757237"/>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905741344"/>
              </p:ext>
            </p:extLst>
          </p:nvPr>
        </p:nvGraphicFramePr>
        <p:xfrm>
          <a:off x="1979613" y="2133600"/>
          <a:ext cx="4465637" cy="1955800"/>
        </p:xfrm>
        <a:graphic>
          <a:graphicData uri="http://schemas.openxmlformats.org/presentationml/2006/ole">
            <mc:AlternateContent xmlns:mc="http://schemas.openxmlformats.org/markup-compatibility/2006">
              <mc:Choice xmlns:v="urn:schemas-microsoft-com:vml" Requires="v">
                <p:oleObj spid="_x0000_s86092" name="Equation" r:id="rId5" imgW="1511280" imgH="660240" progId="Equation.3">
                  <p:embed/>
                </p:oleObj>
              </mc:Choice>
              <mc:Fallback>
                <p:oleObj name="Equation" r:id="rId5" imgW="1511280" imgH="660240" progId="Equation.3">
                  <p:embed/>
                  <p:pic>
                    <p:nvPicPr>
                      <p:cNvPr id="0" name=""/>
                      <p:cNvPicPr>
                        <a:picLocks noChangeAspect="1" noChangeArrowheads="1"/>
                      </p:cNvPicPr>
                      <p:nvPr/>
                    </p:nvPicPr>
                    <p:blipFill>
                      <a:blip r:embed="rId6"/>
                      <a:srcRect/>
                      <a:stretch>
                        <a:fillRect/>
                      </a:stretch>
                    </p:blipFill>
                    <p:spPr bwMode="auto">
                      <a:xfrm>
                        <a:off x="1979613" y="2133600"/>
                        <a:ext cx="4465637" cy="1955800"/>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117621829"/>
              </p:ext>
            </p:extLst>
          </p:nvPr>
        </p:nvGraphicFramePr>
        <p:xfrm>
          <a:off x="738188" y="4508500"/>
          <a:ext cx="8058150" cy="687388"/>
        </p:xfrm>
        <a:graphic>
          <a:graphicData uri="http://schemas.openxmlformats.org/presentationml/2006/ole">
            <mc:AlternateContent xmlns:mc="http://schemas.openxmlformats.org/markup-compatibility/2006">
              <mc:Choice xmlns:v="urn:schemas-microsoft-com:vml" Requires="v">
                <p:oleObj spid="_x0000_s86093" name="Equation" r:id="rId7" imgW="2844720" imgH="241200" progId="Equation.3">
                  <p:embed/>
                </p:oleObj>
              </mc:Choice>
              <mc:Fallback>
                <p:oleObj name="Equation" r:id="rId7" imgW="2844720" imgH="241200" progId="Equation.3">
                  <p:embed/>
                  <p:pic>
                    <p:nvPicPr>
                      <p:cNvPr id="0" name=""/>
                      <p:cNvPicPr>
                        <a:picLocks noChangeAspect="1" noChangeArrowheads="1"/>
                      </p:cNvPicPr>
                      <p:nvPr/>
                    </p:nvPicPr>
                    <p:blipFill>
                      <a:blip r:embed="rId8"/>
                      <a:srcRect/>
                      <a:stretch>
                        <a:fillRect/>
                      </a:stretch>
                    </p:blipFill>
                    <p:spPr bwMode="auto">
                      <a:xfrm>
                        <a:off x="738188" y="4508500"/>
                        <a:ext cx="8058150" cy="687388"/>
                      </a:xfrm>
                      <a:prstGeom prst="rect">
                        <a:avLst/>
                      </a:prstGeom>
                      <a:solidFill>
                        <a:srgbClr val="FDEADA"/>
                      </a:solidFill>
                      <a:ln w="38100">
                        <a:solidFill>
                          <a:schemeClr val="folHlink"/>
                        </a:solidFill>
                        <a:miter lim="800000"/>
                        <a:headEnd/>
                        <a:tailEnd/>
                      </a:ln>
                    </p:spPr>
                  </p:pic>
                </p:oleObj>
              </mc:Fallback>
            </mc:AlternateContent>
          </a:graphicData>
        </a:graphic>
      </p:graphicFrame>
      <p:sp>
        <p:nvSpPr>
          <p:cNvPr id="9" name="Rectangle 8"/>
          <p:cNvSpPr/>
          <p:nvPr/>
        </p:nvSpPr>
        <p:spPr>
          <a:xfrm>
            <a:off x="251520" y="5445224"/>
            <a:ext cx="8568952" cy="1296144"/>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smtClean="0"/>
              <a:t>Clearly the shape of the MCAS is closely linked to the current target and disturbance estimate.</a:t>
            </a:r>
          </a:p>
          <a:p>
            <a:r>
              <a:rPr lang="en-GB" sz="2800" dirty="0" smtClean="0"/>
              <a:t>Reference governors exploit this observation.</a:t>
            </a:r>
            <a:endParaRPr lang="en-GB" sz="2800" dirty="0"/>
          </a:p>
        </p:txBody>
      </p:sp>
    </p:spTree>
    <p:extLst>
      <p:ext uri="{BB962C8B-B14F-4D97-AF65-F5344CB8AC3E}">
        <p14:creationId xmlns:p14="http://schemas.microsoft.com/office/powerpoint/2010/main" val="460581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WARNING</a:t>
            </a:r>
            <a:endParaRPr lang="en-GB" dirty="0"/>
          </a:p>
        </p:txBody>
      </p:sp>
      <p:sp>
        <p:nvSpPr>
          <p:cNvPr id="3" name="Content Placeholder 2"/>
          <p:cNvSpPr>
            <a:spLocks noGrp="1"/>
          </p:cNvSpPr>
          <p:nvPr>
            <p:ph idx="1"/>
          </p:nvPr>
        </p:nvSpPr>
        <p:spPr/>
        <p:txBody>
          <a:bodyPr/>
          <a:lstStyle/>
          <a:p>
            <a:pPr marL="514350" indent="-514350">
              <a:buFont typeface="+mj-lt"/>
              <a:buAutoNum type="arabicPeriod"/>
            </a:pPr>
            <a:r>
              <a:rPr lang="en-GB" dirty="0" smtClean="0"/>
              <a:t>The MATLAB code provided for determining the MCAS in </a:t>
            </a:r>
            <a:r>
              <a:rPr lang="en-GB" b="1" i="1" dirty="0" err="1" smtClean="0">
                <a:solidFill>
                  <a:srgbClr val="C00000"/>
                </a:solidFill>
              </a:rPr>
              <a:t>findmas_tracking.m</a:t>
            </a:r>
            <a:r>
              <a:rPr lang="en-GB" dirty="0" smtClean="0"/>
              <a:t> is simple and transparent but by no means efficient.</a:t>
            </a:r>
          </a:p>
          <a:p>
            <a:pPr marL="514350" indent="-514350">
              <a:buFont typeface="+mj-lt"/>
              <a:buAutoNum type="arabicPeriod"/>
            </a:pPr>
            <a:r>
              <a:rPr lang="en-GB" dirty="0" smtClean="0"/>
              <a:t>For slow systems, large numbers of states and so on, viewers are recommended to source more efficient code for handling inequalities.</a:t>
            </a:r>
          </a:p>
          <a:p>
            <a:pPr marL="514350" indent="-514350">
              <a:buFont typeface="+mj-lt"/>
              <a:buAutoNum type="arabicPeriod"/>
            </a:pPr>
            <a:r>
              <a:rPr lang="en-GB" dirty="0" smtClean="0"/>
              <a:t>At the very least one needs an effective mechanism for removing redundant constraints – this is covered next.</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11</a:t>
            </a:fld>
            <a:endParaRPr lang="en-GB" dirty="0"/>
          </a:p>
        </p:txBody>
      </p:sp>
    </p:spTree>
    <p:extLst>
      <p:ext uri="{BB962C8B-B14F-4D97-AF65-F5344CB8AC3E}">
        <p14:creationId xmlns:p14="http://schemas.microsoft.com/office/powerpoint/2010/main" val="39107627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MATLAB code</a:t>
            </a:r>
            <a:endParaRPr lang="en-GB" dirty="0"/>
          </a:p>
        </p:txBody>
      </p:sp>
      <p:sp>
        <p:nvSpPr>
          <p:cNvPr id="3" name="Content Placeholder 2"/>
          <p:cNvSpPr>
            <a:spLocks noGrp="1"/>
          </p:cNvSpPr>
          <p:nvPr>
            <p:ph idx="1"/>
          </p:nvPr>
        </p:nvSpPr>
        <p:spPr>
          <a:xfrm>
            <a:off x="214282" y="928670"/>
            <a:ext cx="8715436" cy="5524665"/>
          </a:xfrm>
        </p:spPr>
        <p:txBody>
          <a:bodyPr>
            <a:normAutofit/>
          </a:bodyPr>
          <a:lstStyle/>
          <a:p>
            <a:pPr marL="0" indent="0">
              <a:buNone/>
            </a:pPr>
            <a:r>
              <a:rPr lang="en-GB" b="1" i="1" dirty="0">
                <a:solidFill>
                  <a:srgbClr val="00B050"/>
                </a:solidFill>
              </a:rPr>
              <a:t>In OMPC folder.</a:t>
            </a:r>
          </a:p>
          <a:p>
            <a:pPr marL="0" indent="0">
              <a:buNone/>
            </a:pPr>
            <a:r>
              <a:rPr lang="en-GB" b="1" i="1" dirty="0" smtClean="0">
                <a:solidFill>
                  <a:srgbClr val="7030A0"/>
                </a:solidFill>
              </a:rPr>
              <a:t>MAIN </a:t>
            </a:r>
            <a:r>
              <a:rPr lang="en-GB" b="1" i="1" dirty="0">
                <a:solidFill>
                  <a:srgbClr val="7030A0"/>
                </a:solidFill>
              </a:rPr>
              <a:t>CODE </a:t>
            </a:r>
            <a:r>
              <a:rPr lang="en-GB" b="1" i="1" dirty="0">
                <a:solidFill>
                  <a:srgbClr val="C00000"/>
                </a:solidFill>
              </a:rPr>
              <a:t>is </a:t>
            </a:r>
            <a:r>
              <a:rPr lang="en-GB" b="1" i="1" dirty="0" smtClean="0">
                <a:solidFill>
                  <a:srgbClr val="C00000"/>
                </a:solidFill>
              </a:rPr>
              <a:t>chap5_ompc_simulate_constraintsc.m</a:t>
            </a:r>
            <a:endParaRPr lang="en-GB" b="1" i="1" dirty="0">
              <a:solidFill>
                <a:srgbClr val="C00000"/>
              </a:solidFill>
            </a:endParaRPr>
          </a:p>
          <a:p>
            <a:pPr marL="0" indent="0">
              <a:buNone/>
            </a:pPr>
            <a:r>
              <a:rPr lang="en-GB" b="1" i="1" dirty="0" smtClean="0">
                <a:solidFill>
                  <a:srgbClr val="002060"/>
                </a:solidFill>
              </a:rPr>
              <a:t>ALSO </a:t>
            </a:r>
            <a:r>
              <a:rPr lang="en-GB" b="1" i="1" dirty="0" err="1" smtClean="0">
                <a:solidFill>
                  <a:srgbClr val="002060"/>
                </a:solidFill>
              </a:rPr>
              <a:t>findmas_tracking.m</a:t>
            </a:r>
            <a:endParaRPr lang="en-GB" b="1" i="1" dirty="0">
              <a:solidFill>
                <a:srgbClr val="002060"/>
              </a:solidFill>
            </a:endParaRPr>
          </a:p>
          <a:p>
            <a:pPr marL="0" indent="0">
              <a:buNone/>
            </a:pPr>
            <a:endParaRPr lang="en-GB" dirty="0" smtClean="0"/>
          </a:p>
          <a:p>
            <a:pPr marL="0" indent="0">
              <a:buNone/>
            </a:pPr>
            <a:r>
              <a:rPr lang="en-GB" dirty="0" smtClean="0"/>
              <a:t>KEY EXAMPLES ARE IN </a:t>
            </a:r>
            <a:r>
              <a:rPr lang="en-GB" b="1" i="1" dirty="0" smtClean="0">
                <a:solidFill>
                  <a:srgbClr val="C00000"/>
                </a:solidFill>
              </a:rPr>
              <a:t>video5_13_example1.m and video5_13_example2.m</a:t>
            </a:r>
          </a:p>
          <a:p>
            <a:pPr marL="0" indent="0">
              <a:buNone/>
            </a:pPr>
            <a:r>
              <a:rPr lang="en-GB" b="1" i="1" dirty="0" smtClean="0">
                <a:solidFill>
                  <a:srgbClr val="C00000"/>
                </a:solidFill>
              </a:rPr>
              <a:t>(The latter is very slow as MCAS has a large number of rows and coding inefficient).</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12</a:t>
            </a:fld>
            <a:endParaRPr lang="en-GB" dirty="0"/>
          </a:p>
        </p:txBody>
      </p:sp>
      <p:sp>
        <p:nvSpPr>
          <p:cNvPr id="6" name="Rectangle 5"/>
          <p:cNvSpPr/>
          <p:nvPr/>
        </p:nvSpPr>
        <p:spPr>
          <a:xfrm>
            <a:off x="179512" y="5934394"/>
            <a:ext cx="8064896" cy="86409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If the limits on r-d are generous, one may need a very large prediction horizon to capture the MCAS.</a:t>
            </a:r>
            <a:endParaRPr lang="en-GB" sz="2800" dirty="0"/>
          </a:p>
        </p:txBody>
      </p:sp>
    </p:spTree>
    <p:extLst>
      <p:ext uri="{BB962C8B-B14F-4D97-AF65-F5344CB8AC3E}">
        <p14:creationId xmlns:p14="http://schemas.microsoft.com/office/powerpoint/2010/main" val="2080959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video5_13_example1.m</a:t>
            </a:r>
            <a:endParaRPr lang="en-GB" dirty="0"/>
          </a:p>
        </p:txBody>
      </p:sp>
      <p:sp>
        <p:nvSpPr>
          <p:cNvPr id="3" name="Content Placeholder 2"/>
          <p:cNvSpPr>
            <a:spLocks noGrp="1"/>
          </p:cNvSpPr>
          <p:nvPr>
            <p:ph idx="1"/>
          </p:nvPr>
        </p:nvSpPr>
        <p:spPr>
          <a:xfrm>
            <a:off x="214282" y="928670"/>
            <a:ext cx="8715436" cy="700130"/>
          </a:xfrm>
        </p:spPr>
        <p:txBody>
          <a:bodyPr/>
          <a:lstStyle/>
          <a:p>
            <a:pPr marL="0" indent="0">
              <a:buNone/>
            </a:pPr>
            <a:r>
              <a:rPr lang="en-GB" dirty="0" smtClean="0"/>
              <a:t>SISO but slow closed-loop dynamic.</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13</a:t>
            </a:fld>
            <a:endParaRPr lang="en-GB" dirty="0"/>
          </a:p>
        </p:txBody>
      </p:sp>
      <p:pic>
        <p:nvPicPr>
          <p:cNvPr id="870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628800"/>
            <a:ext cx="6768752" cy="5076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0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431924"/>
            <a:ext cx="7031252" cy="5273439"/>
          </a:xfrm>
          <a:prstGeom prst="rect">
            <a:avLst/>
          </a:prstGeom>
          <a:solidFill>
            <a:srgbClr val="FFC000"/>
          </a:solidFill>
          <a:ln>
            <a:noFill/>
          </a:ln>
          <a:effectLst/>
        </p:spPr>
      </p:pic>
    </p:spTree>
    <p:extLst>
      <p:ext uri="{BB962C8B-B14F-4D97-AF65-F5344CB8AC3E}">
        <p14:creationId xmlns:p14="http://schemas.microsoft.com/office/powerpoint/2010/main" val="228580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7043"/>
                                        </p:tgtEl>
                                        <p:attrNameLst>
                                          <p:attrName>style.visibility</p:attrName>
                                        </p:attrNameLst>
                                      </p:cBhvr>
                                      <p:to>
                                        <p:strVal val="visible"/>
                                      </p:to>
                                    </p:set>
                                    <p:anim calcmode="lin" valueType="num">
                                      <p:cBhvr additive="base">
                                        <p:cTn id="7" dur="500" fill="hold"/>
                                        <p:tgtEl>
                                          <p:spTgt spid="87043"/>
                                        </p:tgtEl>
                                        <p:attrNameLst>
                                          <p:attrName>ppt_x</p:attrName>
                                        </p:attrNameLst>
                                      </p:cBhvr>
                                      <p:tavLst>
                                        <p:tav tm="0">
                                          <p:val>
                                            <p:strVal val="#ppt_x"/>
                                          </p:val>
                                        </p:tav>
                                        <p:tav tm="100000">
                                          <p:val>
                                            <p:strVal val="#ppt_x"/>
                                          </p:val>
                                        </p:tav>
                                      </p:tavLst>
                                    </p:anim>
                                    <p:anim calcmode="lin" valueType="num">
                                      <p:cBhvr additive="base">
                                        <p:cTn id="8" dur="500" fill="hold"/>
                                        <p:tgtEl>
                                          <p:spTgt spid="870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video5_13_example2.m</a:t>
            </a:r>
            <a:endParaRPr lang="en-GB" dirty="0"/>
          </a:p>
        </p:txBody>
      </p:sp>
      <p:sp>
        <p:nvSpPr>
          <p:cNvPr id="3" name="Content Placeholder 2"/>
          <p:cNvSpPr>
            <a:spLocks noGrp="1"/>
          </p:cNvSpPr>
          <p:nvPr>
            <p:ph idx="1"/>
          </p:nvPr>
        </p:nvSpPr>
        <p:spPr/>
        <p:txBody>
          <a:bodyPr/>
          <a:lstStyle/>
          <a:p>
            <a:pPr marL="0" indent="0">
              <a:buNone/>
            </a:pPr>
            <a:r>
              <a:rPr lang="en-GB" dirty="0" smtClean="0"/>
              <a:t>MIMO, slow to converge. Very large number of inequalities (1644!) in </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14</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3124095446"/>
              </p:ext>
            </p:extLst>
          </p:nvPr>
        </p:nvGraphicFramePr>
        <p:xfrm>
          <a:off x="467544" y="2420888"/>
          <a:ext cx="1677987" cy="757238"/>
        </p:xfrm>
        <a:graphic>
          <a:graphicData uri="http://schemas.openxmlformats.org/presentationml/2006/ole">
            <mc:AlternateContent xmlns:mc="http://schemas.openxmlformats.org/markup-compatibility/2006">
              <mc:Choice xmlns:v="urn:schemas-microsoft-com:vml" Requires="v">
                <p:oleObj spid="_x0000_s88083" name="Equation" r:id="rId3" imgW="507960" imgH="228600" progId="Equation.3">
                  <p:embed/>
                </p:oleObj>
              </mc:Choice>
              <mc:Fallback>
                <p:oleObj name="Equation" r:id="rId3" imgW="50796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2420888"/>
                        <a:ext cx="1677987" cy="757238"/>
                      </a:xfrm>
                      <a:prstGeom prst="rect">
                        <a:avLst/>
                      </a:prstGeom>
                      <a:solidFill>
                        <a:srgbClr val="FDEADA"/>
                      </a:solidFill>
                      <a:ln w="38100">
                        <a:solidFill>
                          <a:schemeClr val="folHlink"/>
                        </a:solidFill>
                        <a:miter lim="800000"/>
                        <a:headEnd/>
                        <a:tailEnd/>
                      </a:ln>
                    </p:spPr>
                  </p:pic>
                </p:oleObj>
              </mc:Fallback>
            </mc:AlternateContent>
          </a:graphicData>
        </a:graphic>
      </p:graphicFrame>
      <p:pic>
        <p:nvPicPr>
          <p:cNvPr id="8806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8360" y="1840768"/>
            <a:ext cx="6630144" cy="49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107504" y="3356992"/>
            <a:ext cx="2808312" cy="3456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Very large number of rows likely to be linked to the freedom in r and d which means one needs to get close to asymptotic values to capture the MCAS.</a:t>
            </a:r>
            <a:endParaRPr lang="en-GB" sz="2400" dirty="0"/>
          </a:p>
        </p:txBody>
      </p:sp>
    </p:spTree>
    <p:extLst>
      <p:ext uri="{BB962C8B-B14F-4D97-AF65-F5344CB8AC3E}">
        <p14:creationId xmlns:p14="http://schemas.microsoft.com/office/powerpoint/2010/main" val="589977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765868"/>
          </a:xfrm>
        </p:spPr>
        <p:txBody>
          <a:bodyPr>
            <a:normAutofit/>
          </a:bodyPr>
          <a:lstStyle/>
          <a:p>
            <a:r>
              <a:rPr lang="en-GB" dirty="0" smtClean="0"/>
              <a:t>Summary</a:t>
            </a:r>
            <a:endParaRPr lang="en-GB" dirty="0"/>
          </a:p>
        </p:txBody>
      </p:sp>
      <p:sp>
        <p:nvSpPr>
          <p:cNvPr id="3" name="Content Placeholder 2"/>
          <p:cNvSpPr>
            <a:spLocks noGrp="1"/>
          </p:cNvSpPr>
          <p:nvPr>
            <p:ph idx="1"/>
          </p:nvPr>
        </p:nvSpPr>
        <p:spPr>
          <a:xfrm>
            <a:off x="214282" y="980728"/>
            <a:ext cx="8715436" cy="4608512"/>
          </a:xfrm>
        </p:spPr>
        <p:txBody>
          <a:bodyPr>
            <a:normAutofit fontScale="92500" lnSpcReduction="10000"/>
          </a:bodyPr>
          <a:lstStyle/>
          <a:p>
            <a:pPr marL="514350" indent="-514350">
              <a:buFont typeface="+mj-lt"/>
              <a:buAutoNum type="arabicPeriod"/>
            </a:pPr>
            <a:r>
              <a:rPr lang="en-GB" dirty="0" smtClean="0"/>
              <a:t>This video has shown how a single MCAS can be constructed for the OMPC/SOMPC algorithm for a time varying targets/disturbances.</a:t>
            </a:r>
          </a:p>
          <a:p>
            <a:pPr marL="514350" indent="-514350">
              <a:buFont typeface="+mj-lt"/>
              <a:buAutoNum type="arabicPeriod"/>
            </a:pPr>
            <a:r>
              <a:rPr lang="en-GB" dirty="0" smtClean="0"/>
              <a:t>This MCAS is based on an augmented state which includes the ‘target’ steady-state.</a:t>
            </a:r>
          </a:p>
          <a:p>
            <a:pPr marL="514350" indent="-514350">
              <a:buFont typeface="+mj-lt"/>
              <a:buAutoNum type="arabicPeriod"/>
            </a:pPr>
            <a:r>
              <a:rPr lang="en-GB" dirty="0" smtClean="0"/>
              <a:t>This target must be reachable, and also feasible during transients with the given </a:t>
            </a:r>
            <a:r>
              <a:rPr lang="en-GB" dirty="0" err="1" smtClean="0"/>
              <a:t>n</a:t>
            </a:r>
            <a:r>
              <a:rPr lang="en-GB" baseline="-25000" dirty="0" err="1" smtClean="0"/>
              <a:t>c</a:t>
            </a:r>
            <a:r>
              <a:rPr lang="en-GB" dirty="0"/>
              <a:t> </a:t>
            </a:r>
            <a:r>
              <a:rPr lang="en-GB" smtClean="0"/>
              <a:t>so convergence </a:t>
            </a:r>
            <a:r>
              <a:rPr lang="en-GB" dirty="0" smtClean="0"/>
              <a:t>requires inclusion of appropriate limits. </a:t>
            </a:r>
          </a:p>
          <a:p>
            <a:pPr marL="514350" indent="-514350">
              <a:buFont typeface="+mj-lt"/>
              <a:buAutoNum type="arabicPeriod"/>
            </a:pPr>
            <a:r>
              <a:rPr lang="en-GB" dirty="0" smtClean="0"/>
              <a:t>The code is not efficient and convergence is poor or fails if limits on r-d chosen poorly.</a:t>
            </a:r>
          </a:p>
          <a:p>
            <a:pPr marL="0" indent="0">
              <a:buNone/>
            </a:pPr>
            <a:endParaRPr lang="en-GB" dirty="0" smtClean="0"/>
          </a:p>
          <a:p>
            <a:pPr marL="514350" indent="-514350">
              <a:buFont typeface="+mj-lt"/>
              <a:buAutoNum type="arabicPeriod"/>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15</a:t>
            </a:fld>
            <a:endParaRPr lang="en-GB" dirty="0"/>
          </a:p>
        </p:txBody>
      </p:sp>
      <p:sp>
        <p:nvSpPr>
          <p:cNvPr id="7" name="Rectangle 6"/>
          <p:cNvSpPr/>
          <p:nvPr/>
        </p:nvSpPr>
        <p:spPr>
          <a:xfrm>
            <a:off x="395536" y="5517232"/>
            <a:ext cx="8136904" cy="11247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Ensuring feasibility is beyond the remit of this chapter.</a:t>
            </a:r>
            <a:endParaRPr lang="en-GB" sz="2800" dirty="0"/>
          </a:p>
        </p:txBody>
      </p:sp>
    </p:spTree>
    <p:extLst>
      <p:ext uri="{BB962C8B-B14F-4D97-AF65-F5344CB8AC3E}">
        <p14:creationId xmlns:p14="http://schemas.microsoft.com/office/powerpoint/2010/main" val="110644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909884"/>
          </a:xfrm>
        </p:spPr>
        <p:txBody>
          <a:bodyPr>
            <a:normAutofit/>
          </a:bodyPr>
          <a:lstStyle/>
          <a:p>
            <a:r>
              <a:rPr lang="en-GB" dirty="0" smtClean="0"/>
              <a:t>Background </a:t>
            </a:r>
            <a:endParaRPr lang="en-GB" dirty="0"/>
          </a:p>
        </p:txBody>
      </p:sp>
      <p:sp>
        <p:nvSpPr>
          <p:cNvPr id="3" name="Content Placeholder 2"/>
          <p:cNvSpPr>
            <a:spLocks noGrp="1"/>
          </p:cNvSpPr>
          <p:nvPr>
            <p:ph idx="1"/>
          </p:nvPr>
        </p:nvSpPr>
        <p:spPr>
          <a:xfrm>
            <a:off x="214282" y="980728"/>
            <a:ext cx="8715436" cy="5591544"/>
          </a:xfrm>
        </p:spPr>
        <p:txBody>
          <a:bodyPr>
            <a:normAutofit/>
          </a:bodyPr>
          <a:lstStyle/>
          <a:p>
            <a:pPr marL="514350" indent="-514350">
              <a:lnSpc>
                <a:spcPct val="90000"/>
              </a:lnSpc>
              <a:buFont typeface="+mj-lt"/>
              <a:buAutoNum type="arabicPeriod"/>
            </a:pPr>
            <a:r>
              <a:rPr lang="en-GB" altLang="en-US" dirty="0" smtClean="0"/>
              <a:t>The previous video explained the need to put limits on the allowable target to ensure that the steady-state was feasible.</a:t>
            </a:r>
            <a:endParaRPr lang="en-GB" altLang="en-US" dirty="0" smtClean="0">
              <a:solidFill>
                <a:srgbClr val="C00000"/>
              </a:solidFill>
            </a:endParaRPr>
          </a:p>
          <a:p>
            <a:pPr marL="514350" indent="-514350">
              <a:lnSpc>
                <a:spcPct val="90000"/>
              </a:lnSpc>
              <a:buFont typeface="+mj-lt"/>
              <a:buAutoNum type="arabicPeriod"/>
            </a:pPr>
            <a:r>
              <a:rPr lang="en-GB" altLang="en-US" dirty="0" smtClean="0"/>
              <a:t>This video considers a procedure for forming the MCAS which can be done offline and just once even though the targets/disturbances may change within the given limits.</a:t>
            </a:r>
          </a:p>
          <a:p>
            <a:pPr marL="514350" indent="-514350">
              <a:lnSpc>
                <a:spcPct val="90000"/>
              </a:lnSpc>
              <a:buFont typeface="+mj-lt"/>
              <a:buAutoNum type="arabicPeriod"/>
            </a:pPr>
            <a:r>
              <a:rPr lang="en-GB" altLang="en-US" dirty="0" smtClean="0"/>
              <a:t>We will use absolute variables rather than deviation variables, but the approach is still fundamentally the same as in videos 9,10.</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Requirements on targets</a:t>
            </a:r>
            <a:endParaRPr lang="en-GB" dirty="0"/>
          </a:p>
        </p:txBody>
      </p:sp>
      <p:sp>
        <p:nvSpPr>
          <p:cNvPr id="3" name="Content Placeholder 2"/>
          <p:cNvSpPr>
            <a:spLocks noGrp="1"/>
          </p:cNvSpPr>
          <p:nvPr>
            <p:ph idx="1"/>
          </p:nvPr>
        </p:nvSpPr>
        <p:spPr>
          <a:xfrm>
            <a:off x="214282" y="928670"/>
            <a:ext cx="8462174" cy="844146"/>
          </a:xfrm>
        </p:spPr>
        <p:txBody>
          <a:bodyPr>
            <a:normAutofit/>
          </a:bodyPr>
          <a:lstStyle/>
          <a:p>
            <a:pPr marL="0" indent="0">
              <a:buNone/>
            </a:pPr>
            <a:r>
              <a:rPr lang="en-GB" dirty="0" smtClean="0"/>
              <a:t>The steady-state must lie in the interior of the set.</a:t>
            </a:r>
          </a:p>
          <a:p>
            <a:endParaRPr lang="en-GB" dirty="0"/>
          </a:p>
          <a:p>
            <a:endParaRPr lang="en-GB" dirty="0" smtClean="0"/>
          </a:p>
          <a:p>
            <a:endParaRPr lang="en-GB" dirty="0"/>
          </a:p>
          <a:p>
            <a:endParaRPr lang="en-GB" dirty="0" smtClean="0"/>
          </a:p>
          <a:p>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3307866560"/>
              </p:ext>
            </p:extLst>
          </p:nvPr>
        </p:nvGraphicFramePr>
        <p:xfrm>
          <a:off x="323528" y="1624240"/>
          <a:ext cx="3935412" cy="2230437"/>
        </p:xfrm>
        <a:graphic>
          <a:graphicData uri="http://schemas.openxmlformats.org/presentationml/2006/ole">
            <mc:AlternateContent xmlns:mc="http://schemas.openxmlformats.org/markup-compatibility/2006">
              <mc:Choice xmlns:v="urn:schemas-microsoft-com:vml" Requires="v">
                <p:oleObj spid="_x0000_s81971" name="Equation" r:id="rId3" imgW="1346040" imgH="761760" progId="Equation.3">
                  <p:embed/>
                </p:oleObj>
              </mc:Choice>
              <mc:Fallback>
                <p:oleObj name="Equation" r:id="rId3" imgW="1346040" imgH="761760" progId="Equation.3">
                  <p:embed/>
                  <p:pic>
                    <p:nvPicPr>
                      <p:cNvPr id="0" name=""/>
                      <p:cNvPicPr>
                        <a:picLocks noChangeAspect="1" noChangeArrowheads="1"/>
                      </p:cNvPicPr>
                      <p:nvPr/>
                    </p:nvPicPr>
                    <p:blipFill>
                      <a:blip r:embed="rId4"/>
                      <a:srcRect/>
                      <a:stretch>
                        <a:fillRect/>
                      </a:stretch>
                    </p:blipFill>
                    <p:spPr bwMode="auto">
                      <a:xfrm>
                        <a:off x="323528" y="1624240"/>
                        <a:ext cx="3935412" cy="2230437"/>
                      </a:xfrm>
                      <a:prstGeom prst="rect">
                        <a:avLst/>
                      </a:prstGeom>
                      <a:solidFill>
                        <a:srgbClr val="F2DCDB"/>
                      </a:solidFill>
                      <a:ln w="9525">
                        <a:solidFill>
                          <a:srgbClr val="953735"/>
                        </a:solidFill>
                        <a:miter lim="800000"/>
                        <a:headEnd/>
                        <a:tailEnd/>
                      </a:ln>
                    </p:spPr>
                  </p:pic>
                </p:oleObj>
              </mc:Fallback>
            </mc:AlternateContent>
          </a:graphicData>
        </a:graphic>
      </p:graphicFrame>
      <p:sp>
        <p:nvSpPr>
          <p:cNvPr id="10" name="Rectangle 9"/>
          <p:cNvSpPr/>
          <p:nvPr/>
        </p:nvSpPr>
        <p:spPr>
          <a:xfrm>
            <a:off x="4634844" y="1700808"/>
            <a:ext cx="3681572" cy="446449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solidFill>
                  <a:srgbClr val="FFFF00"/>
                </a:solidFill>
              </a:rPr>
              <a:t>SEE previous video</a:t>
            </a:r>
          </a:p>
          <a:p>
            <a:pPr algn="ctr"/>
            <a:endParaRPr lang="en-GB" sz="2800" dirty="0"/>
          </a:p>
          <a:p>
            <a:pPr algn="ctr"/>
            <a:r>
              <a:rPr lang="en-GB" sz="2800" dirty="0" smtClean="0"/>
              <a:t>Users should check their targets against these inequalities before deploying.</a:t>
            </a:r>
          </a:p>
          <a:p>
            <a:pPr algn="ctr"/>
            <a:endParaRPr lang="en-GB" sz="2800" dirty="0" smtClean="0"/>
          </a:p>
          <a:p>
            <a:pPr algn="ctr"/>
            <a:r>
              <a:rPr lang="en-GB" sz="2800" dirty="0" smtClean="0"/>
              <a:t>Or set limits on r-d if more appropriate.</a:t>
            </a:r>
            <a:endParaRPr lang="en-GB" sz="2800" dirty="0"/>
          </a:p>
        </p:txBody>
      </p:sp>
      <p:graphicFrame>
        <p:nvGraphicFramePr>
          <p:cNvPr id="8" name="Object 7"/>
          <p:cNvGraphicFramePr>
            <a:graphicFrameLocks noChangeAspect="1"/>
          </p:cNvGraphicFramePr>
          <p:nvPr>
            <p:extLst>
              <p:ext uri="{D42A27DB-BD31-4B8C-83A1-F6EECF244321}">
                <p14:modId xmlns:p14="http://schemas.microsoft.com/office/powerpoint/2010/main" val="1040605724"/>
              </p:ext>
            </p:extLst>
          </p:nvPr>
        </p:nvGraphicFramePr>
        <p:xfrm>
          <a:off x="323528" y="4077072"/>
          <a:ext cx="3935413" cy="2230437"/>
        </p:xfrm>
        <a:graphic>
          <a:graphicData uri="http://schemas.openxmlformats.org/presentationml/2006/ole">
            <mc:AlternateContent xmlns:mc="http://schemas.openxmlformats.org/markup-compatibility/2006">
              <mc:Choice xmlns:v="urn:schemas-microsoft-com:vml" Requires="v">
                <p:oleObj spid="_x0000_s81972" name="Equation" r:id="rId5" imgW="1346040" imgH="761760" progId="Equation.3">
                  <p:embed/>
                </p:oleObj>
              </mc:Choice>
              <mc:Fallback>
                <p:oleObj name="Equation" r:id="rId5" imgW="1346040" imgH="761760" progId="Equation.3">
                  <p:embed/>
                  <p:pic>
                    <p:nvPicPr>
                      <p:cNvPr id="0" name="Object 6"/>
                      <p:cNvPicPr>
                        <a:picLocks noChangeAspect="1" noChangeArrowheads="1"/>
                      </p:cNvPicPr>
                      <p:nvPr/>
                    </p:nvPicPr>
                    <p:blipFill>
                      <a:blip r:embed="rId6"/>
                      <a:srcRect/>
                      <a:stretch>
                        <a:fillRect/>
                      </a:stretch>
                    </p:blipFill>
                    <p:spPr bwMode="auto">
                      <a:xfrm>
                        <a:off x="323528" y="4077072"/>
                        <a:ext cx="3935413" cy="2230437"/>
                      </a:xfrm>
                      <a:prstGeom prst="rect">
                        <a:avLst/>
                      </a:prstGeom>
                      <a:solidFill>
                        <a:srgbClr val="F2DCDB"/>
                      </a:solidFill>
                      <a:ln w="9525">
                        <a:solidFill>
                          <a:srgbClr val="953735"/>
                        </a:solidFill>
                        <a:miter lim="800000"/>
                        <a:headEnd/>
                        <a:tailEnd/>
                      </a:ln>
                    </p:spPr>
                  </p:pic>
                </p:oleObj>
              </mc:Fallback>
            </mc:AlternateContent>
          </a:graphicData>
        </a:graphic>
      </p:graphicFrame>
    </p:spTree>
    <p:extLst>
      <p:ext uri="{BB962C8B-B14F-4D97-AF65-F5344CB8AC3E}">
        <p14:creationId xmlns:p14="http://schemas.microsoft.com/office/powerpoint/2010/main" val="3741282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Predictions in absolute values</a:t>
            </a:r>
            <a:endParaRPr lang="en-GB" dirty="0"/>
          </a:p>
        </p:txBody>
      </p:sp>
      <p:sp>
        <p:nvSpPr>
          <p:cNvPr id="3" name="Content Placeholder 2"/>
          <p:cNvSpPr>
            <a:spLocks noGrp="1"/>
          </p:cNvSpPr>
          <p:nvPr>
            <p:ph idx="1"/>
          </p:nvPr>
        </p:nvSpPr>
        <p:spPr>
          <a:xfrm>
            <a:off x="214282" y="928670"/>
            <a:ext cx="8715436" cy="1564226"/>
          </a:xfrm>
        </p:spPr>
        <p:txBody>
          <a:bodyPr/>
          <a:lstStyle/>
          <a:p>
            <a:pPr marL="0" indent="0">
              <a:buNone/>
            </a:pPr>
            <a:r>
              <a:rPr lang="en-GB" dirty="0" smtClean="0"/>
              <a:t>The predictions in terms of absolute values.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graphicFrame>
        <p:nvGraphicFramePr>
          <p:cNvPr id="8" name="Object 7"/>
          <p:cNvGraphicFramePr>
            <a:graphicFrameLocks noChangeAspect="1"/>
          </p:cNvGraphicFramePr>
          <p:nvPr>
            <p:extLst>
              <p:ext uri="{D42A27DB-BD31-4B8C-83A1-F6EECF244321}">
                <p14:modId xmlns:p14="http://schemas.microsoft.com/office/powerpoint/2010/main" val="491705140"/>
              </p:ext>
            </p:extLst>
          </p:nvPr>
        </p:nvGraphicFramePr>
        <p:xfrm>
          <a:off x="323528" y="3501008"/>
          <a:ext cx="3886200" cy="2246313"/>
        </p:xfrm>
        <a:graphic>
          <a:graphicData uri="http://schemas.openxmlformats.org/presentationml/2006/ole">
            <mc:AlternateContent xmlns:mc="http://schemas.openxmlformats.org/markup-compatibility/2006">
              <mc:Choice xmlns:v="urn:schemas-microsoft-com:vml" Requires="v">
                <p:oleObj spid="_x0000_s81000" name="Equation" r:id="rId3" imgW="1714320" imgH="990360" progId="Equation.3">
                  <p:embed/>
                </p:oleObj>
              </mc:Choice>
              <mc:Fallback>
                <p:oleObj name="Equation" r:id="rId3" imgW="1714320" imgH="9903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3501008"/>
                        <a:ext cx="3886200" cy="2246313"/>
                      </a:xfrm>
                      <a:prstGeom prst="rect">
                        <a:avLst/>
                      </a:prstGeom>
                      <a:solidFill>
                        <a:schemeClr val="accent2">
                          <a:lumMod val="20000"/>
                          <a:lumOff val="80000"/>
                        </a:schemeClr>
                      </a:solidFill>
                      <a:ln w="9525">
                        <a:solidFill>
                          <a:srgbClr val="953735"/>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675587677"/>
              </p:ext>
            </p:extLst>
          </p:nvPr>
        </p:nvGraphicFramePr>
        <p:xfrm>
          <a:off x="971600" y="1844824"/>
          <a:ext cx="6696744" cy="1354674"/>
        </p:xfrm>
        <a:graphic>
          <a:graphicData uri="http://schemas.openxmlformats.org/presentationml/2006/ole">
            <mc:AlternateContent xmlns:mc="http://schemas.openxmlformats.org/markup-compatibility/2006">
              <mc:Choice xmlns:v="urn:schemas-microsoft-com:vml" Requires="v">
                <p:oleObj spid="_x0000_s81001" name="Equation" r:id="rId5" imgW="2387520" imgH="482400" progId="Equation.3">
                  <p:embed/>
                </p:oleObj>
              </mc:Choice>
              <mc:Fallback>
                <p:oleObj name="Equation" r:id="rId5" imgW="2387520" imgH="4824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600" y="1844824"/>
                        <a:ext cx="6696744" cy="1354674"/>
                      </a:xfrm>
                      <a:prstGeom prst="rect">
                        <a:avLst/>
                      </a:prstGeom>
                      <a:solidFill>
                        <a:srgbClr val="FFFF99"/>
                      </a:solidFill>
                      <a:ln w="38100">
                        <a:solidFill>
                          <a:schemeClr val="folHlink"/>
                        </a:solidFill>
                        <a:miter lim="800000"/>
                        <a:headEnd/>
                        <a:tailEnd/>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735634737"/>
              </p:ext>
            </p:extLst>
          </p:nvPr>
        </p:nvGraphicFramePr>
        <p:xfrm>
          <a:off x="4499992" y="4149080"/>
          <a:ext cx="4084637" cy="719137"/>
        </p:xfrm>
        <a:graphic>
          <a:graphicData uri="http://schemas.openxmlformats.org/presentationml/2006/ole">
            <mc:AlternateContent xmlns:mc="http://schemas.openxmlformats.org/markup-compatibility/2006">
              <mc:Choice xmlns:v="urn:schemas-microsoft-com:vml" Requires="v">
                <p:oleObj spid="_x0000_s81002" name="Equation" r:id="rId7" imgW="1295400" imgH="228600" progId="Equation.3">
                  <p:embed/>
                </p:oleObj>
              </mc:Choice>
              <mc:Fallback>
                <p:oleObj name="Equation" r:id="rId7" imgW="1295400" imgH="228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9992" y="4149080"/>
                        <a:ext cx="4084637" cy="719137"/>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1222036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Autonomous model formulation</a:t>
            </a:r>
            <a:endParaRPr lang="en-GB" dirty="0"/>
          </a:p>
        </p:txBody>
      </p:sp>
      <p:sp>
        <p:nvSpPr>
          <p:cNvPr id="3" name="Content Placeholder 2"/>
          <p:cNvSpPr>
            <a:spLocks noGrp="1"/>
          </p:cNvSpPr>
          <p:nvPr>
            <p:ph idx="1"/>
          </p:nvPr>
        </p:nvSpPr>
        <p:spPr>
          <a:xfrm>
            <a:off x="214282" y="836712"/>
            <a:ext cx="8715436" cy="1584176"/>
          </a:xfrm>
        </p:spPr>
        <p:txBody>
          <a:bodyPr>
            <a:normAutofit/>
          </a:bodyPr>
          <a:lstStyle/>
          <a:p>
            <a:pPr marL="0" indent="0">
              <a:buNone/>
            </a:pPr>
            <a:r>
              <a:rPr lang="en-GB" dirty="0" smtClean="0"/>
              <a:t>Autonomous model for prediction which includes the target/disturbance estimate as an extra state: </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4065404688"/>
              </p:ext>
            </p:extLst>
          </p:nvPr>
        </p:nvGraphicFramePr>
        <p:xfrm>
          <a:off x="611882" y="2039931"/>
          <a:ext cx="7560518" cy="4643444"/>
        </p:xfrm>
        <a:graphic>
          <a:graphicData uri="http://schemas.openxmlformats.org/presentationml/2006/ole">
            <mc:AlternateContent xmlns:mc="http://schemas.openxmlformats.org/markup-compatibility/2006">
              <mc:Choice xmlns:v="urn:schemas-microsoft-com:vml" Requires="v">
                <p:oleObj spid="_x0000_s83996" name="Equation" r:id="rId3" imgW="3517560" imgH="2158920" progId="Equation.3">
                  <p:embed/>
                </p:oleObj>
              </mc:Choice>
              <mc:Fallback>
                <p:oleObj name="Equation" r:id="rId3" imgW="3517560" imgH="2158920" progId="Equation.3">
                  <p:embed/>
                  <p:pic>
                    <p:nvPicPr>
                      <p:cNvPr id="0" name=""/>
                      <p:cNvPicPr>
                        <a:picLocks noChangeAspect="1" noChangeArrowheads="1"/>
                      </p:cNvPicPr>
                      <p:nvPr/>
                    </p:nvPicPr>
                    <p:blipFill>
                      <a:blip r:embed="rId4"/>
                      <a:srcRect/>
                      <a:stretch>
                        <a:fillRect/>
                      </a:stretch>
                    </p:blipFill>
                    <p:spPr bwMode="auto">
                      <a:xfrm>
                        <a:off x="611882" y="2039931"/>
                        <a:ext cx="7560518" cy="4643444"/>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79603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5945314" cy="714380"/>
          </a:xfrm>
        </p:spPr>
        <p:txBody>
          <a:bodyPr>
            <a:normAutofit fontScale="90000"/>
          </a:bodyPr>
          <a:lstStyle/>
          <a:p>
            <a:r>
              <a:rPr lang="en-GB" dirty="0" smtClean="0"/>
              <a:t>Typical constraints</a:t>
            </a:r>
            <a:endParaRPr lang="en-GB" dirty="0"/>
          </a:p>
        </p:txBody>
      </p:sp>
      <p:sp>
        <p:nvSpPr>
          <p:cNvPr id="3" name="Content Placeholder 2"/>
          <p:cNvSpPr>
            <a:spLocks noGrp="1"/>
          </p:cNvSpPr>
          <p:nvPr>
            <p:ph idx="1"/>
          </p:nvPr>
        </p:nvSpPr>
        <p:spPr>
          <a:xfrm>
            <a:off x="214282" y="764704"/>
            <a:ext cx="6373942" cy="844146"/>
          </a:xfrm>
        </p:spPr>
        <p:txBody>
          <a:bodyPr>
            <a:normAutofit/>
          </a:bodyPr>
          <a:lstStyle/>
          <a:p>
            <a:pPr marL="0" indent="0">
              <a:buNone/>
            </a:pPr>
            <a:r>
              <a:rPr lang="en-GB" dirty="0" smtClean="0"/>
              <a:t>Using absolute values.</a:t>
            </a:r>
          </a:p>
          <a:p>
            <a:pPr marL="0" indent="0">
              <a:buNone/>
            </a:pPr>
            <a:endParaRPr lang="en-GB" dirty="0"/>
          </a:p>
          <a:p>
            <a:pPr marL="0" indent="0">
              <a:buNone/>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430914534"/>
              </p:ext>
            </p:extLst>
          </p:nvPr>
        </p:nvGraphicFramePr>
        <p:xfrm>
          <a:off x="3131840" y="1700808"/>
          <a:ext cx="2233613" cy="876300"/>
        </p:xfrm>
        <a:graphic>
          <a:graphicData uri="http://schemas.openxmlformats.org/presentationml/2006/ole">
            <mc:AlternateContent xmlns:mc="http://schemas.openxmlformats.org/markup-compatibility/2006">
              <mc:Choice xmlns:v="urn:schemas-microsoft-com:vml" Requires="v">
                <p:oleObj spid="_x0000_s78990" name="Equation" r:id="rId3" imgW="647640" imgH="253800" progId="Equation.3">
                  <p:embed/>
                </p:oleObj>
              </mc:Choice>
              <mc:Fallback>
                <p:oleObj name="Equation" r:id="rId3" imgW="647640" imgH="253800" progId="Equation.3">
                  <p:embed/>
                  <p:pic>
                    <p:nvPicPr>
                      <p:cNvPr id="0" name=""/>
                      <p:cNvPicPr>
                        <a:picLocks noChangeAspect="1" noChangeArrowheads="1"/>
                      </p:cNvPicPr>
                      <p:nvPr/>
                    </p:nvPicPr>
                    <p:blipFill>
                      <a:blip r:embed="rId4"/>
                      <a:srcRect/>
                      <a:stretch>
                        <a:fillRect/>
                      </a:stretch>
                    </p:blipFill>
                    <p:spPr bwMode="auto">
                      <a:xfrm>
                        <a:off x="3131840" y="1700808"/>
                        <a:ext cx="2233613" cy="876300"/>
                      </a:xfrm>
                      <a:prstGeom prst="rect">
                        <a:avLst/>
                      </a:prstGeom>
                      <a:solidFill>
                        <a:srgbClr val="FFFF99"/>
                      </a:solidFill>
                      <a:ln>
                        <a:noFill/>
                      </a:ln>
                      <a:effec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669497013"/>
              </p:ext>
            </p:extLst>
          </p:nvPr>
        </p:nvGraphicFramePr>
        <p:xfrm>
          <a:off x="2627784" y="2852936"/>
          <a:ext cx="2979737" cy="874712"/>
        </p:xfrm>
        <a:graphic>
          <a:graphicData uri="http://schemas.openxmlformats.org/presentationml/2006/ole">
            <mc:AlternateContent xmlns:mc="http://schemas.openxmlformats.org/markup-compatibility/2006">
              <mc:Choice xmlns:v="urn:schemas-microsoft-com:vml" Requires="v">
                <p:oleObj spid="_x0000_s78991" name="Equation" r:id="rId5" imgW="863280" imgH="253800" progId="Equation.3">
                  <p:embed/>
                </p:oleObj>
              </mc:Choice>
              <mc:Fallback>
                <p:oleObj name="Equation" r:id="rId5" imgW="863280" imgH="253800" progId="Equation.3">
                  <p:embed/>
                  <p:pic>
                    <p:nvPicPr>
                      <p:cNvPr id="0" name=""/>
                      <p:cNvPicPr>
                        <a:picLocks noChangeAspect="1" noChangeArrowheads="1"/>
                      </p:cNvPicPr>
                      <p:nvPr/>
                    </p:nvPicPr>
                    <p:blipFill>
                      <a:blip r:embed="rId6"/>
                      <a:srcRect/>
                      <a:stretch>
                        <a:fillRect/>
                      </a:stretch>
                    </p:blipFill>
                    <p:spPr bwMode="auto">
                      <a:xfrm>
                        <a:off x="2627784" y="2852936"/>
                        <a:ext cx="2979737" cy="8747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635704462"/>
              </p:ext>
            </p:extLst>
          </p:nvPr>
        </p:nvGraphicFramePr>
        <p:xfrm>
          <a:off x="2411760" y="4005064"/>
          <a:ext cx="3446462" cy="841375"/>
        </p:xfrm>
        <a:graphic>
          <a:graphicData uri="http://schemas.openxmlformats.org/presentationml/2006/ole">
            <mc:AlternateContent xmlns:mc="http://schemas.openxmlformats.org/markup-compatibility/2006">
              <mc:Choice xmlns:v="urn:schemas-microsoft-com:vml" Requires="v">
                <p:oleObj spid="_x0000_s78992" name="Equation" r:id="rId7" imgW="1041120" imgH="253800" progId="Equation.3">
                  <p:embed/>
                </p:oleObj>
              </mc:Choice>
              <mc:Fallback>
                <p:oleObj name="Equation" r:id="rId7" imgW="1041120" imgH="253800" progId="Equation.3">
                  <p:embed/>
                  <p:pic>
                    <p:nvPicPr>
                      <p:cNvPr id="0" name="Object 6"/>
                      <p:cNvPicPr>
                        <a:picLocks noChangeAspect="1" noChangeArrowheads="1"/>
                      </p:cNvPicPr>
                      <p:nvPr/>
                    </p:nvPicPr>
                    <p:blipFill>
                      <a:blip r:embed="rId8"/>
                      <a:srcRect/>
                      <a:stretch>
                        <a:fillRect/>
                      </a:stretch>
                    </p:blipFill>
                    <p:spPr bwMode="auto">
                      <a:xfrm>
                        <a:off x="2411760" y="4005064"/>
                        <a:ext cx="3446462" cy="841375"/>
                      </a:xfrm>
                      <a:prstGeom prst="rect">
                        <a:avLst/>
                      </a:prstGeom>
                      <a:solidFill>
                        <a:srgbClr val="FFFF99"/>
                      </a:solidFill>
                      <a:ln>
                        <a:noFill/>
                      </a:ln>
                    </p:spPr>
                  </p:pic>
                </p:oleObj>
              </mc:Fallback>
            </mc:AlternateContent>
          </a:graphicData>
        </a:graphic>
      </p:graphicFrame>
    </p:spTree>
    <p:extLst>
      <p:ext uri="{BB962C8B-B14F-4D97-AF65-F5344CB8AC3E}">
        <p14:creationId xmlns:p14="http://schemas.microsoft.com/office/powerpoint/2010/main" val="339752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5801298" cy="714380"/>
          </a:xfrm>
        </p:spPr>
        <p:txBody>
          <a:bodyPr>
            <a:normAutofit fontScale="90000"/>
          </a:bodyPr>
          <a:lstStyle/>
          <a:p>
            <a:r>
              <a:rPr lang="en-GB" dirty="0"/>
              <a:t>Combined constraints</a:t>
            </a:r>
          </a:p>
        </p:txBody>
      </p:sp>
      <p:sp>
        <p:nvSpPr>
          <p:cNvPr id="3" name="Content Placeholder 2"/>
          <p:cNvSpPr>
            <a:spLocks noGrp="1"/>
          </p:cNvSpPr>
          <p:nvPr>
            <p:ph idx="1"/>
          </p:nvPr>
        </p:nvSpPr>
        <p:spPr>
          <a:xfrm>
            <a:off x="214282" y="928670"/>
            <a:ext cx="6157918" cy="1204186"/>
          </a:xfrm>
        </p:spPr>
        <p:txBody>
          <a:bodyPr>
            <a:normAutofit fontScale="85000" lnSpcReduction="10000"/>
          </a:bodyPr>
          <a:lstStyle/>
          <a:p>
            <a:pPr marL="0" indent="0">
              <a:buNone/>
            </a:pPr>
            <a:r>
              <a:rPr lang="en-GB" dirty="0" smtClean="0"/>
              <a:t>Because we assume the value r-d is constant, these rows will not be carried forward in any admissible set iteration.</a:t>
            </a:r>
          </a:p>
          <a:p>
            <a:endParaRPr lang="en-GB" dirty="0"/>
          </a:p>
          <a:p>
            <a:endParaRPr lang="en-GB" dirty="0" smtClean="0"/>
          </a:p>
          <a:p>
            <a:endParaRPr lang="en-GB" dirty="0"/>
          </a:p>
          <a:p>
            <a:endParaRPr lang="en-GB" dirty="0" smtClean="0"/>
          </a:p>
          <a:p>
            <a:endParaRPr lang="en-GB" dirty="0"/>
          </a:p>
          <a:p>
            <a:endParaRPr lang="en-GB" dirty="0" smtClean="0"/>
          </a:p>
          <a:p>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graphicFrame>
        <p:nvGraphicFramePr>
          <p:cNvPr id="8" name="Object 7"/>
          <p:cNvGraphicFramePr>
            <a:graphicFrameLocks noChangeAspect="1"/>
          </p:cNvGraphicFramePr>
          <p:nvPr>
            <p:extLst>
              <p:ext uri="{D42A27DB-BD31-4B8C-83A1-F6EECF244321}">
                <p14:modId xmlns:p14="http://schemas.microsoft.com/office/powerpoint/2010/main" val="3249287642"/>
              </p:ext>
            </p:extLst>
          </p:nvPr>
        </p:nvGraphicFramePr>
        <p:xfrm>
          <a:off x="251520" y="3140968"/>
          <a:ext cx="6384701" cy="3295850"/>
        </p:xfrm>
        <a:graphic>
          <a:graphicData uri="http://schemas.openxmlformats.org/presentationml/2006/ole">
            <mc:AlternateContent xmlns:mc="http://schemas.openxmlformats.org/markup-compatibility/2006">
              <mc:Choice xmlns:v="urn:schemas-microsoft-com:vml" Requires="v">
                <p:oleObj spid="_x0000_s79998" name="Equation" r:id="rId3" imgW="2908080" imgH="1498320" progId="Equation.3">
                  <p:embed/>
                </p:oleObj>
              </mc:Choice>
              <mc:Fallback>
                <p:oleObj name="Equation" r:id="rId3" imgW="2908080" imgH="1498320" progId="Equation.3">
                  <p:embed/>
                  <p:pic>
                    <p:nvPicPr>
                      <p:cNvPr id="0" name=""/>
                      <p:cNvPicPr>
                        <a:picLocks noChangeAspect="1" noChangeArrowheads="1"/>
                      </p:cNvPicPr>
                      <p:nvPr/>
                    </p:nvPicPr>
                    <p:blipFill>
                      <a:blip r:embed="rId4"/>
                      <a:srcRect/>
                      <a:stretch>
                        <a:fillRect/>
                      </a:stretch>
                    </p:blipFill>
                    <p:spPr bwMode="auto">
                      <a:xfrm>
                        <a:off x="251520" y="3140968"/>
                        <a:ext cx="6384701" cy="3295850"/>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52183880"/>
              </p:ext>
            </p:extLst>
          </p:nvPr>
        </p:nvGraphicFramePr>
        <p:xfrm>
          <a:off x="6588224" y="188640"/>
          <a:ext cx="2448272" cy="1820902"/>
        </p:xfrm>
        <a:graphic>
          <a:graphicData uri="http://schemas.openxmlformats.org/presentationml/2006/ole">
            <mc:AlternateContent xmlns:mc="http://schemas.openxmlformats.org/markup-compatibility/2006">
              <mc:Choice xmlns:v="urn:schemas-microsoft-com:vml" Requires="v">
                <p:oleObj spid="_x0000_s79999" name="Equation" r:id="rId5" imgW="888840" imgH="660240" progId="Equation.3">
                  <p:embed/>
                </p:oleObj>
              </mc:Choice>
              <mc:Fallback>
                <p:oleObj name="Equation" r:id="rId5" imgW="888840" imgH="660240" progId="Equation.3">
                  <p:embed/>
                  <p:pic>
                    <p:nvPicPr>
                      <p:cNvPr id="0" name=""/>
                      <p:cNvPicPr>
                        <a:picLocks noChangeAspect="1" noChangeArrowheads="1"/>
                      </p:cNvPicPr>
                      <p:nvPr/>
                    </p:nvPicPr>
                    <p:blipFill>
                      <a:blip r:embed="rId6"/>
                      <a:srcRect/>
                      <a:stretch>
                        <a:fillRect/>
                      </a:stretch>
                    </p:blipFill>
                    <p:spPr bwMode="auto">
                      <a:xfrm>
                        <a:off x="6588224" y="188640"/>
                        <a:ext cx="2448272" cy="1820902"/>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531543665"/>
              </p:ext>
            </p:extLst>
          </p:nvPr>
        </p:nvGraphicFramePr>
        <p:xfrm>
          <a:off x="2195736" y="2204864"/>
          <a:ext cx="4084638" cy="719137"/>
        </p:xfrm>
        <a:graphic>
          <a:graphicData uri="http://schemas.openxmlformats.org/presentationml/2006/ole">
            <mc:AlternateContent xmlns:mc="http://schemas.openxmlformats.org/markup-compatibility/2006">
              <mc:Choice xmlns:v="urn:schemas-microsoft-com:vml" Requires="v">
                <p:oleObj spid="_x0000_s80000" name="Equation" r:id="rId7" imgW="1295280" imgH="228600" progId="Equation.3">
                  <p:embed/>
                </p:oleObj>
              </mc:Choice>
              <mc:Fallback>
                <p:oleObj name="Equation" r:id="rId7" imgW="1295280" imgH="2286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736" y="2204864"/>
                        <a:ext cx="4084638" cy="719137"/>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661312240"/>
              </p:ext>
            </p:extLst>
          </p:nvPr>
        </p:nvGraphicFramePr>
        <p:xfrm>
          <a:off x="5846763" y="3068638"/>
          <a:ext cx="2897187" cy="757237"/>
        </p:xfrm>
        <a:graphic>
          <a:graphicData uri="http://schemas.openxmlformats.org/presentationml/2006/ole">
            <mc:AlternateContent xmlns:mc="http://schemas.openxmlformats.org/markup-compatibility/2006">
              <mc:Choice xmlns:v="urn:schemas-microsoft-com:vml" Requires="v">
                <p:oleObj spid="_x0000_s80001" name="Equation" r:id="rId9" imgW="876240" imgH="228600" progId="Equation.3">
                  <p:embed/>
                </p:oleObj>
              </mc:Choice>
              <mc:Fallback>
                <p:oleObj name="Equation" r:id="rId9" imgW="876240" imgH="228600" progId="Equation.3">
                  <p:embed/>
                  <p:pic>
                    <p:nvPicPr>
                      <p:cNvPr id="0" name="Object 6"/>
                      <p:cNvPicPr>
                        <a:picLocks noChangeAspect="1" noChangeArrowheads="1"/>
                      </p:cNvPicPr>
                      <p:nvPr/>
                    </p:nvPicPr>
                    <p:blipFill>
                      <a:blip r:embed="rId10"/>
                      <a:srcRect/>
                      <a:stretch>
                        <a:fillRect/>
                      </a:stretch>
                    </p:blipFill>
                    <p:spPr bwMode="auto">
                      <a:xfrm>
                        <a:off x="5846763" y="3068638"/>
                        <a:ext cx="2897187" cy="757237"/>
                      </a:xfrm>
                      <a:prstGeom prst="rect">
                        <a:avLst/>
                      </a:prstGeom>
                      <a:solidFill>
                        <a:srgbClr val="FFC000"/>
                      </a:solidFill>
                      <a:ln w="38100">
                        <a:solidFill>
                          <a:schemeClr val="folHlink"/>
                        </a:solidFill>
                        <a:miter lim="800000"/>
                        <a:headEnd/>
                        <a:tailEnd/>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142266064"/>
              </p:ext>
            </p:extLst>
          </p:nvPr>
        </p:nvGraphicFramePr>
        <p:xfrm>
          <a:off x="5940152" y="5229200"/>
          <a:ext cx="2433638" cy="1514475"/>
        </p:xfrm>
        <a:graphic>
          <a:graphicData uri="http://schemas.openxmlformats.org/presentationml/2006/ole">
            <mc:AlternateContent xmlns:mc="http://schemas.openxmlformats.org/markup-compatibility/2006">
              <mc:Choice xmlns:v="urn:schemas-microsoft-com:vml" Requires="v">
                <p:oleObj spid="_x0000_s80002" name="Equation" r:id="rId11" imgW="736560" imgH="457200" progId="Equation.3">
                  <p:embed/>
                </p:oleObj>
              </mc:Choice>
              <mc:Fallback>
                <p:oleObj name="Equation" r:id="rId11" imgW="736560" imgH="457200" progId="Equation.3">
                  <p:embed/>
                  <p:pic>
                    <p:nvPicPr>
                      <p:cNvPr id="0" name="Object 8"/>
                      <p:cNvPicPr>
                        <a:picLocks noChangeAspect="1" noChangeArrowheads="1"/>
                      </p:cNvPicPr>
                      <p:nvPr/>
                    </p:nvPicPr>
                    <p:blipFill>
                      <a:blip r:embed="rId12"/>
                      <a:srcRect/>
                      <a:stretch>
                        <a:fillRect/>
                      </a:stretch>
                    </p:blipFill>
                    <p:spPr bwMode="auto">
                      <a:xfrm>
                        <a:off x="5940152" y="5229200"/>
                        <a:ext cx="2433638" cy="1514475"/>
                      </a:xfrm>
                      <a:prstGeom prst="rect">
                        <a:avLst/>
                      </a:prstGeom>
                      <a:solidFill>
                        <a:srgbClr val="FFC000"/>
                      </a:solidFill>
                      <a:ln w="38100">
                        <a:solidFill>
                          <a:schemeClr val="folHlink"/>
                        </a:solidFill>
                        <a:miter lim="800000"/>
                        <a:headEnd/>
                        <a:tailEnd/>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075032258"/>
              </p:ext>
            </p:extLst>
          </p:nvPr>
        </p:nvGraphicFramePr>
        <p:xfrm>
          <a:off x="6948264" y="4005064"/>
          <a:ext cx="2090738" cy="1062038"/>
        </p:xfrm>
        <a:graphic>
          <a:graphicData uri="http://schemas.openxmlformats.org/presentationml/2006/ole">
            <mc:AlternateContent xmlns:mc="http://schemas.openxmlformats.org/markup-compatibility/2006">
              <mc:Choice xmlns:v="urn:schemas-microsoft-com:vml" Requires="v">
                <p:oleObj spid="_x0000_s80003" name="Equation" r:id="rId13" imgW="952200" imgH="482400" progId="Equation.3">
                  <p:embed/>
                </p:oleObj>
              </mc:Choice>
              <mc:Fallback>
                <p:oleObj name="Equation" r:id="rId13" imgW="952200" imgH="482400" progId="Equation.3">
                  <p:embed/>
                  <p:pic>
                    <p:nvPicPr>
                      <p:cNvPr id="0" name="Object 7"/>
                      <p:cNvPicPr>
                        <a:picLocks noChangeAspect="1" noChangeArrowheads="1"/>
                      </p:cNvPicPr>
                      <p:nvPr/>
                    </p:nvPicPr>
                    <p:blipFill>
                      <a:blip r:embed="rId14"/>
                      <a:srcRect/>
                      <a:stretch>
                        <a:fillRect/>
                      </a:stretch>
                    </p:blipFill>
                    <p:spPr bwMode="auto">
                      <a:xfrm>
                        <a:off x="6948264" y="4005064"/>
                        <a:ext cx="2090738" cy="1062038"/>
                      </a:xfrm>
                      <a:prstGeom prst="rect">
                        <a:avLst/>
                      </a:prstGeom>
                      <a:solidFill>
                        <a:srgbClr val="FDEADA"/>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410193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arn(inVertical)">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Illustration of admissible set</a:t>
            </a:r>
            <a:endParaRPr lang="en-GB" dirty="0"/>
          </a:p>
        </p:txBody>
      </p:sp>
      <p:sp>
        <p:nvSpPr>
          <p:cNvPr id="3" name="Content Placeholder 2"/>
          <p:cNvSpPr>
            <a:spLocks noGrp="1"/>
          </p:cNvSpPr>
          <p:nvPr>
            <p:ph idx="1"/>
          </p:nvPr>
        </p:nvSpPr>
        <p:spPr>
          <a:xfrm>
            <a:off x="214282" y="928670"/>
            <a:ext cx="4429726" cy="4588562"/>
          </a:xfrm>
        </p:spPr>
        <p:txBody>
          <a:bodyPr>
            <a:normAutofit lnSpcReduction="10000"/>
          </a:bodyPr>
          <a:lstStyle/>
          <a:p>
            <a:pPr marL="0" indent="0">
              <a:buNone/>
            </a:pPr>
            <a:r>
              <a:rPr lang="en-GB" dirty="0" smtClean="0"/>
              <a:t>The separation of constraints into ones that do not change and ones  that do is easy to implement.</a:t>
            </a:r>
          </a:p>
          <a:p>
            <a:pPr marL="0" indent="0">
              <a:buNone/>
            </a:pPr>
            <a:r>
              <a:rPr lang="en-GB" dirty="0" smtClean="0"/>
              <a:t>The final set will look something like this.</a:t>
            </a:r>
          </a:p>
          <a:p>
            <a:pPr marL="0" indent="0">
              <a:buNone/>
            </a:pPr>
            <a:endParaRPr lang="en-GB" dirty="0"/>
          </a:p>
          <a:p>
            <a:pPr marL="0" indent="0">
              <a:buNone/>
            </a:pPr>
            <a:r>
              <a:rPr lang="en-GB" dirty="0" smtClean="0"/>
              <a:t>NOTE THAT:</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graphicFrame>
        <p:nvGraphicFramePr>
          <p:cNvPr id="6" name="Object 5"/>
          <p:cNvGraphicFramePr>
            <a:graphicFrameLocks noGrp="1" noChangeAspect="1"/>
          </p:cNvGraphicFramePr>
          <p:nvPr>
            <p:extLst>
              <p:ext uri="{D42A27DB-BD31-4B8C-83A1-F6EECF244321}">
                <p14:modId xmlns:p14="http://schemas.microsoft.com/office/powerpoint/2010/main" val="1018077340"/>
              </p:ext>
            </p:extLst>
          </p:nvPr>
        </p:nvGraphicFramePr>
        <p:xfrm>
          <a:off x="5292725" y="933450"/>
          <a:ext cx="2982913" cy="3886200"/>
        </p:xfrm>
        <a:graphic>
          <a:graphicData uri="http://schemas.openxmlformats.org/presentationml/2006/ole">
            <mc:AlternateContent xmlns:mc="http://schemas.openxmlformats.org/markup-compatibility/2006">
              <mc:Choice xmlns:v="urn:schemas-microsoft-com:vml" Requires="v">
                <p:oleObj spid="_x0000_s89096" name="Equation" r:id="rId3" imgW="1218960" imgH="1587240" progId="Equation.3">
                  <p:embed/>
                </p:oleObj>
              </mc:Choice>
              <mc:Fallback>
                <p:oleObj name="Equation" r:id="rId3" imgW="1218960" imgH="1587240" progId="Equation.3">
                  <p:embed/>
                  <p:pic>
                    <p:nvPicPr>
                      <p:cNvPr id="0" name="Object 7"/>
                      <p:cNvPicPr>
                        <a:picLocks noGrp="1" noChangeAspect="1" noChangeArrowheads="1"/>
                      </p:cNvPicPr>
                      <p:nvPr/>
                    </p:nvPicPr>
                    <p:blipFill>
                      <a:blip r:embed="rId4"/>
                      <a:srcRect/>
                      <a:stretch>
                        <a:fillRect/>
                      </a:stretch>
                    </p:blipFill>
                    <p:spPr bwMode="auto">
                      <a:xfrm>
                        <a:off x="5292725" y="933450"/>
                        <a:ext cx="2982913" cy="38862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193816150"/>
              </p:ext>
            </p:extLst>
          </p:nvPr>
        </p:nvGraphicFramePr>
        <p:xfrm>
          <a:off x="683568" y="5445224"/>
          <a:ext cx="3189287" cy="798512"/>
        </p:xfrm>
        <a:graphic>
          <a:graphicData uri="http://schemas.openxmlformats.org/presentationml/2006/ole">
            <mc:AlternateContent xmlns:mc="http://schemas.openxmlformats.org/markup-compatibility/2006">
              <mc:Choice xmlns:v="urn:schemas-microsoft-com:vml" Requires="v">
                <p:oleObj spid="_x0000_s89097" name="Equation" r:id="rId5" imgW="965160" imgH="241200" progId="Equation.3">
                  <p:embed/>
                </p:oleObj>
              </mc:Choice>
              <mc:Fallback>
                <p:oleObj name="Equation" r:id="rId5" imgW="965160" imgH="241200" progId="Equation.3">
                  <p:embed/>
                  <p:pic>
                    <p:nvPicPr>
                      <p:cNvPr id="0" name="Object 9"/>
                      <p:cNvPicPr>
                        <a:picLocks noChangeAspect="1" noChangeArrowheads="1"/>
                      </p:cNvPicPr>
                      <p:nvPr/>
                    </p:nvPicPr>
                    <p:blipFill>
                      <a:blip r:embed="rId6"/>
                      <a:srcRect/>
                      <a:stretch>
                        <a:fillRect/>
                      </a:stretch>
                    </p:blipFill>
                    <p:spPr bwMode="auto">
                      <a:xfrm>
                        <a:off x="683568" y="5445224"/>
                        <a:ext cx="3189287" cy="798512"/>
                      </a:xfrm>
                      <a:prstGeom prst="rect">
                        <a:avLst/>
                      </a:prstGeom>
                      <a:solidFill>
                        <a:srgbClr val="FFC0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4112829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42852"/>
            <a:ext cx="7672366" cy="1053900"/>
          </a:xfrm>
        </p:spPr>
        <p:txBody>
          <a:bodyPr>
            <a:normAutofit/>
          </a:bodyPr>
          <a:lstStyle/>
          <a:p>
            <a:r>
              <a:rPr lang="en-GB" dirty="0" smtClean="0"/>
              <a:t>Summary</a:t>
            </a:r>
            <a:endParaRPr lang="en-GB" dirty="0"/>
          </a:p>
        </p:txBody>
      </p:sp>
      <p:sp>
        <p:nvSpPr>
          <p:cNvPr id="3" name="Content Placeholder 2"/>
          <p:cNvSpPr>
            <a:spLocks noGrp="1"/>
          </p:cNvSpPr>
          <p:nvPr>
            <p:ph idx="1"/>
          </p:nvPr>
        </p:nvSpPr>
        <p:spPr>
          <a:xfrm>
            <a:off x="214282" y="1340768"/>
            <a:ext cx="5293822" cy="5231504"/>
          </a:xfrm>
        </p:spPr>
        <p:txBody>
          <a:bodyPr>
            <a:normAutofit/>
          </a:bodyPr>
          <a:lstStyle/>
          <a:p>
            <a:r>
              <a:rPr lang="en-GB" dirty="0" smtClean="0"/>
              <a:t>The stable model takes the form:</a:t>
            </a:r>
            <a:endParaRPr lang="en-GB" dirty="0"/>
          </a:p>
          <a:p>
            <a:r>
              <a:rPr lang="en-GB" dirty="0" smtClean="0"/>
              <a:t>Constraints at each sample can be re-arranged into the form:</a:t>
            </a:r>
          </a:p>
          <a:p>
            <a:pPr marL="0" indent="0">
              <a:buNone/>
            </a:pPr>
            <a:r>
              <a:rPr lang="en-GB" dirty="0" smtClean="0"/>
              <a:t>The asymptotic point is in the interior. </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041077610"/>
              </p:ext>
            </p:extLst>
          </p:nvPr>
        </p:nvGraphicFramePr>
        <p:xfrm>
          <a:off x="5868144" y="1340768"/>
          <a:ext cx="2393950" cy="757238"/>
        </p:xfrm>
        <a:graphic>
          <a:graphicData uri="http://schemas.openxmlformats.org/presentationml/2006/ole">
            <mc:AlternateContent xmlns:mc="http://schemas.openxmlformats.org/markup-compatibility/2006">
              <mc:Choice xmlns:v="urn:schemas-microsoft-com:vml" Requires="v">
                <p:oleObj spid="_x0000_s85046" name="Equation" r:id="rId3" imgW="723600" imgH="228600" progId="Equation.3">
                  <p:embed/>
                </p:oleObj>
              </mc:Choice>
              <mc:Fallback>
                <p:oleObj name="Equation" r:id="rId3" imgW="723600" imgH="228600" progId="Equation.3">
                  <p:embed/>
                  <p:pic>
                    <p:nvPicPr>
                      <p:cNvPr id="0" name=""/>
                      <p:cNvPicPr>
                        <a:picLocks noChangeAspect="1" noChangeArrowheads="1"/>
                      </p:cNvPicPr>
                      <p:nvPr/>
                    </p:nvPicPr>
                    <p:blipFill>
                      <a:blip r:embed="rId4"/>
                      <a:srcRect/>
                      <a:stretch>
                        <a:fillRect/>
                      </a:stretch>
                    </p:blipFill>
                    <p:spPr bwMode="auto">
                      <a:xfrm>
                        <a:off x="5868144" y="1340768"/>
                        <a:ext cx="2393950" cy="757238"/>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895360532"/>
              </p:ext>
            </p:extLst>
          </p:nvPr>
        </p:nvGraphicFramePr>
        <p:xfrm>
          <a:off x="5332413" y="2292350"/>
          <a:ext cx="3560067" cy="1302985"/>
        </p:xfrm>
        <a:graphic>
          <a:graphicData uri="http://schemas.openxmlformats.org/presentationml/2006/ole">
            <mc:AlternateContent xmlns:mc="http://schemas.openxmlformats.org/markup-compatibility/2006">
              <mc:Choice xmlns:v="urn:schemas-microsoft-com:vml" Requires="v">
                <p:oleObj spid="_x0000_s85047" name="Equation" r:id="rId5" imgW="1320480" imgH="482400" progId="Equation.3">
                  <p:embed/>
                </p:oleObj>
              </mc:Choice>
              <mc:Fallback>
                <p:oleObj name="Equation" r:id="rId5" imgW="1320480" imgH="482400" progId="Equation.3">
                  <p:embed/>
                  <p:pic>
                    <p:nvPicPr>
                      <p:cNvPr id="0" name=""/>
                      <p:cNvPicPr>
                        <a:picLocks noChangeAspect="1" noChangeArrowheads="1"/>
                      </p:cNvPicPr>
                      <p:nvPr/>
                    </p:nvPicPr>
                    <p:blipFill>
                      <a:blip r:embed="rId6"/>
                      <a:srcRect/>
                      <a:stretch>
                        <a:fillRect/>
                      </a:stretch>
                    </p:blipFill>
                    <p:spPr bwMode="auto">
                      <a:xfrm>
                        <a:off x="5332413" y="2292350"/>
                        <a:ext cx="3560067" cy="1302985"/>
                      </a:xfrm>
                      <a:prstGeom prst="rect">
                        <a:avLst/>
                      </a:prstGeom>
                      <a:solidFill>
                        <a:srgbClr val="FDEADA"/>
                      </a:solidFill>
                      <a:ln w="38100">
                        <a:solidFill>
                          <a:schemeClr val="folHlink"/>
                        </a:solidFill>
                        <a:miter lim="800000"/>
                        <a:headEnd/>
                        <a:tailEnd/>
                      </a:ln>
                    </p:spPr>
                  </p:pic>
                </p:oleObj>
              </mc:Fallback>
            </mc:AlternateContent>
          </a:graphicData>
        </a:graphic>
      </p:graphicFrame>
      <p:sp>
        <p:nvSpPr>
          <p:cNvPr id="11" name="Rectangle 10"/>
          <p:cNvSpPr/>
          <p:nvPr/>
        </p:nvSpPr>
        <p:spPr>
          <a:xfrm>
            <a:off x="218162" y="5013176"/>
            <a:ext cx="8674318" cy="1728192"/>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a:buFont typeface="+mj-lt"/>
              <a:buAutoNum type="arabicPeriod"/>
            </a:pPr>
            <a:r>
              <a:rPr lang="en-GB" sz="2800" dirty="0" smtClean="0"/>
              <a:t>We can apply a standard admissible set algorithm to determine the MCAS.</a:t>
            </a:r>
          </a:p>
          <a:p>
            <a:pPr marL="514350" indent="-514350">
              <a:buFont typeface="+mj-lt"/>
              <a:buAutoNum type="arabicPeriod"/>
            </a:pPr>
            <a:r>
              <a:rPr lang="en-GB" sz="2800" dirty="0" smtClean="0"/>
              <a:t>G2 constraints do not change so do not include in iteration.</a:t>
            </a:r>
            <a:endParaRPr lang="en-GB" sz="2800" dirty="0"/>
          </a:p>
        </p:txBody>
      </p:sp>
      <p:sp>
        <p:nvSpPr>
          <p:cNvPr id="10" name="Rectangle 9"/>
          <p:cNvSpPr/>
          <p:nvPr/>
        </p:nvSpPr>
        <p:spPr>
          <a:xfrm>
            <a:off x="2267744" y="3645024"/>
            <a:ext cx="6552728" cy="144016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smtClean="0"/>
              <a:t>MAS code </a:t>
            </a:r>
            <a:r>
              <a:rPr lang="en-GB" sz="2800" dirty="0" smtClean="0"/>
              <a:t>for split inequalities is in </a:t>
            </a:r>
            <a:r>
              <a:rPr lang="en-GB" sz="2800" dirty="0" err="1" smtClean="0"/>
              <a:t>findmas_tracking.m</a:t>
            </a:r>
            <a:endParaRPr lang="en-GB" sz="2800" dirty="0"/>
          </a:p>
        </p:txBody>
      </p:sp>
    </p:spTree>
    <p:extLst>
      <p:ext uri="{BB962C8B-B14F-4D97-AF65-F5344CB8AC3E}">
        <p14:creationId xmlns:p14="http://schemas.microsoft.com/office/powerpoint/2010/main" val="3669942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1000" fill="hold"/>
                                        <p:tgtEl>
                                          <p:spTgt spid="10"/>
                                        </p:tgtEl>
                                        <p:attrNameLst>
                                          <p:attrName>ppt_w</p:attrName>
                                        </p:attrNameLst>
                                      </p:cBhvr>
                                      <p:tavLst>
                                        <p:tav tm="0">
                                          <p:val>
                                            <p:fltVal val="0"/>
                                          </p:val>
                                        </p:tav>
                                        <p:tav tm="100000">
                                          <p:val>
                                            <p:strVal val="#ppt_w"/>
                                          </p:val>
                                        </p:tav>
                                      </p:tavLst>
                                    </p:anim>
                                    <p:anim calcmode="lin" valueType="num">
                                      <p:cBhvr>
                                        <p:cTn id="30" dur="1000" fill="hold"/>
                                        <p:tgtEl>
                                          <p:spTgt spid="10"/>
                                        </p:tgtEl>
                                        <p:attrNameLst>
                                          <p:attrName>ppt_h</p:attrName>
                                        </p:attrNameLst>
                                      </p:cBhvr>
                                      <p:tavLst>
                                        <p:tav tm="0">
                                          <p:val>
                                            <p:fltVal val="0"/>
                                          </p:val>
                                        </p:tav>
                                        <p:tav tm="100000">
                                          <p:val>
                                            <p:strVal val="#ppt_h"/>
                                          </p:val>
                                        </p:tav>
                                      </p:tavLst>
                                    </p:anim>
                                    <p:anim calcmode="lin" valueType="num">
                                      <p:cBhvr>
                                        <p:cTn id="31" dur="1000" fill="hold"/>
                                        <p:tgtEl>
                                          <p:spTgt spid="10"/>
                                        </p:tgtEl>
                                        <p:attrNameLst>
                                          <p:attrName>style.rotation</p:attrName>
                                        </p:attrNameLst>
                                      </p:cBhvr>
                                      <p:tavLst>
                                        <p:tav tm="0">
                                          <p:val>
                                            <p:fltVal val="90"/>
                                          </p:val>
                                        </p:tav>
                                        <p:tav tm="100000">
                                          <p:val>
                                            <p:fltVal val="0"/>
                                          </p:val>
                                        </p:tav>
                                      </p:tavLst>
                                    </p:anim>
                                    <p:animEffect transition="in" filter="fade">
                                      <p:cBhvr>
                                        <p:cTn id="3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3599</TotalTime>
  <Words>722</Words>
  <Application>Microsoft Office PowerPoint</Application>
  <PresentationFormat>On-screen Show (4:3)</PresentationFormat>
  <Paragraphs>121</Paragraphs>
  <Slides>16</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16</vt:i4>
      </vt:variant>
    </vt:vector>
  </HeadingPairs>
  <TitlesOfParts>
    <vt:vector size="19" baseType="lpstr">
      <vt:lpstr>Office Theme</vt:lpstr>
      <vt:lpstr>Equation</vt:lpstr>
      <vt:lpstr>Microsoft Equation 3.0</vt:lpstr>
      <vt:lpstr>CHAPTER 5 Predictive Control with constraints 13 MCAS for dual-mode approaches with tracking</vt:lpstr>
      <vt:lpstr>Background </vt:lpstr>
      <vt:lpstr>Requirements on targets</vt:lpstr>
      <vt:lpstr>Predictions in absolute values</vt:lpstr>
      <vt:lpstr>Autonomous model formulation</vt:lpstr>
      <vt:lpstr>Typical constraints</vt:lpstr>
      <vt:lpstr>Combined constraints</vt:lpstr>
      <vt:lpstr>Illustration of admissible set</vt:lpstr>
      <vt:lpstr>Summary</vt:lpstr>
      <vt:lpstr>Maximal controlled admissible set</vt:lpstr>
      <vt:lpstr>WARNING</vt:lpstr>
      <vt:lpstr>MATLAB code</vt:lpstr>
      <vt:lpstr>video5_13_example1.m</vt:lpstr>
      <vt:lpstr>video5_13_example2.m</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222</cp:revision>
  <dcterms:created xsi:type="dcterms:W3CDTF">2012-03-07T15:25:29Z</dcterms:created>
  <dcterms:modified xsi:type="dcterms:W3CDTF">2014-04-14T11:05:54Z</dcterms:modified>
</cp:coreProperties>
</file>