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354" r:id="rId4"/>
    <p:sldId id="388" r:id="rId5"/>
    <p:sldId id="389" r:id="rId6"/>
    <p:sldId id="390" r:id="rId7"/>
    <p:sldId id="391" r:id="rId8"/>
    <p:sldId id="393" r:id="rId9"/>
    <p:sldId id="394" r:id="rId10"/>
    <p:sldId id="395" r:id="rId11"/>
    <p:sldId id="396" r:id="rId12"/>
    <p:sldId id="397" r:id="rId13"/>
    <p:sldId id="380" r:id="rId14"/>
    <p:sldId id="398" r:id="rId15"/>
    <p:sldId id="399" r:id="rId16"/>
    <p:sldId id="400" r:id="rId17"/>
    <p:sldId id="401" r:id="rId18"/>
    <p:sldId id="289"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3.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19</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3.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5.jpeg"/><Relationship Id="rId5" Type="http://schemas.openxmlformats.org/officeDocument/2006/relationships/hyperlink" Target="http://engsc.ac.uk/" TargetMode="External"/><Relationship Id="rId10" Type="http://schemas.openxmlformats.org/officeDocument/2006/relationships/image" Target="../media/image34.jpeg"/><Relationship Id="rId4" Type="http://schemas.openxmlformats.org/officeDocument/2006/relationships/image" Target="../media/image31.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9.bin"/><Relationship Id="rId10" Type="http://schemas.openxmlformats.org/officeDocument/2006/relationships/image" Target="../media/image20.wmf"/><Relationship Id="rId4" Type="http://schemas.openxmlformats.org/officeDocument/2006/relationships/image" Target="../media/image13.wmf"/><Relationship Id="rId9"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5</a:t>
            </a:r>
            <a:br>
              <a:rPr lang="en-GB" dirty="0" smtClean="0"/>
            </a:br>
            <a:r>
              <a:rPr lang="en-GB" dirty="0" smtClean="0"/>
              <a:t>Predictive Control with constraints 14</a:t>
            </a:r>
            <a:br>
              <a:rPr lang="en-GB" dirty="0" smtClean="0"/>
            </a:br>
            <a:r>
              <a:rPr lang="en-GB" dirty="0" smtClean="0"/>
              <a:t>Alternative admissible set algorithms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ideo5_14_example1.m</a:t>
            </a:r>
            <a:endParaRPr lang="en-GB" dirty="0"/>
          </a:p>
        </p:txBody>
      </p:sp>
      <p:sp>
        <p:nvSpPr>
          <p:cNvPr id="3" name="Content Placeholder 2"/>
          <p:cNvSpPr>
            <a:spLocks noGrp="1"/>
          </p:cNvSpPr>
          <p:nvPr>
            <p:ph idx="1"/>
          </p:nvPr>
        </p:nvSpPr>
        <p:spPr>
          <a:xfrm>
            <a:off x="214282" y="928670"/>
            <a:ext cx="8715436" cy="2860370"/>
          </a:xfrm>
        </p:spPr>
        <p:txBody>
          <a:bodyPr/>
          <a:lstStyle/>
          <a:p>
            <a:pPr marL="0" indent="0">
              <a:buNone/>
            </a:pPr>
            <a:r>
              <a:rPr lang="en-GB" dirty="0" smtClean="0"/>
              <a:t>Simple box sample constraints and state transition matrix.</a:t>
            </a:r>
          </a:p>
          <a:p>
            <a:pPr marL="0" indent="0">
              <a:buNone/>
            </a:pPr>
            <a:r>
              <a:rPr lang="en-GB" dirty="0" smtClean="0"/>
              <a:t>MCAS has 8 inequalities.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74086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869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video5_14_example2.m</a:t>
            </a:r>
            <a:endParaRPr lang="en-GB" dirty="0"/>
          </a:p>
        </p:txBody>
      </p:sp>
      <p:sp>
        <p:nvSpPr>
          <p:cNvPr id="3" name="Content Placeholder 2"/>
          <p:cNvSpPr>
            <a:spLocks noGrp="1"/>
          </p:cNvSpPr>
          <p:nvPr>
            <p:ph idx="1"/>
          </p:nvPr>
        </p:nvSpPr>
        <p:spPr>
          <a:xfrm>
            <a:off x="214282" y="928670"/>
            <a:ext cx="8715436" cy="2284306"/>
          </a:xfrm>
        </p:spPr>
        <p:txBody>
          <a:bodyPr>
            <a:normAutofit/>
          </a:bodyPr>
          <a:lstStyle/>
          <a:p>
            <a:pPr marL="0" indent="0">
              <a:buNone/>
            </a:pPr>
            <a:r>
              <a:rPr lang="en-GB" dirty="0"/>
              <a:t>Simple box sample constraints and state transition matrix.</a:t>
            </a:r>
          </a:p>
          <a:p>
            <a:pPr marL="0" indent="0">
              <a:buNone/>
            </a:pPr>
            <a:r>
              <a:rPr lang="en-GB" dirty="0"/>
              <a:t>MCAS </a:t>
            </a:r>
            <a:r>
              <a:rPr lang="en-GB" dirty="0" smtClean="0"/>
              <a:t>has</a:t>
            </a:r>
          </a:p>
          <a:p>
            <a:pPr marL="0" indent="0">
              <a:buNone/>
            </a:pPr>
            <a:r>
              <a:rPr lang="en-GB" dirty="0" smtClean="0"/>
              <a:t> 10 </a:t>
            </a:r>
            <a:r>
              <a:rPr lang="en-GB" dirty="0"/>
              <a:t>inequalities. </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pic>
        <p:nvPicPr>
          <p:cNvPr id="95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56792"/>
            <a:ext cx="6876256" cy="515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0430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ideo5_14_example3.m</a:t>
            </a:r>
            <a:endParaRPr lang="en-GB" dirty="0"/>
          </a:p>
        </p:txBody>
      </p:sp>
      <p:sp>
        <p:nvSpPr>
          <p:cNvPr id="3" name="Content Placeholder 2"/>
          <p:cNvSpPr>
            <a:spLocks noGrp="1"/>
          </p:cNvSpPr>
          <p:nvPr>
            <p:ph idx="1"/>
          </p:nvPr>
        </p:nvSpPr>
        <p:spPr>
          <a:xfrm>
            <a:off x="214282" y="928670"/>
            <a:ext cx="8715436" cy="916154"/>
          </a:xfrm>
        </p:spPr>
        <p:txBody>
          <a:bodyPr/>
          <a:lstStyle/>
          <a:p>
            <a:pPr marL="0" indent="0">
              <a:buNone/>
            </a:pPr>
            <a:r>
              <a:rPr lang="en-GB" dirty="0" smtClean="0"/>
              <a:t>3 states, sample constraints an </a:t>
            </a:r>
            <a:r>
              <a:rPr lang="en-GB" dirty="0" err="1" smtClean="0"/>
              <a:t>asymetric</a:t>
            </a:r>
            <a:r>
              <a:rPr lang="en-GB" dirty="0" smtClean="0"/>
              <a:t> box.</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470452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97" y="2060848"/>
            <a:ext cx="6432715"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784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5801298" cy="714380"/>
          </a:xfrm>
        </p:spPr>
        <p:txBody>
          <a:bodyPr>
            <a:normAutofit fontScale="90000"/>
          </a:bodyPr>
          <a:lstStyle/>
          <a:p>
            <a:r>
              <a:rPr lang="en-GB" dirty="0" smtClean="0"/>
              <a:t>Remark</a:t>
            </a:r>
            <a:endParaRPr lang="en-GB" dirty="0"/>
          </a:p>
        </p:txBody>
      </p:sp>
      <p:sp>
        <p:nvSpPr>
          <p:cNvPr id="3" name="Content Placeholder 2"/>
          <p:cNvSpPr>
            <a:spLocks noGrp="1"/>
          </p:cNvSpPr>
          <p:nvPr>
            <p:ph idx="1"/>
          </p:nvPr>
        </p:nvSpPr>
        <p:spPr>
          <a:xfrm>
            <a:off x="214282" y="928670"/>
            <a:ext cx="8534182" cy="5524666"/>
          </a:xfrm>
        </p:spPr>
        <p:txBody>
          <a:bodyPr>
            <a:normAutofit fontScale="92500" lnSpcReduction="10000"/>
          </a:bodyPr>
          <a:lstStyle/>
          <a:p>
            <a:pPr marL="0" indent="0">
              <a:buNone/>
            </a:pPr>
            <a:r>
              <a:rPr lang="en-GB" dirty="0" smtClean="0"/>
              <a:t>The SOMPC tracking problem separated constraints into two parts.</a:t>
            </a:r>
          </a:p>
          <a:p>
            <a:endParaRPr lang="en-GB" dirty="0"/>
          </a:p>
          <a:p>
            <a:endParaRPr lang="en-GB" dirty="0" smtClean="0"/>
          </a:p>
          <a:p>
            <a:endParaRPr lang="en-GB" dirty="0"/>
          </a:p>
          <a:p>
            <a:endParaRPr lang="en-GB" dirty="0" smtClean="0"/>
          </a:p>
          <a:p>
            <a:endParaRPr lang="en-GB" dirty="0"/>
          </a:p>
          <a:p>
            <a:pPr marL="0" indent="0">
              <a:buNone/>
            </a:pPr>
            <a:r>
              <a:rPr lang="en-GB" dirty="0" smtClean="0"/>
              <a:t>We can easily modify our admissible set algorithm to deal with this by starting the iteration on rows in G2 and thus excluding G1.</a:t>
            </a:r>
          </a:p>
          <a:p>
            <a:pPr marL="0" indent="0">
              <a:buNone/>
            </a:pPr>
            <a:r>
              <a:rPr lang="en-GB" b="1" i="1" dirty="0" err="1" smtClean="0">
                <a:solidFill>
                  <a:srgbClr val="C00000"/>
                </a:solidFill>
              </a:rPr>
              <a:t>construct_mas_tracking</a:t>
            </a:r>
            <a:r>
              <a:rPr lang="en-GB" b="1" i="1" dirty="0" smtClean="0">
                <a:solidFill>
                  <a:srgbClr val="C00000"/>
                </a:solidFill>
              </a:rPr>
              <a:t>(A,G1,G2,f1,f2)</a:t>
            </a:r>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3644812103"/>
              </p:ext>
            </p:extLst>
          </p:nvPr>
        </p:nvGraphicFramePr>
        <p:xfrm>
          <a:off x="371475" y="2060575"/>
          <a:ext cx="3649663" cy="1854200"/>
        </p:xfrm>
        <a:graphic>
          <a:graphicData uri="http://schemas.openxmlformats.org/presentationml/2006/ole">
            <mc:AlternateContent xmlns:mc="http://schemas.openxmlformats.org/markup-compatibility/2006">
              <mc:Choice xmlns:v="urn:schemas-microsoft-com:vml" Requires="v">
                <p:oleObj spid="_x0000_s80084" name="Equation" r:id="rId3" imgW="952200" imgH="482400" progId="Equation.3">
                  <p:embed/>
                </p:oleObj>
              </mc:Choice>
              <mc:Fallback>
                <p:oleObj name="Equation" r:id="rId3" imgW="952200" imgH="482400" progId="Equation.3">
                  <p:embed/>
                  <p:pic>
                    <p:nvPicPr>
                      <p:cNvPr id="0" name=""/>
                      <p:cNvPicPr>
                        <a:picLocks noChangeAspect="1" noChangeArrowheads="1"/>
                      </p:cNvPicPr>
                      <p:nvPr/>
                    </p:nvPicPr>
                    <p:blipFill>
                      <a:blip r:embed="rId4"/>
                      <a:srcRect/>
                      <a:stretch>
                        <a:fillRect/>
                      </a:stretch>
                    </p:blipFill>
                    <p:spPr bwMode="auto">
                      <a:xfrm>
                        <a:off x="371475" y="2060575"/>
                        <a:ext cx="3649663" cy="18542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94163109"/>
              </p:ext>
            </p:extLst>
          </p:nvPr>
        </p:nvGraphicFramePr>
        <p:xfrm>
          <a:off x="4139952" y="3429000"/>
          <a:ext cx="3024187" cy="757238"/>
        </p:xfrm>
        <a:graphic>
          <a:graphicData uri="http://schemas.openxmlformats.org/presentationml/2006/ole">
            <mc:AlternateContent xmlns:mc="http://schemas.openxmlformats.org/markup-compatibility/2006">
              <mc:Choice xmlns:v="urn:schemas-microsoft-com:vml" Requires="v">
                <p:oleObj spid="_x0000_s80085" name="Equation" r:id="rId5" imgW="914400" imgH="228600" progId="Equation.3">
                  <p:embed/>
                </p:oleObj>
              </mc:Choice>
              <mc:Fallback>
                <p:oleObj name="Equation" r:id="rId5" imgW="914400" imgH="228600" progId="Equation.3">
                  <p:embed/>
                  <p:pic>
                    <p:nvPicPr>
                      <p:cNvPr id="0" name="Object 6"/>
                      <p:cNvPicPr>
                        <a:picLocks noChangeAspect="1" noChangeArrowheads="1"/>
                      </p:cNvPicPr>
                      <p:nvPr/>
                    </p:nvPicPr>
                    <p:blipFill>
                      <a:blip r:embed="rId6"/>
                      <a:srcRect/>
                      <a:stretch>
                        <a:fillRect/>
                      </a:stretch>
                    </p:blipFill>
                    <p:spPr bwMode="auto">
                      <a:xfrm>
                        <a:off x="4139952" y="3429000"/>
                        <a:ext cx="3024187" cy="757238"/>
                      </a:xfrm>
                      <a:prstGeom prst="rect">
                        <a:avLst/>
                      </a:prstGeom>
                      <a:solidFill>
                        <a:srgbClr val="FFC0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10197237"/>
              </p:ext>
            </p:extLst>
          </p:nvPr>
        </p:nvGraphicFramePr>
        <p:xfrm>
          <a:off x="4139952" y="1772816"/>
          <a:ext cx="2308225" cy="1514475"/>
        </p:xfrm>
        <a:graphic>
          <a:graphicData uri="http://schemas.openxmlformats.org/presentationml/2006/ole">
            <mc:AlternateContent xmlns:mc="http://schemas.openxmlformats.org/markup-compatibility/2006">
              <mc:Choice xmlns:v="urn:schemas-microsoft-com:vml" Requires="v">
                <p:oleObj spid="_x0000_s80086" name="Equation" r:id="rId7" imgW="698400" imgH="457200" progId="Equation.3">
                  <p:embed/>
                </p:oleObj>
              </mc:Choice>
              <mc:Fallback>
                <p:oleObj name="Equation" r:id="rId7" imgW="698400" imgH="457200" progId="Equation.3">
                  <p:embed/>
                  <p:pic>
                    <p:nvPicPr>
                      <p:cNvPr id="0" name="Object 8"/>
                      <p:cNvPicPr>
                        <a:picLocks noChangeAspect="1" noChangeArrowheads="1"/>
                      </p:cNvPicPr>
                      <p:nvPr/>
                    </p:nvPicPr>
                    <p:blipFill>
                      <a:blip r:embed="rId8"/>
                      <a:srcRect/>
                      <a:stretch>
                        <a:fillRect/>
                      </a:stretch>
                    </p:blipFill>
                    <p:spPr bwMode="auto">
                      <a:xfrm>
                        <a:off x="4139952" y="1772816"/>
                        <a:ext cx="2308225" cy="1514475"/>
                      </a:xfrm>
                      <a:prstGeom prst="rect">
                        <a:avLst/>
                      </a:prstGeom>
                      <a:solidFill>
                        <a:srgbClr val="FFC0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91659539"/>
              </p:ext>
            </p:extLst>
          </p:nvPr>
        </p:nvGraphicFramePr>
        <p:xfrm>
          <a:off x="6660232" y="2132856"/>
          <a:ext cx="2308225" cy="757237"/>
        </p:xfrm>
        <a:graphic>
          <a:graphicData uri="http://schemas.openxmlformats.org/presentationml/2006/ole">
            <mc:AlternateContent xmlns:mc="http://schemas.openxmlformats.org/markup-compatibility/2006">
              <mc:Choice xmlns:v="urn:schemas-microsoft-com:vml" Requires="v">
                <p:oleObj spid="_x0000_s80087" name="Equation" r:id="rId9" imgW="698400" imgH="228600" progId="Equation.3">
                  <p:embed/>
                </p:oleObj>
              </mc:Choice>
              <mc:Fallback>
                <p:oleObj name="Equation" r:id="rId9" imgW="698400" imgH="228600" progId="Equation.3">
                  <p:embed/>
                  <p:pic>
                    <p:nvPicPr>
                      <p:cNvPr id="0" name="Object 9"/>
                      <p:cNvPicPr>
                        <a:picLocks noChangeAspect="1" noChangeArrowheads="1"/>
                      </p:cNvPicPr>
                      <p:nvPr/>
                    </p:nvPicPr>
                    <p:blipFill>
                      <a:blip r:embed="rId10"/>
                      <a:srcRect/>
                      <a:stretch>
                        <a:fillRect/>
                      </a:stretch>
                    </p:blipFill>
                    <p:spPr bwMode="auto">
                      <a:xfrm>
                        <a:off x="6660232" y="2132856"/>
                        <a:ext cx="2308225" cy="757237"/>
                      </a:xfrm>
                      <a:prstGeom prst="rect">
                        <a:avLst/>
                      </a:prstGeom>
                      <a:solidFill>
                        <a:srgbClr val="FFC0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101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video5_14_example4.m</a:t>
            </a:r>
            <a:endParaRPr lang="en-GB" dirty="0"/>
          </a:p>
        </p:txBody>
      </p:sp>
      <p:sp>
        <p:nvSpPr>
          <p:cNvPr id="3" name="Content Placeholder 2"/>
          <p:cNvSpPr>
            <a:spLocks noGrp="1"/>
          </p:cNvSpPr>
          <p:nvPr>
            <p:ph idx="1"/>
          </p:nvPr>
        </p:nvSpPr>
        <p:spPr>
          <a:xfrm>
            <a:off x="214282" y="928670"/>
            <a:ext cx="8715436" cy="2860370"/>
          </a:xfrm>
        </p:spPr>
        <p:txBody>
          <a:bodyPr/>
          <a:lstStyle/>
          <a:p>
            <a:pPr marL="0" indent="0">
              <a:buNone/>
            </a:pPr>
            <a:r>
              <a:rPr lang="en-GB" dirty="0" smtClean="0"/>
              <a:t>Same as example 1 but with extra state that does not change and has simple box limits.</a:t>
            </a:r>
          </a:p>
          <a:p>
            <a:pPr marL="0" indent="0">
              <a:buNone/>
            </a:pPr>
            <a:r>
              <a:rPr lang="en-GB" dirty="0" smtClean="0"/>
              <a:t>MCAS now has 10 inequalities.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348880"/>
            <a:ext cx="5910064" cy="443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996952"/>
            <a:ext cx="345638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215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video5_14_example5.m</a:t>
            </a:r>
            <a:endParaRPr lang="en-GB" dirty="0"/>
          </a:p>
        </p:txBody>
      </p:sp>
      <p:sp>
        <p:nvSpPr>
          <p:cNvPr id="3" name="Content Placeholder 2"/>
          <p:cNvSpPr>
            <a:spLocks noGrp="1"/>
          </p:cNvSpPr>
          <p:nvPr>
            <p:ph idx="1"/>
          </p:nvPr>
        </p:nvSpPr>
        <p:spPr>
          <a:xfrm>
            <a:off x="214282" y="928670"/>
            <a:ext cx="8715436" cy="1780250"/>
          </a:xfrm>
        </p:spPr>
        <p:txBody>
          <a:bodyPr>
            <a:normAutofit/>
          </a:bodyPr>
          <a:lstStyle/>
          <a:p>
            <a:pPr marL="0" indent="0">
              <a:buNone/>
            </a:pPr>
            <a:r>
              <a:rPr lang="en-GB" dirty="0" smtClean="0"/>
              <a:t>Same as example2 but an extra state which does not change.</a:t>
            </a:r>
            <a:endParaRPr lang="en-GB" dirty="0"/>
          </a:p>
          <a:p>
            <a:pPr marL="0" indent="0">
              <a:buNone/>
            </a:pPr>
            <a:r>
              <a:rPr lang="en-GB" dirty="0"/>
              <a:t>MCAS </a:t>
            </a:r>
            <a:r>
              <a:rPr lang="en-GB" dirty="0" smtClean="0"/>
              <a:t>now has  12 inequalities (2 more). </a:t>
            </a: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pic>
        <p:nvPicPr>
          <p:cNvPr id="95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8" y="3429000"/>
            <a:ext cx="4283968" cy="321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546902"/>
            <a:ext cx="5688632" cy="426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67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video5_14_example6.m</a:t>
            </a:r>
            <a:endParaRPr lang="en-GB" dirty="0"/>
          </a:p>
        </p:txBody>
      </p:sp>
      <p:sp>
        <p:nvSpPr>
          <p:cNvPr id="3" name="Content Placeholder 2"/>
          <p:cNvSpPr>
            <a:spLocks noGrp="1"/>
          </p:cNvSpPr>
          <p:nvPr>
            <p:ph idx="1"/>
          </p:nvPr>
        </p:nvSpPr>
        <p:spPr>
          <a:xfrm>
            <a:off x="214282" y="928670"/>
            <a:ext cx="8715436" cy="2284306"/>
          </a:xfrm>
        </p:spPr>
        <p:txBody>
          <a:bodyPr>
            <a:normAutofit/>
          </a:bodyPr>
          <a:lstStyle/>
          <a:p>
            <a:pPr marL="0" indent="0">
              <a:buNone/>
            </a:pPr>
            <a:r>
              <a:rPr lang="en-GB" dirty="0" smtClean="0"/>
              <a:t>Same as example3</a:t>
            </a:r>
          </a:p>
          <a:p>
            <a:pPr marL="0" indent="0">
              <a:buNone/>
            </a:pPr>
            <a:r>
              <a:rPr lang="en-GB" dirty="0" smtClean="0"/>
              <a:t>Now has 4 states so we cannot plot.</a:t>
            </a:r>
          </a:p>
          <a:p>
            <a:pPr marL="0" indent="0">
              <a:buNone/>
            </a:pPr>
            <a:r>
              <a:rPr lang="en-GB" dirty="0" smtClean="0"/>
              <a:t>Again, MCAS has 2 extra constraints associated to the inequalities which are fixed at the outset.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Tree>
    <p:extLst>
      <p:ext uri="{BB962C8B-B14F-4D97-AF65-F5344CB8AC3E}">
        <p14:creationId xmlns:p14="http://schemas.microsoft.com/office/powerpoint/2010/main" val="2035298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WARNING</a:t>
            </a:r>
            <a:endParaRPr lang="en-GB" dirty="0"/>
          </a:p>
        </p:txBody>
      </p:sp>
      <p:sp>
        <p:nvSpPr>
          <p:cNvPr id="3" name="Content Placeholder 2"/>
          <p:cNvSpPr>
            <a:spLocks noGrp="1"/>
          </p:cNvSpPr>
          <p:nvPr>
            <p:ph idx="1"/>
          </p:nvPr>
        </p:nvSpPr>
        <p:spPr/>
        <p:txBody>
          <a:bodyPr/>
          <a:lstStyle/>
          <a:p>
            <a:r>
              <a:rPr lang="en-GB" dirty="0" smtClean="0"/>
              <a:t>The autonomous model for OMPC includes states c(</a:t>
            </a:r>
            <a:r>
              <a:rPr lang="en-GB" dirty="0" err="1" smtClean="0"/>
              <a:t>k+i</a:t>
            </a:r>
            <a:r>
              <a:rPr lang="en-GB" dirty="0" smtClean="0"/>
              <a:t>) which only impact several samples into the future.</a:t>
            </a:r>
          </a:p>
          <a:p>
            <a:r>
              <a:rPr lang="en-GB" dirty="0" smtClean="0"/>
              <a:t>This means, they have no impact on first few iterations of  the algorithm and thus can take any values.</a:t>
            </a:r>
          </a:p>
          <a:p>
            <a:r>
              <a:rPr lang="en-GB" dirty="0" smtClean="0"/>
              <a:t>This leads to ‘unbounded’ results from the linear programme.</a:t>
            </a:r>
          </a:p>
          <a:p>
            <a:pPr marL="0" indent="0">
              <a:buNone/>
            </a:pPr>
            <a:r>
              <a:rPr lang="en-GB" dirty="0" smtClean="0"/>
              <a:t>Code must have suitable error catching for this case which is always going to occur in SOMPC.</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Tree>
    <p:extLst>
      <p:ext uri="{BB962C8B-B14F-4D97-AF65-F5344CB8AC3E}">
        <p14:creationId xmlns:p14="http://schemas.microsoft.com/office/powerpoint/2010/main" val="908538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980728"/>
            <a:ext cx="8715436" cy="4608512"/>
          </a:xfrm>
        </p:spPr>
        <p:txBody>
          <a:bodyPr>
            <a:normAutofit lnSpcReduction="10000"/>
          </a:bodyPr>
          <a:lstStyle/>
          <a:p>
            <a:pPr marL="514350" indent="-514350">
              <a:buFont typeface="+mj-lt"/>
              <a:buAutoNum type="arabicPeriod"/>
            </a:pPr>
            <a:r>
              <a:rPr lang="en-GB" dirty="0" smtClean="0"/>
              <a:t>This video has shown how more efficient admissible set algorithms can be coded.</a:t>
            </a:r>
          </a:p>
          <a:p>
            <a:pPr marL="514350" indent="-514350">
              <a:buFont typeface="+mj-lt"/>
              <a:buAutoNum type="arabicPeriod"/>
            </a:pPr>
            <a:r>
              <a:rPr lang="en-GB" dirty="0" smtClean="0"/>
              <a:t>A key part of these algorithm is the addition of just one new row at a time.</a:t>
            </a:r>
          </a:p>
          <a:p>
            <a:pPr marL="514350" indent="-514350">
              <a:buFont typeface="+mj-lt"/>
              <a:buAutoNum type="arabicPeriod"/>
            </a:pPr>
            <a:r>
              <a:rPr lang="en-GB" dirty="0" smtClean="0"/>
              <a:t>Secondly, there are regular checks for and removal of redundant constraints.</a:t>
            </a:r>
          </a:p>
          <a:p>
            <a:pPr marL="514350" indent="-514350">
              <a:buFont typeface="+mj-lt"/>
              <a:buAutoNum type="arabicPeriod"/>
            </a:pPr>
            <a:r>
              <a:rPr lang="en-GB" dirty="0" smtClean="0"/>
              <a:t>Next we apply this to the SOMPC algorithm and explore the typical number of inequalities required for different scenarios.</a:t>
            </a:r>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18</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980728"/>
            <a:ext cx="8715436" cy="5591544"/>
          </a:xfrm>
        </p:spPr>
        <p:txBody>
          <a:bodyPr>
            <a:normAutofit lnSpcReduction="10000"/>
          </a:bodyPr>
          <a:lstStyle/>
          <a:p>
            <a:pPr marL="514350" indent="-514350">
              <a:lnSpc>
                <a:spcPct val="90000"/>
              </a:lnSpc>
              <a:buFont typeface="+mj-lt"/>
              <a:buAutoNum type="arabicPeriod"/>
            </a:pPr>
            <a:r>
              <a:rPr lang="en-GB" altLang="en-US" dirty="0" smtClean="0"/>
              <a:t>Viewers will have gathered that dual-mode algorithms required constraints to be tested over an infinite horizon.</a:t>
            </a:r>
          </a:p>
          <a:p>
            <a:pPr marL="514350" indent="-514350">
              <a:lnSpc>
                <a:spcPct val="90000"/>
              </a:lnSpc>
              <a:buFont typeface="+mj-lt"/>
              <a:buAutoNum type="arabicPeriod"/>
            </a:pPr>
            <a:r>
              <a:rPr lang="en-GB" altLang="en-US" dirty="0" smtClean="0"/>
              <a:t>While, in practice this is equivalent to some ‘finite’ horizon testing, such a finite horizon may be large and vary hugely with the target.</a:t>
            </a:r>
          </a:p>
          <a:p>
            <a:pPr marL="514350" indent="-514350">
              <a:lnSpc>
                <a:spcPct val="90000"/>
              </a:lnSpc>
              <a:buFont typeface="+mj-lt"/>
              <a:buAutoNum type="arabicPeriod"/>
            </a:pPr>
            <a:r>
              <a:rPr lang="en-GB" altLang="en-US" dirty="0" smtClean="0"/>
              <a:t>Simple admissible set algorithms as in </a:t>
            </a:r>
            <a:r>
              <a:rPr lang="en-GB" altLang="en-US" b="1" i="1" dirty="0" err="1" smtClean="0">
                <a:solidFill>
                  <a:srgbClr val="7030A0"/>
                </a:solidFill>
              </a:rPr>
              <a:t>findmas.m</a:t>
            </a:r>
            <a:r>
              <a:rPr lang="en-GB" altLang="en-US" dirty="0" smtClean="0"/>
              <a:t> are simply not efficient enough for large state dimensions and large horizons.</a:t>
            </a:r>
          </a:p>
          <a:p>
            <a:pPr marL="514350" indent="-514350">
              <a:lnSpc>
                <a:spcPct val="90000"/>
              </a:lnSpc>
              <a:buFont typeface="+mj-lt"/>
              <a:buAutoNum type="arabicPeriod"/>
            </a:pPr>
            <a:r>
              <a:rPr lang="en-GB" altLang="en-US" dirty="0" smtClean="0"/>
              <a:t>In practice, effective ways of eliminating redundant constraints are needed, so this video gives a brief introduction to that theme.</a:t>
            </a:r>
          </a:p>
          <a:p>
            <a:pPr marL="514350" indent="-514350">
              <a:lnSpc>
                <a:spcPct val="90000"/>
              </a:lnSpc>
              <a:buFont typeface="+mj-lt"/>
              <a:buAutoNum type="arabicPeriod"/>
            </a:pPr>
            <a:r>
              <a:rPr lang="en-GB" altLang="en-US" dirty="0" smtClean="0"/>
              <a:t>Application to SOMPC should be obvious.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admissible set</a:t>
            </a:r>
            <a:endParaRPr lang="en-GB" dirty="0"/>
          </a:p>
        </p:txBody>
      </p:sp>
      <p:sp>
        <p:nvSpPr>
          <p:cNvPr id="3" name="Content Placeholder 2"/>
          <p:cNvSpPr>
            <a:spLocks noGrp="1"/>
          </p:cNvSpPr>
          <p:nvPr>
            <p:ph idx="1"/>
          </p:nvPr>
        </p:nvSpPr>
        <p:spPr>
          <a:xfrm>
            <a:off x="214282" y="928670"/>
            <a:ext cx="8715436" cy="4876594"/>
          </a:xfrm>
        </p:spPr>
        <p:txBody>
          <a:bodyPr>
            <a:normAutofit lnSpcReduction="10000"/>
          </a:bodyPr>
          <a:lstStyle/>
          <a:p>
            <a:r>
              <a:rPr lang="en-GB" dirty="0" smtClean="0"/>
              <a:t>Express predictions in the form: </a:t>
            </a:r>
          </a:p>
          <a:p>
            <a:endParaRPr lang="en-GB" dirty="0" smtClean="0"/>
          </a:p>
          <a:p>
            <a:pPr marL="0" indent="0">
              <a:buNone/>
            </a:pPr>
            <a:endParaRPr lang="en-GB" dirty="0" smtClean="0"/>
          </a:p>
          <a:p>
            <a:r>
              <a:rPr lang="en-GB" dirty="0" smtClean="0"/>
              <a:t>Express constraints at each sample in the form: </a:t>
            </a:r>
          </a:p>
          <a:p>
            <a:endParaRPr lang="en-GB" dirty="0"/>
          </a:p>
          <a:p>
            <a:pPr marL="0" indent="0">
              <a:buNone/>
            </a:pPr>
            <a:endParaRPr lang="en-GB" dirty="0" smtClean="0"/>
          </a:p>
          <a:p>
            <a:pPr marL="0" indent="0">
              <a:buNone/>
            </a:pPr>
            <a:r>
              <a:rPr lang="en-GB" dirty="0" smtClean="0"/>
              <a:t>A critical requirement to ensure convergence is that the asymptotic point was strictly inside the MCAS, not on the boundary.</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428930042"/>
              </p:ext>
            </p:extLst>
          </p:nvPr>
        </p:nvGraphicFramePr>
        <p:xfrm>
          <a:off x="1835696" y="1700808"/>
          <a:ext cx="2143125" cy="757237"/>
        </p:xfrm>
        <a:graphic>
          <a:graphicData uri="http://schemas.openxmlformats.org/presentationml/2006/ole">
            <mc:AlternateContent xmlns:mc="http://schemas.openxmlformats.org/markup-compatibility/2006">
              <mc:Choice xmlns:v="urn:schemas-microsoft-com:vml" Requires="v">
                <p:oleObj spid="_x0000_s53788" name="Equation" r:id="rId3" imgW="647640" imgH="228600" progId="Equation.3">
                  <p:embed/>
                </p:oleObj>
              </mc:Choice>
              <mc:Fallback>
                <p:oleObj name="Equation" r:id="rId3" imgW="647640" imgH="228600" progId="Equation.3">
                  <p:embed/>
                  <p:pic>
                    <p:nvPicPr>
                      <p:cNvPr id="0" name=""/>
                      <p:cNvPicPr>
                        <a:picLocks noChangeAspect="1" noChangeArrowheads="1"/>
                      </p:cNvPicPr>
                      <p:nvPr/>
                    </p:nvPicPr>
                    <p:blipFill>
                      <a:blip r:embed="rId4"/>
                      <a:srcRect/>
                      <a:stretch>
                        <a:fillRect/>
                      </a:stretch>
                    </p:blipFill>
                    <p:spPr bwMode="auto">
                      <a:xfrm>
                        <a:off x="1835696" y="1700808"/>
                        <a:ext cx="2143125"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58502536"/>
              </p:ext>
            </p:extLst>
          </p:nvPr>
        </p:nvGraphicFramePr>
        <p:xfrm>
          <a:off x="611560" y="3284984"/>
          <a:ext cx="1804988" cy="757237"/>
        </p:xfrm>
        <a:graphic>
          <a:graphicData uri="http://schemas.openxmlformats.org/presentationml/2006/ole">
            <mc:AlternateContent xmlns:mc="http://schemas.openxmlformats.org/markup-compatibility/2006">
              <mc:Choice xmlns:v="urn:schemas-microsoft-com:vml" Requires="v">
                <p:oleObj spid="_x0000_s53789" name="Equation" r:id="rId5" imgW="545760" imgH="228600" progId="Equation.3">
                  <p:embed/>
                </p:oleObj>
              </mc:Choice>
              <mc:Fallback>
                <p:oleObj name="Equation" r:id="rId5" imgW="545760" imgH="228600" progId="Equation.3">
                  <p:embed/>
                  <p:pic>
                    <p:nvPicPr>
                      <p:cNvPr id="0" name=""/>
                      <p:cNvPicPr>
                        <a:picLocks noChangeAspect="1" noChangeArrowheads="1"/>
                      </p:cNvPicPr>
                      <p:nvPr/>
                    </p:nvPicPr>
                    <p:blipFill>
                      <a:blip r:embed="rId6"/>
                      <a:srcRect/>
                      <a:stretch>
                        <a:fillRect/>
                      </a:stretch>
                    </p:blipFill>
                    <p:spPr bwMode="auto">
                      <a:xfrm>
                        <a:off x="611560" y="3284984"/>
                        <a:ext cx="1804988"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53440428"/>
              </p:ext>
            </p:extLst>
          </p:nvPr>
        </p:nvGraphicFramePr>
        <p:xfrm>
          <a:off x="4932040" y="1700808"/>
          <a:ext cx="2981325" cy="800100"/>
        </p:xfrm>
        <a:graphic>
          <a:graphicData uri="http://schemas.openxmlformats.org/presentationml/2006/ole">
            <mc:AlternateContent xmlns:mc="http://schemas.openxmlformats.org/markup-compatibility/2006">
              <mc:Choice xmlns:v="urn:schemas-microsoft-com:vml" Requires="v">
                <p:oleObj spid="_x0000_s53790" name="Equation" r:id="rId7" imgW="901440" imgH="241200" progId="Equation.3">
                  <p:embed/>
                </p:oleObj>
              </mc:Choice>
              <mc:Fallback>
                <p:oleObj name="Equation" r:id="rId7" imgW="90144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1700808"/>
                        <a:ext cx="2981325" cy="800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5444797"/>
              </p:ext>
            </p:extLst>
          </p:nvPr>
        </p:nvGraphicFramePr>
        <p:xfrm>
          <a:off x="2771800" y="3284984"/>
          <a:ext cx="1260475" cy="673100"/>
        </p:xfrm>
        <a:graphic>
          <a:graphicData uri="http://schemas.openxmlformats.org/presentationml/2006/ole">
            <mc:AlternateContent xmlns:mc="http://schemas.openxmlformats.org/markup-compatibility/2006">
              <mc:Choice xmlns:v="urn:schemas-microsoft-com:vml" Requires="v">
                <p:oleObj spid="_x0000_s53791" name="Equation" r:id="rId9" imgW="380880" imgH="203040" progId="Equation.3">
                  <p:embed/>
                </p:oleObj>
              </mc:Choice>
              <mc:Fallback>
                <p:oleObj name="Equation" r:id="rId9" imgW="380880" imgH="203040" progId="Equation.3">
                  <p:embed/>
                  <p:pic>
                    <p:nvPicPr>
                      <p:cNvPr id="0" name="Object 9"/>
                      <p:cNvPicPr>
                        <a:picLocks noChangeAspect="1" noChangeArrowheads="1"/>
                      </p:cNvPicPr>
                      <p:nvPr/>
                    </p:nvPicPr>
                    <p:blipFill>
                      <a:blip r:embed="rId10"/>
                      <a:srcRect/>
                      <a:stretch>
                        <a:fillRect/>
                      </a:stretch>
                    </p:blipFill>
                    <p:spPr bwMode="auto">
                      <a:xfrm>
                        <a:off x="2771800" y="3284984"/>
                        <a:ext cx="1260475" cy="673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09798099"/>
              </p:ext>
            </p:extLst>
          </p:nvPr>
        </p:nvGraphicFramePr>
        <p:xfrm>
          <a:off x="295275" y="5732463"/>
          <a:ext cx="8345488" cy="836612"/>
        </p:xfrm>
        <a:graphic>
          <a:graphicData uri="http://schemas.openxmlformats.org/presentationml/2006/ole">
            <mc:AlternateContent xmlns:mc="http://schemas.openxmlformats.org/markup-compatibility/2006">
              <mc:Choice xmlns:v="urn:schemas-microsoft-com:vml" Requires="v">
                <p:oleObj spid="_x0000_s53792" name="Equation" r:id="rId11" imgW="2286000" imgH="228600" progId="Equation.3">
                  <p:embed/>
                </p:oleObj>
              </mc:Choice>
              <mc:Fallback>
                <p:oleObj name="Equation" r:id="rId11" imgW="2286000" imgH="228600" progId="Equation.3">
                  <p:embed/>
                  <p:pic>
                    <p:nvPicPr>
                      <p:cNvPr id="0" name="Object 9"/>
                      <p:cNvPicPr>
                        <a:picLocks noChangeAspect="1" noChangeArrowheads="1"/>
                      </p:cNvPicPr>
                      <p:nvPr/>
                    </p:nvPicPr>
                    <p:blipFill>
                      <a:blip r:embed="rId12"/>
                      <a:srcRect/>
                      <a:stretch>
                        <a:fillRect/>
                      </a:stretch>
                    </p:blipFill>
                    <p:spPr bwMode="auto">
                      <a:xfrm>
                        <a:off x="295275" y="5732463"/>
                        <a:ext cx="8345488" cy="836612"/>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7139718"/>
              </p:ext>
            </p:extLst>
          </p:nvPr>
        </p:nvGraphicFramePr>
        <p:xfrm>
          <a:off x="5983288" y="3154363"/>
          <a:ext cx="1714500" cy="836612"/>
        </p:xfrm>
        <a:graphic>
          <a:graphicData uri="http://schemas.openxmlformats.org/presentationml/2006/ole">
            <mc:AlternateContent xmlns:mc="http://schemas.openxmlformats.org/markup-compatibility/2006">
              <mc:Choice xmlns:v="urn:schemas-microsoft-com:vml" Requires="v">
                <p:oleObj spid="_x0000_s53793" name="Equation" r:id="rId13" imgW="469800" imgH="228600" progId="Equation.3">
                  <p:embed/>
                </p:oleObj>
              </mc:Choice>
              <mc:Fallback>
                <p:oleObj name="Equation" r:id="rId13" imgW="469800" imgH="228600" progId="Equation.3">
                  <p:embed/>
                  <p:pic>
                    <p:nvPicPr>
                      <p:cNvPr id="0" name="Object 7"/>
                      <p:cNvPicPr>
                        <a:picLocks noChangeAspect="1" noChangeArrowheads="1"/>
                      </p:cNvPicPr>
                      <p:nvPr/>
                    </p:nvPicPr>
                    <p:blipFill>
                      <a:blip r:embed="rId14"/>
                      <a:srcRect/>
                      <a:stretch>
                        <a:fillRect/>
                      </a:stretch>
                    </p:blipFill>
                    <p:spPr bwMode="auto">
                      <a:xfrm>
                        <a:off x="5983288" y="3154363"/>
                        <a:ext cx="1714500" cy="836612"/>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2" name="Right Arrow 11"/>
          <p:cNvSpPr/>
          <p:nvPr/>
        </p:nvSpPr>
        <p:spPr>
          <a:xfrm>
            <a:off x="4355976" y="3284984"/>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233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admissible set</a:t>
            </a:r>
            <a:endParaRPr lang="en-GB" dirty="0"/>
          </a:p>
        </p:txBody>
      </p:sp>
      <p:sp>
        <p:nvSpPr>
          <p:cNvPr id="3" name="Content Placeholder 2"/>
          <p:cNvSpPr>
            <a:spLocks noGrp="1"/>
          </p:cNvSpPr>
          <p:nvPr>
            <p:ph idx="1"/>
          </p:nvPr>
        </p:nvSpPr>
        <p:spPr>
          <a:xfrm>
            <a:off x="214282" y="928670"/>
            <a:ext cx="5797878" cy="2788362"/>
          </a:xfrm>
        </p:spPr>
        <p:txBody>
          <a:bodyPr/>
          <a:lstStyle/>
          <a:p>
            <a:r>
              <a:rPr lang="en-GB" dirty="0" smtClean="0"/>
              <a:t>Let the inequalities be given for a specified horizon ‘n’: </a:t>
            </a:r>
          </a:p>
          <a:p>
            <a:r>
              <a:rPr lang="en-GB" dirty="0" smtClean="0"/>
              <a:t>Try and find a value ‘x’ which violates constraints at ‘n+1’ but satisfies constraints earlier 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8" name="Object 7"/>
          <p:cNvGraphicFramePr>
            <a:graphicFrameLocks noGrp="1" noChangeAspect="1"/>
          </p:cNvGraphicFramePr>
          <p:nvPr>
            <p:extLst>
              <p:ext uri="{D42A27DB-BD31-4B8C-83A1-F6EECF244321}">
                <p14:modId xmlns:p14="http://schemas.microsoft.com/office/powerpoint/2010/main" val="3642894863"/>
              </p:ext>
            </p:extLst>
          </p:nvPr>
        </p:nvGraphicFramePr>
        <p:xfrm>
          <a:off x="6196013" y="757238"/>
          <a:ext cx="2765425" cy="3327400"/>
        </p:xfrm>
        <a:graphic>
          <a:graphicData uri="http://schemas.openxmlformats.org/presentationml/2006/ole">
            <mc:AlternateContent xmlns:mc="http://schemas.openxmlformats.org/markup-compatibility/2006">
              <mc:Choice xmlns:v="urn:schemas-microsoft-com:vml" Requires="v">
                <p:oleObj spid="_x0000_s89147" name="Equation" r:id="rId3" imgW="1130040" imgH="1358640" progId="Equation.3">
                  <p:embed/>
                </p:oleObj>
              </mc:Choice>
              <mc:Fallback>
                <p:oleObj name="Equation" r:id="rId3" imgW="1130040" imgH="1358640" progId="Equation.3">
                  <p:embed/>
                  <p:pic>
                    <p:nvPicPr>
                      <p:cNvPr id="0" name=""/>
                      <p:cNvPicPr>
                        <a:picLocks noGrp="1" noChangeAspect="1" noChangeArrowheads="1"/>
                      </p:cNvPicPr>
                      <p:nvPr/>
                    </p:nvPicPr>
                    <p:blipFill>
                      <a:blip r:embed="rId4"/>
                      <a:srcRect/>
                      <a:stretch>
                        <a:fillRect/>
                      </a:stretch>
                    </p:blipFill>
                    <p:spPr bwMode="auto">
                      <a:xfrm>
                        <a:off x="6196013" y="757238"/>
                        <a:ext cx="2765425" cy="3327400"/>
                      </a:xfrm>
                      <a:prstGeom prst="rect">
                        <a:avLst/>
                      </a:prstGeom>
                      <a:solidFill>
                        <a:srgbClr val="FFFF99"/>
                      </a:solidFill>
                      <a:ln>
                        <a:noFill/>
                      </a:ln>
                    </p:spPr>
                  </p:pic>
                </p:oleObj>
              </mc:Fallback>
            </mc:AlternateContent>
          </a:graphicData>
        </a:graphic>
      </p:graphicFrame>
      <p:sp>
        <p:nvSpPr>
          <p:cNvPr id="9" name="Rectangle 8"/>
          <p:cNvSpPr/>
          <p:nvPr/>
        </p:nvSpPr>
        <p:spPr>
          <a:xfrm>
            <a:off x="251520" y="5157192"/>
            <a:ext cx="8568952" cy="9087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If we cannot force a violation, then ‘n’ is large enough.</a:t>
            </a:r>
          </a:p>
          <a:p>
            <a:pPr marL="514350" indent="-514350">
              <a:buFont typeface="+mj-lt"/>
              <a:buAutoNum type="arabicPeriod"/>
            </a:pPr>
            <a:r>
              <a:rPr lang="en-GB" sz="2800" dirty="0" smtClean="0"/>
              <a:t>If we can, increase n and try again.</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929427756"/>
              </p:ext>
            </p:extLst>
          </p:nvPr>
        </p:nvGraphicFramePr>
        <p:xfrm>
          <a:off x="539552" y="3933056"/>
          <a:ext cx="5386388" cy="1011237"/>
        </p:xfrm>
        <a:graphic>
          <a:graphicData uri="http://schemas.openxmlformats.org/presentationml/2006/ole">
            <mc:AlternateContent xmlns:mc="http://schemas.openxmlformats.org/markup-compatibility/2006">
              <mc:Choice xmlns:v="urn:schemas-microsoft-com:vml" Requires="v">
                <p:oleObj spid="_x0000_s89148" name="Equation" r:id="rId5" imgW="1828800" imgH="342720" progId="Equation.3">
                  <p:embed/>
                </p:oleObj>
              </mc:Choice>
              <mc:Fallback>
                <p:oleObj name="Equation" r:id="rId5" imgW="1828800" imgH="342720" progId="Equation.3">
                  <p:embed/>
                  <p:pic>
                    <p:nvPicPr>
                      <p:cNvPr id="0" name=""/>
                      <p:cNvPicPr>
                        <a:picLocks noChangeAspect="1" noChangeArrowheads="1"/>
                      </p:cNvPicPr>
                      <p:nvPr/>
                    </p:nvPicPr>
                    <p:blipFill>
                      <a:blip r:embed="rId6"/>
                      <a:srcRect/>
                      <a:stretch>
                        <a:fillRect/>
                      </a:stretch>
                    </p:blipFill>
                    <p:spPr bwMode="auto">
                      <a:xfrm>
                        <a:off x="539552" y="3933056"/>
                        <a:ext cx="5386388" cy="1011237"/>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84717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Weakness of </a:t>
            </a:r>
            <a:r>
              <a:rPr lang="en-GB" dirty="0" err="1" smtClean="0"/>
              <a:t>findmas.m</a:t>
            </a:r>
            <a:endParaRPr lang="en-GB" dirty="0"/>
          </a:p>
        </p:txBody>
      </p:sp>
      <p:sp>
        <p:nvSpPr>
          <p:cNvPr id="3" name="Content Placeholder 2"/>
          <p:cNvSpPr>
            <a:spLocks noGrp="1"/>
          </p:cNvSpPr>
          <p:nvPr>
            <p:ph idx="1"/>
          </p:nvPr>
        </p:nvSpPr>
        <p:spPr>
          <a:xfrm>
            <a:off x="214282" y="928670"/>
            <a:ext cx="8715436" cy="772138"/>
          </a:xfrm>
        </p:spPr>
        <p:txBody>
          <a:bodyPr/>
          <a:lstStyle/>
          <a:p>
            <a:pPr marL="0" indent="0">
              <a:buNone/>
            </a:pPr>
            <a:r>
              <a:rPr lang="en-GB" dirty="0" smtClean="0"/>
              <a:t>The number of inequalities grows very quickly.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378252074"/>
              </p:ext>
            </p:extLst>
          </p:nvPr>
        </p:nvGraphicFramePr>
        <p:xfrm>
          <a:off x="179388" y="1758950"/>
          <a:ext cx="2160587" cy="2598738"/>
        </p:xfrm>
        <a:graphic>
          <a:graphicData uri="http://schemas.openxmlformats.org/presentationml/2006/ole">
            <mc:AlternateContent xmlns:mc="http://schemas.openxmlformats.org/markup-compatibility/2006">
              <mc:Choice xmlns:v="urn:schemas-microsoft-com:vml" Requires="v">
                <p:oleObj spid="_x0000_s90204" name="Equation" r:id="rId3" imgW="1130040" imgH="1358640" progId="Equation.3">
                  <p:embed/>
                </p:oleObj>
              </mc:Choice>
              <mc:Fallback>
                <p:oleObj name="Equation" r:id="rId3" imgW="1130040" imgH="1358640" progId="Equation.3">
                  <p:embed/>
                  <p:pic>
                    <p:nvPicPr>
                      <p:cNvPr id="0" name="Object 7"/>
                      <p:cNvPicPr>
                        <a:picLocks noGrp="1" noChangeAspect="1" noChangeArrowheads="1"/>
                      </p:cNvPicPr>
                      <p:nvPr/>
                    </p:nvPicPr>
                    <p:blipFill>
                      <a:blip r:embed="rId4"/>
                      <a:srcRect/>
                      <a:stretch>
                        <a:fillRect/>
                      </a:stretch>
                    </p:blipFill>
                    <p:spPr bwMode="auto">
                      <a:xfrm>
                        <a:off x="179388" y="1758950"/>
                        <a:ext cx="2160587" cy="2598738"/>
                      </a:xfrm>
                      <a:prstGeom prst="rect">
                        <a:avLst/>
                      </a:prstGeom>
                      <a:solidFill>
                        <a:srgbClr val="FFFF99"/>
                      </a:solidFill>
                      <a:ln>
                        <a:noFill/>
                      </a:ln>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2600317974"/>
              </p:ext>
            </p:extLst>
          </p:nvPr>
        </p:nvGraphicFramePr>
        <p:xfrm>
          <a:off x="2987675" y="1556792"/>
          <a:ext cx="2433638" cy="3197225"/>
        </p:xfrm>
        <a:graphic>
          <a:graphicData uri="http://schemas.openxmlformats.org/presentationml/2006/ole">
            <mc:AlternateContent xmlns:mc="http://schemas.openxmlformats.org/markup-compatibility/2006">
              <mc:Choice xmlns:v="urn:schemas-microsoft-com:vml" Requires="v">
                <p:oleObj spid="_x0000_s90205" name="Equation" r:id="rId5" imgW="1218960" imgH="1600200" progId="Equation.3">
                  <p:embed/>
                </p:oleObj>
              </mc:Choice>
              <mc:Fallback>
                <p:oleObj name="Equation" r:id="rId5" imgW="1218960" imgH="1600200" progId="Equation.3">
                  <p:embed/>
                  <p:pic>
                    <p:nvPicPr>
                      <p:cNvPr id="0" name="Object 5"/>
                      <p:cNvPicPr>
                        <a:picLocks noGrp="1" noChangeAspect="1" noChangeArrowheads="1"/>
                      </p:cNvPicPr>
                      <p:nvPr/>
                    </p:nvPicPr>
                    <p:blipFill>
                      <a:blip r:embed="rId6"/>
                      <a:srcRect/>
                      <a:stretch>
                        <a:fillRect/>
                      </a:stretch>
                    </p:blipFill>
                    <p:spPr bwMode="auto">
                      <a:xfrm>
                        <a:off x="2987675" y="1556792"/>
                        <a:ext cx="2433638" cy="3197225"/>
                      </a:xfrm>
                      <a:prstGeom prst="rect">
                        <a:avLst/>
                      </a:prstGeom>
                      <a:solidFill>
                        <a:srgbClr val="FFFF99"/>
                      </a:solidFill>
                      <a:ln>
                        <a:noFill/>
                      </a:ln>
                    </p:spPr>
                  </p:pic>
                </p:oleObj>
              </mc:Fallback>
            </mc:AlternateContent>
          </a:graphicData>
        </a:graphic>
      </p:graphicFrame>
      <p:graphicFrame>
        <p:nvGraphicFramePr>
          <p:cNvPr id="8" name="Object 7"/>
          <p:cNvGraphicFramePr>
            <a:graphicFrameLocks noGrp="1" noChangeAspect="1"/>
          </p:cNvGraphicFramePr>
          <p:nvPr>
            <p:extLst>
              <p:ext uri="{D42A27DB-BD31-4B8C-83A1-F6EECF244321}">
                <p14:modId xmlns:p14="http://schemas.microsoft.com/office/powerpoint/2010/main" val="1780369272"/>
              </p:ext>
            </p:extLst>
          </p:nvPr>
        </p:nvGraphicFramePr>
        <p:xfrm>
          <a:off x="5927725" y="1350963"/>
          <a:ext cx="2459038" cy="3754437"/>
        </p:xfrm>
        <a:graphic>
          <a:graphicData uri="http://schemas.openxmlformats.org/presentationml/2006/ole">
            <mc:AlternateContent xmlns:mc="http://schemas.openxmlformats.org/markup-compatibility/2006">
              <mc:Choice xmlns:v="urn:schemas-microsoft-com:vml" Requires="v">
                <p:oleObj spid="_x0000_s90206" name="Equation" r:id="rId7" imgW="1231560" imgH="1879560" progId="Equation.3">
                  <p:embed/>
                </p:oleObj>
              </mc:Choice>
              <mc:Fallback>
                <p:oleObj name="Equation" r:id="rId7" imgW="1231560" imgH="1879560" progId="Equation.3">
                  <p:embed/>
                  <p:pic>
                    <p:nvPicPr>
                      <p:cNvPr id="0" name="Object 6"/>
                      <p:cNvPicPr>
                        <a:picLocks noGrp="1" noChangeAspect="1" noChangeArrowheads="1"/>
                      </p:cNvPicPr>
                      <p:nvPr/>
                    </p:nvPicPr>
                    <p:blipFill>
                      <a:blip r:embed="rId8"/>
                      <a:srcRect/>
                      <a:stretch>
                        <a:fillRect/>
                      </a:stretch>
                    </p:blipFill>
                    <p:spPr bwMode="auto">
                      <a:xfrm>
                        <a:off x="5927725" y="1350963"/>
                        <a:ext cx="2459038" cy="37544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ight Arrow 8"/>
          <p:cNvSpPr/>
          <p:nvPr/>
        </p:nvSpPr>
        <p:spPr>
          <a:xfrm>
            <a:off x="2339752" y="2852936"/>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a:off x="5364088" y="2847933"/>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51520" y="4869160"/>
            <a:ext cx="8568952" cy="191683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In practice, although we need to increase the horizon, many of the earlier rows may be redundant and can be removed, ‘</a:t>
            </a:r>
            <a:r>
              <a:rPr lang="en-GB" sz="2800" i="1" dirty="0" smtClean="0"/>
              <a:t>on-the-go</a:t>
            </a:r>
            <a:r>
              <a:rPr lang="en-GB" sz="2800" dirty="0" smtClean="0"/>
              <a:t>’.</a:t>
            </a:r>
          </a:p>
          <a:p>
            <a:r>
              <a:rPr lang="en-GB" sz="2800" dirty="0" smtClean="0"/>
              <a:t>Perhaps only one row of </a:t>
            </a:r>
            <a:r>
              <a:rPr lang="en-GB" sz="2800" dirty="0" err="1" smtClean="0"/>
              <a:t>GA</a:t>
            </a:r>
            <a:r>
              <a:rPr lang="en-GB" sz="2800" baseline="30000" dirty="0" err="1" smtClean="0"/>
              <a:t>n+i</a:t>
            </a:r>
            <a:r>
              <a:rPr lang="en-GB" sz="2800" dirty="0" smtClean="0"/>
              <a:t> is active and needs adding!</a:t>
            </a:r>
            <a:endParaRPr lang="en-GB" sz="2800" dirty="0"/>
          </a:p>
        </p:txBody>
      </p:sp>
    </p:spTree>
    <p:extLst>
      <p:ext uri="{BB962C8B-B14F-4D97-AF65-F5344CB8AC3E}">
        <p14:creationId xmlns:p14="http://schemas.microsoft.com/office/powerpoint/2010/main" val="181388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approach</a:t>
            </a:r>
            <a:endParaRPr lang="en-GB" dirty="0"/>
          </a:p>
        </p:txBody>
      </p:sp>
      <p:sp>
        <p:nvSpPr>
          <p:cNvPr id="3" name="Content Placeholder 2"/>
          <p:cNvSpPr>
            <a:spLocks noGrp="1"/>
          </p:cNvSpPr>
          <p:nvPr>
            <p:ph idx="1"/>
          </p:nvPr>
        </p:nvSpPr>
        <p:spPr/>
        <p:txBody>
          <a:bodyPr/>
          <a:lstStyle/>
          <a:p>
            <a:pPr marL="0" indent="0">
              <a:buNone/>
            </a:pPr>
            <a:r>
              <a:rPr lang="en-GB" dirty="0" smtClean="0"/>
              <a:t>In this approach one considers the problem backwards beginning form sample constraints.</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What constraint on x(k) ensures x(k+1) also meets sample constraints.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3400463032"/>
              </p:ext>
            </p:extLst>
          </p:nvPr>
        </p:nvGraphicFramePr>
        <p:xfrm>
          <a:off x="227013" y="1976438"/>
          <a:ext cx="2063750" cy="2163762"/>
        </p:xfrm>
        <a:graphic>
          <a:graphicData uri="http://schemas.openxmlformats.org/presentationml/2006/ole">
            <mc:AlternateContent xmlns:mc="http://schemas.openxmlformats.org/markup-compatibility/2006">
              <mc:Choice xmlns:v="urn:schemas-microsoft-com:vml" Requires="v">
                <p:oleObj spid="_x0000_s91223" name="Equation" r:id="rId3" imgW="1079280" imgH="1130040" progId="Equation.3">
                  <p:embed/>
                </p:oleObj>
              </mc:Choice>
              <mc:Fallback>
                <p:oleObj name="Equation" r:id="rId3" imgW="1079280" imgH="1130040" progId="Equation.3">
                  <p:embed/>
                  <p:pic>
                    <p:nvPicPr>
                      <p:cNvPr id="0" name="Object 5"/>
                      <p:cNvPicPr>
                        <a:picLocks noGrp="1" noChangeAspect="1" noChangeArrowheads="1"/>
                      </p:cNvPicPr>
                      <p:nvPr/>
                    </p:nvPicPr>
                    <p:blipFill>
                      <a:blip r:embed="rId4"/>
                      <a:srcRect/>
                      <a:stretch>
                        <a:fillRect/>
                      </a:stretch>
                    </p:blipFill>
                    <p:spPr bwMode="auto">
                      <a:xfrm>
                        <a:off x="227013" y="1976438"/>
                        <a:ext cx="2063750" cy="21637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2627784" y="2276872"/>
            <a:ext cx="2232248" cy="144016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Seed with F=G and t=f.</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2823667777"/>
              </p:ext>
            </p:extLst>
          </p:nvPr>
        </p:nvGraphicFramePr>
        <p:xfrm>
          <a:off x="5436096" y="2618333"/>
          <a:ext cx="2143125" cy="757237"/>
        </p:xfrm>
        <a:graphic>
          <a:graphicData uri="http://schemas.openxmlformats.org/presentationml/2006/ole">
            <mc:AlternateContent xmlns:mc="http://schemas.openxmlformats.org/markup-compatibility/2006">
              <mc:Choice xmlns:v="urn:schemas-microsoft-com:vml" Requires="v">
                <p:oleObj spid="_x0000_s91224" name="Equation" r:id="rId5" imgW="647640" imgH="228600" progId="Equation.3">
                  <p:embed/>
                </p:oleObj>
              </mc:Choice>
              <mc:Fallback>
                <p:oleObj name="Equation" r:id="rId5" imgW="64764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2618333"/>
                        <a:ext cx="2143125"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8280793"/>
              </p:ext>
            </p:extLst>
          </p:nvPr>
        </p:nvGraphicFramePr>
        <p:xfrm>
          <a:off x="4892689" y="5013176"/>
          <a:ext cx="2773362" cy="1514475"/>
        </p:xfrm>
        <a:graphic>
          <a:graphicData uri="http://schemas.openxmlformats.org/presentationml/2006/ole">
            <mc:AlternateContent xmlns:mc="http://schemas.openxmlformats.org/markup-compatibility/2006">
              <mc:Choice xmlns:v="urn:schemas-microsoft-com:vml" Requires="v">
                <p:oleObj spid="_x0000_s91225" name="Equation" r:id="rId7" imgW="838080" imgH="457200" progId="Equation.3">
                  <p:embed/>
                </p:oleObj>
              </mc:Choice>
              <mc:Fallback>
                <p:oleObj name="Equation" r:id="rId7" imgW="838080" imgH="457200" progId="Equation.3">
                  <p:embed/>
                  <p:pic>
                    <p:nvPicPr>
                      <p:cNvPr id="0" name="Object 7"/>
                      <p:cNvPicPr>
                        <a:picLocks noChangeAspect="1" noChangeArrowheads="1"/>
                      </p:cNvPicPr>
                      <p:nvPr/>
                    </p:nvPicPr>
                    <p:blipFill>
                      <a:blip r:embed="rId8"/>
                      <a:srcRect/>
                      <a:stretch>
                        <a:fillRect/>
                      </a:stretch>
                    </p:blipFill>
                    <p:spPr bwMode="auto">
                      <a:xfrm>
                        <a:off x="4892689" y="5013176"/>
                        <a:ext cx="2773362" cy="1514475"/>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0" name="Rectangle 9"/>
          <p:cNvSpPr/>
          <p:nvPr/>
        </p:nvSpPr>
        <p:spPr>
          <a:xfrm>
            <a:off x="395536" y="5417840"/>
            <a:ext cx="4104456" cy="12515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Treat this as the new G and f and repeat!</a:t>
            </a:r>
            <a:endParaRPr lang="en-GB" sz="2800" dirty="0"/>
          </a:p>
        </p:txBody>
      </p:sp>
    </p:spTree>
    <p:extLst>
      <p:ext uri="{BB962C8B-B14F-4D97-AF65-F5344CB8AC3E}">
        <p14:creationId xmlns:p14="http://schemas.microsoft.com/office/powerpoint/2010/main" val="374765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approach cont.</a:t>
            </a:r>
            <a:endParaRPr lang="en-GB" dirty="0"/>
          </a:p>
        </p:txBody>
      </p:sp>
      <p:sp>
        <p:nvSpPr>
          <p:cNvPr id="3" name="Content Placeholder 2"/>
          <p:cNvSpPr>
            <a:spLocks noGrp="1"/>
          </p:cNvSpPr>
          <p:nvPr>
            <p:ph idx="1"/>
          </p:nvPr>
        </p:nvSpPr>
        <p:spPr/>
        <p:txBody>
          <a:bodyPr/>
          <a:lstStyle/>
          <a:p>
            <a:pPr marL="0" indent="0">
              <a:buNone/>
            </a:pPr>
            <a:r>
              <a:rPr lang="en-GB" dirty="0" smtClean="0"/>
              <a:t>A smart viewer will note that in essence we have done  the following: </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635480371"/>
              </p:ext>
            </p:extLst>
          </p:nvPr>
        </p:nvGraphicFramePr>
        <p:xfrm>
          <a:off x="227013" y="1976438"/>
          <a:ext cx="2063750" cy="2163762"/>
        </p:xfrm>
        <a:graphic>
          <a:graphicData uri="http://schemas.openxmlformats.org/presentationml/2006/ole">
            <mc:AlternateContent xmlns:mc="http://schemas.openxmlformats.org/markup-compatibility/2006">
              <mc:Choice xmlns:v="urn:schemas-microsoft-com:vml" Requires="v">
                <p:oleObj spid="_x0000_s92244" name="Equation" r:id="rId3" imgW="1079280" imgH="1130040" progId="Equation.3">
                  <p:embed/>
                </p:oleObj>
              </mc:Choice>
              <mc:Fallback>
                <p:oleObj name="Equation" r:id="rId3" imgW="1079280" imgH="1130040" progId="Equation.3">
                  <p:embed/>
                  <p:pic>
                    <p:nvPicPr>
                      <p:cNvPr id="0" name=""/>
                      <p:cNvPicPr>
                        <a:picLocks noGrp="1" noChangeAspect="1" noChangeArrowheads="1"/>
                      </p:cNvPicPr>
                      <p:nvPr/>
                    </p:nvPicPr>
                    <p:blipFill>
                      <a:blip r:embed="rId4"/>
                      <a:srcRect/>
                      <a:stretch>
                        <a:fillRect/>
                      </a:stretch>
                    </p:blipFill>
                    <p:spPr bwMode="auto">
                      <a:xfrm>
                        <a:off x="227013" y="1976438"/>
                        <a:ext cx="2063750" cy="21637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1115616" y="5876258"/>
            <a:ext cx="6624736" cy="7920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From this an alternative and simple iteration can be seen (see </a:t>
            </a:r>
            <a:r>
              <a:rPr lang="en-GB" sz="2800" dirty="0" err="1" smtClean="0"/>
              <a:t>Pluymers</a:t>
            </a:r>
            <a:r>
              <a:rPr lang="en-GB" sz="2800" dirty="0" smtClean="0"/>
              <a:t> et al).</a:t>
            </a:r>
            <a:endParaRPr lang="en-GB" sz="2800" dirty="0"/>
          </a:p>
        </p:txBody>
      </p:sp>
      <p:graphicFrame>
        <p:nvGraphicFramePr>
          <p:cNvPr id="11" name="Object 10"/>
          <p:cNvGraphicFramePr>
            <a:graphicFrameLocks noGrp="1" noChangeAspect="1"/>
          </p:cNvGraphicFramePr>
          <p:nvPr>
            <p:extLst>
              <p:ext uri="{D42A27DB-BD31-4B8C-83A1-F6EECF244321}">
                <p14:modId xmlns:p14="http://schemas.microsoft.com/office/powerpoint/2010/main" val="3476985893"/>
              </p:ext>
            </p:extLst>
          </p:nvPr>
        </p:nvGraphicFramePr>
        <p:xfrm>
          <a:off x="3275856" y="1988840"/>
          <a:ext cx="2233612" cy="3646487"/>
        </p:xfrm>
        <a:graphic>
          <a:graphicData uri="http://schemas.openxmlformats.org/presentationml/2006/ole">
            <mc:AlternateContent xmlns:mc="http://schemas.openxmlformats.org/markup-compatibility/2006">
              <mc:Choice xmlns:v="urn:schemas-microsoft-com:vml" Requires="v">
                <p:oleObj spid="_x0000_s92245" name="Equation" r:id="rId5" imgW="1168200" imgH="1904760" progId="Equation.3">
                  <p:embed/>
                </p:oleObj>
              </mc:Choice>
              <mc:Fallback>
                <p:oleObj name="Equation" r:id="rId5" imgW="1168200" imgH="1904760" progId="Equation.3">
                  <p:embed/>
                  <p:pic>
                    <p:nvPicPr>
                      <p:cNvPr id="0" name="Object 5"/>
                      <p:cNvPicPr>
                        <a:picLocks noGrp="1" noChangeAspect="1" noChangeArrowheads="1"/>
                      </p:cNvPicPr>
                      <p:nvPr/>
                    </p:nvPicPr>
                    <p:blipFill>
                      <a:blip r:embed="rId6"/>
                      <a:srcRect/>
                      <a:stretch>
                        <a:fillRect/>
                      </a:stretch>
                    </p:blipFill>
                    <p:spPr bwMode="auto">
                      <a:xfrm>
                        <a:off x="3275856" y="1988840"/>
                        <a:ext cx="2233612" cy="36464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ight Arrow 11"/>
          <p:cNvSpPr/>
          <p:nvPr/>
        </p:nvSpPr>
        <p:spPr>
          <a:xfrm>
            <a:off x="2343200" y="2723186"/>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3" name="Object 12"/>
          <p:cNvGraphicFramePr>
            <a:graphicFrameLocks noGrp="1" noChangeAspect="1"/>
          </p:cNvGraphicFramePr>
          <p:nvPr>
            <p:extLst>
              <p:ext uri="{D42A27DB-BD31-4B8C-83A1-F6EECF244321}">
                <p14:modId xmlns:p14="http://schemas.microsoft.com/office/powerpoint/2010/main" val="568460358"/>
              </p:ext>
            </p:extLst>
          </p:nvPr>
        </p:nvGraphicFramePr>
        <p:xfrm>
          <a:off x="6216650" y="1989138"/>
          <a:ext cx="2403475" cy="3646487"/>
        </p:xfrm>
        <a:graphic>
          <a:graphicData uri="http://schemas.openxmlformats.org/presentationml/2006/ole">
            <mc:AlternateContent xmlns:mc="http://schemas.openxmlformats.org/markup-compatibility/2006">
              <mc:Choice xmlns:v="urn:schemas-microsoft-com:vml" Requires="v">
                <p:oleObj spid="_x0000_s92246" name="Equation" r:id="rId7" imgW="1257120" imgH="1904760" progId="Equation.3">
                  <p:embed/>
                </p:oleObj>
              </mc:Choice>
              <mc:Fallback>
                <p:oleObj name="Equation" r:id="rId7" imgW="1257120" imgH="1904760" progId="Equation.3">
                  <p:embed/>
                  <p:pic>
                    <p:nvPicPr>
                      <p:cNvPr id="0" name="Object 10"/>
                      <p:cNvPicPr>
                        <a:picLocks noGrp="1" noChangeAspect="1" noChangeArrowheads="1"/>
                      </p:cNvPicPr>
                      <p:nvPr/>
                    </p:nvPicPr>
                    <p:blipFill>
                      <a:blip r:embed="rId8"/>
                      <a:srcRect/>
                      <a:stretch>
                        <a:fillRect/>
                      </a:stretch>
                    </p:blipFill>
                    <p:spPr bwMode="auto">
                      <a:xfrm>
                        <a:off x="6216650" y="1989138"/>
                        <a:ext cx="2403475" cy="36464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ight Arrow 13"/>
          <p:cNvSpPr/>
          <p:nvPr/>
        </p:nvSpPr>
        <p:spPr>
          <a:xfrm>
            <a:off x="5508104" y="3072407"/>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330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approach cont.</a:t>
            </a:r>
            <a:endParaRPr lang="en-GB" dirty="0"/>
          </a:p>
        </p:txBody>
      </p:sp>
      <p:sp>
        <p:nvSpPr>
          <p:cNvPr id="3" name="Content Placeholder 2"/>
          <p:cNvSpPr>
            <a:spLocks noGrp="1"/>
          </p:cNvSpPr>
          <p:nvPr>
            <p:ph idx="1"/>
          </p:nvPr>
        </p:nvSpPr>
        <p:spPr/>
        <p:txBody>
          <a:bodyPr/>
          <a:lstStyle/>
          <a:p>
            <a:pPr marL="0" indent="0">
              <a:buNone/>
            </a:pPr>
            <a:r>
              <a:rPr lang="en-GB" dirty="0" smtClean="0"/>
              <a:t>Basic iteration: </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502502833"/>
              </p:ext>
            </p:extLst>
          </p:nvPr>
        </p:nvGraphicFramePr>
        <p:xfrm>
          <a:off x="258760" y="1484709"/>
          <a:ext cx="2063750" cy="2163762"/>
        </p:xfrm>
        <a:graphic>
          <a:graphicData uri="http://schemas.openxmlformats.org/presentationml/2006/ole">
            <mc:AlternateContent xmlns:mc="http://schemas.openxmlformats.org/markup-compatibility/2006">
              <mc:Choice xmlns:v="urn:schemas-microsoft-com:vml" Requires="v">
                <p:oleObj spid="_x0000_s93292" name="Equation" r:id="rId3" imgW="1079280" imgH="1130040" progId="Equation.3">
                  <p:embed/>
                </p:oleObj>
              </mc:Choice>
              <mc:Fallback>
                <p:oleObj name="Equation" r:id="rId3" imgW="1079280" imgH="1130040" progId="Equation.3">
                  <p:embed/>
                  <p:pic>
                    <p:nvPicPr>
                      <p:cNvPr id="0" name=""/>
                      <p:cNvPicPr>
                        <a:picLocks noGrp="1" noChangeAspect="1" noChangeArrowheads="1"/>
                      </p:cNvPicPr>
                      <p:nvPr/>
                    </p:nvPicPr>
                    <p:blipFill>
                      <a:blip r:embed="rId4"/>
                      <a:srcRect/>
                      <a:stretch>
                        <a:fillRect/>
                      </a:stretch>
                    </p:blipFill>
                    <p:spPr bwMode="auto">
                      <a:xfrm>
                        <a:off x="258760" y="1484709"/>
                        <a:ext cx="2063750" cy="21637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3851920" y="764704"/>
            <a:ext cx="1227584" cy="7920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STEP 1</a:t>
            </a:r>
            <a:endParaRPr lang="en-GB" sz="2800" dirty="0"/>
          </a:p>
        </p:txBody>
      </p:sp>
      <p:graphicFrame>
        <p:nvGraphicFramePr>
          <p:cNvPr id="11" name="Object 10"/>
          <p:cNvGraphicFramePr>
            <a:graphicFrameLocks noGrp="1" noChangeAspect="1"/>
          </p:cNvGraphicFramePr>
          <p:nvPr>
            <p:extLst>
              <p:ext uri="{D42A27DB-BD31-4B8C-83A1-F6EECF244321}">
                <p14:modId xmlns:p14="http://schemas.microsoft.com/office/powerpoint/2010/main" val="3662969778"/>
              </p:ext>
            </p:extLst>
          </p:nvPr>
        </p:nvGraphicFramePr>
        <p:xfrm>
          <a:off x="3185525" y="1376772"/>
          <a:ext cx="2233613" cy="2698750"/>
        </p:xfrm>
        <a:graphic>
          <a:graphicData uri="http://schemas.openxmlformats.org/presentationml/2006/ole">
            <mc:AlternateContent xmlns:mc="http://schemas.openxmlformats.org/markup-compatibility/2006">
              <mc:Choice xmlns:v="urn:schemas-microsoft-com:vml" Requires="v">
                <p:oleObj spid="_x0000_s93293" name="Equation" r:id="rId5" imgW="1168200" imgH="1409400" progId="Equation.3">
                  <p:embed/>
                </p:oleObj>
              </mc:Choice>
              <mc:Fallback>
                <p:oleObj name="Equation" r:id="rId5" imgW="1168200" imgH="1409400" progId="Equation.3">
                  <p:embed/>
                  <p:pic>
                    <p:nvPicPr>
                      <p:cNvPr id="0" name=""/>
                      <p:cNvPicPr>
                        <a:picLocks noGrp="1" noChangeAspect="1" noChangeArrowheads="1"/>
                      </p:cNvPicPr>
                      <p:nvPr/>
                    </p:nvPicPr>
                    <p:blipFill>
                      <a:blip r:embed="rId6"/>
                      <a:srcRect/>
                      <a:stretch>
                        <a:fillRect/>
                      </a:stretch>
                    </p:blipFill>
                    <p:spPr bwMode="auto">
                      <a:xfrm>
                        <a:off x="3185525" y="1376772"/>
                        <a:ext cx="2233613" cy="26987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ight Arrow 11"/>
          <p:cNvSpPr/>
          <p:nvPr/>
        </p:nvSpPr>
        <p:spPr>
          <a:xfrm>
            <a:off x="2343200" y="2723186"/>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3" name="Object 12"/>
          <p:cNvGraphicFramePr>
            <a:graphicFrameLocks noGrp="1" noChangeAspect="1"/>
          </p:cNvGraphicFramePr>
          <p:nvPr>
            <p:extLst>
              <p:ext uri="{D42A27DB-BD31-4B8C-83A1-F6EECF244321}">
                <p14:modId xmlns:p14="http://schemas.microsoft.com/office/powerpoint/2010/main" val="2692213263"/>
              </p:ext>
            </p:extLst>
          </p:nvPr>
        </p:nvGraphicFramePr>
        <p:xfrm>
          <a:off x="6300192" y="1430861"/>
          <a:ext cx="2427287" cy="3160713"/>
        </p:xfrm>
        <a:graphic>
          <a:graphicData uri="http://schemas.openxmlformats.org/presentationml/2006/ole">
            <mc:AlternateContent xmlns:mc="http://schemas.openxmlformats.org/markup-compatibility/2006">
              <mc:Choice xmlns:v="urn:schemas-microsoft-com:vml" Requires="v">
                <p:oleObj spid="_x0000_s93294" name="Equation" r:id="rId7" imgW="1269720" imgH="1650960" progId="Equation.3">
                  <p:embed/>
                </p:oleObj>
              </mc:Choice>
              <mc:Fallback>
                <p:oleObj name="Equation" r:id="rId7" imgW="1269720" imgH="1650960" progId="Equation.3">
                  <p:embed/>
                  <p:pic>
                    <p:nvPicPr>
                      <p:cNvPr id="0" name=""/>
                      <p:cNvPicPr>
                        <a:picLocks noGrp="1" noChangeAspect="1" noChangeArrowheads="1"/>
                      </p:cNvPicPr>
                      <p:nvPr/>
                    </p:nvPicPr>
                    <p:blipFill>
                      <a:blip r:embed="rId8"/>
                      <a:srcRect/>
                      <a:stretch>
                        <a:fillRect/>
                      </a:stretch>
                    </p:blipFill>
                    <p:spPr bwMode="auto">
                      <a:xfrm>
                        <a:off x="6300192" y="1430861"/>
                        <a:ext cx="2427287" cy="3160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ight Arrow 13"/>
          <p:cNvSpPr/>
          <p:nvPr/>
        </p:nvSpPr>
        <p:spPr>
          <a:xfrm>
            <a:off x="5508104" y="2636912"/>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452320" y="745637"/>
            <a:ext cx="1227584" cy="7920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STEP 2</a:t>
            </a:r>
            <a:endParaRPr lang="en-GB" sz="2800"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1348976453"/>
              </p:ext>
            </p:extLst>
          </p:nvPr>
        </p:nvGraphicFramePr>
        <p:xfrm>
          <a:off x="179512" y="4077072"/>
          <a:ext cx="2257425" cy="2698750"/>
        </p:xfrm>
        <a:graphic>
          <a:graphicData uri="http://schemas.openxmlformats.org/presentationml/2006/ole">
            <mc:AlternateContent xmlns:mc="http://schemas.openxmlformats.org/markup-compatibility/2006">
              <mc:Choice xmlns:v="urn:schemas-microsoft-com:vml" Requires="v">
                <p:oleObj spid="_x0000_s93295" name="Equation" r:id="rId9" imgW="1180800" imgH="1409400" progId="Equation.3">
                  <p:embed/>
                </p:oleObj>
              </mc:Choice>
              <mc:Fallback>
                <p:oleObj name="Equation" r:id="rId9" imgW="1180800" imgH="1409400" progId="Equation.3">
                  <p:embed/>
                  <p:pic>
                    <p:nvPicPr>
                      <p:cNvPr id="0" name="Object 12"/>
                      <p:cNvPicPr>
                        <a:picLocks noGrp="1" noChangeAspect="1" noChangeArrowheads="1"/>
                      </p:cNvPicPr>
                      <p:nvPr/>
                    </p:nvPicPr>
                    <p:blipFill>
                      <a:blip r:embed="rId10"/>
                      <a:srcRect/>
                      <a:stretch>
                        <a:fillRect/>
                      </a:stretch>
                    </p:blipFill>
                    <p:spPr bwMode="auto">
                      <a:xfrm>
                        <a:off x="179512" y="4077072"/>
                        <a:ext cx="2257425" cy="26987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p:cNvSpPr/>
          <p:nvPr/>
        </p:nvSpPr>
        <p:spPr>
          <a:xfrm>
            <a:off x="1331640" y="3429000"/>
            <a:ext cx="1227584" cy="7920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STEP r</a:t>
            </a:r>
            <a:endParaRPr lang="en-GB" sz="2800" dirty="0"/>
          </a:p>
        </p:txBody>
      </p:sp>
      <p:sp>
        <p:nvSpPr>
          <p:cNvPr id="17" name="Right Arrow 16"/>
          <p:cNvSpPr/>
          <p:nvPr/>
        </p:nvSpPr>
        <p:spPr>
          <a:xfrm>
            <a:off x="2599319" y="5301208"/>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524605" y="5270106"/>
            <a:ext cx="2847595" cy="144016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Keep going until all rows of F have been used. </a:t>
            </a:r>
            <a:r>
              <a:rPr lang="en-GB" sz="2800" smtClean="0"/>
              <a:t>(r=m)</a:t>
            </a:r>
            <a:endParaRPr lang="en-GB" sz="2800" dirty="0"/>
          </a:p>
        </p:txBody>
      </p:sp>
      <p:sp>
        <p:nvSpPr>
          <p:cNvPr id="19" name="Rectangle 18"/>
          <p:cNvSpPr/>
          <p:nvPr/>
        </p:nvSpPr>
        <p:spPr>
          <a:xfrm>
            <a:off x="2915816" y="4077072"/>
            <a:ext cx="2908785"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New row retained only if active.</a:t>
            </a:r>
            <a:endParaRPr lang="en-GB" sz="2800" dirty="0"/>
          </a:p>
        </p:txBody>
      </p:sp>
      <p:sp>
        <p:nvSpPr>
          <p:cNvPr id="20" name="Rectangle 19"/>
          <p:cNvSpPr/>
          <p:nvPr/>
        </p:nvSpPr>
        <p:spPr>
          <a:xfrm>
            <a:off x="6511213" y="4725144"/>
            <a:ext cx="2251517" cy="194421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Clean out redundant rows from time to time.</a:t>
            </a:r>
            <a:endParaRPr lang="en-GB" sz="2800" dirty="0"/>
          </a:p>
        </p:txBody>
      </p:sp>
    </p:spTree>
    <p:extLst>
      <p:ext uri="{BB962C8B-B14F-4D97-AF65-F5344CB8AC3E}">
        <p14:creationId xmlns:p14="http://schemas.microsoft.com/office/powerpoint/2010/main" val="145359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ircle(in)">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circle(in)">
                                      <p:cBhvr>
                                        <p:cTn id="65" dur="20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ppt_x"/>
                                          </p:val>
                                        </p:tav>
                                        <p:tav tm="100000">
                                          <p:val>
                                            <p:strVal val="#ppt_x"/>
                                          </p:val>
                                        </p:tav>
                                      </p:tavLst>
                                    </p:anim>
                                    <p:anim calcmode="lin" valueType="num">
                                      <p:cBhvr additive="base">
                                        <p:cTn id="7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p:txBody>
          <a:bodyPr/>
          <a:lstStyle/>
          <a:p>
            <a:pPr marL="0" indent="0">
              <a:buNone/>
            </a:pPr>
            <a:r>
              <a:rPr lang="en-GB" dirty="0" smtClean="0"/>
              <a:t>The relevant file is in the constraints examples folder. [Modified from an original by </a:t>
            </a:r>
            <a:r>
              <a:rPr lang="en-GB" dirty="0"/>
              <a:t>B</a:t>
            </a:r>
            <a:r>
              <a:rPr lang="en-GB" dirty="0" smtClean="0"/>
              <a:t>ert </a:t>
            </a:r>
            <a:r>
              <a:rPr lang="en-GB" dirty="0" err="1" smtClean="0"/>
              <a:t>Pluymers</a:t>
            </a:r>
            <a:r>
              <a:rPr lang="en-GB" dirty="0" smtClean="0"/>
              <a:t>]</a:t>
            </a:r>
          </a:p>
          <a:p>
            <a:pPr marL="0" indent="0">
              <a:buNone/>
            </a:pPr>
            <a:r>
              <a:rPr lang="en-GB" dirty="0" smtClean="0"/>
              <a:t>Called </a:t>
            </a:r>
            <a:r>
              <a:rPr lang="en-GB" dirty="0" err="1" smtClean="0"/>
              <a:t>construct_mas.m</a:t>
            </a:r>
            <a:endParaRPr lang="en-GB" dirty="0" smtClean="0"/>
          </a:p>
          <a:p>
            <a:pPr marL="0" indent="0">
              <a:buNone/>
            </a:pPr>
            <a:r>
              <a:rPr lang="en-GB" dirty="0" smtClean="0"/>
              <a:t>e.g.                </a:t>
            </a:r>
            <a:r>
              <a:rPr lang="en-GB" b="1" i="1" dirty="0" err="1" smtClean="0">
                <a:solidFill>
                  <a:srgbClr val="7030A0"/>
                </a:solidFill>
              </a:rPr>
              <a:t>construct_mas</a:t>
            </a:r>
            <a:r>
              <a:rPr lang="en-GB" b="1" i="1" dirty="0" smtClean="0">
                <a:solidFill>
                  <a:srgbClr val="7030A0"/>
                </a:solidFill>
              </a:rPr>
              <a:t>(</a:t>
            </a:r>
            <a:r>
              <a:rPr lang="en-GB" b="1" i="1" dirty="0" err="1" smtClean="0">
                <a:solidFill>
                  <a:srgbClr val="7030A0"/>
                </a:solidFill>
              </a:rPr>
              <a:t>A,G,f</a:t>
            </a:r>
            <a:r>
              <a:rPr lang="en-GB" b="1" i="1" dirty="0" smtClean="0">
                <a:solidFill>
                  <a:srgbClr val="7030A0"/>
                </a:solidFill>
              </a:rPr>
              <a:t>)</a:t>
            </a:r>
          </a:p>
          <a:p>
            <a:pPr marL="0" indent="0">
              <a:buNone/>
            </a:pPr>
            <a:endParaRPr lang="en-GB" b="1" i="1" dirty="0">
              <a:solidFill>
                <a:srgbClr val="7030A0"/>
              </a:solidFill>
            </a:endParaRPr>
          </a:p>
          <a:p>
            <a:pPr marL="0" indent="0">
              <a:buNone/>
            </a:pPr>
            <a:endParaRPr lang="en-GB" b="1" i="1" dirty="0">
              <a:solidFill>
                <a:srgbClr val="7030A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ectangle 5"/>
          <p:cNvSpPr/>
          <p:nvPr/>
        </p:nvSpPr>
        <p:spPr>
          <a:xfrm>
            <a:off x="611560" y="3573016"/>
            <a:ext cx="7632848" cy="270520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LACK of convergence is usually linked to the user entering a state transition matrix ‘A’ which does not have stable eigenvalues.</a:t>
            </a:r>
          </a:p>
          <a:p>
            <a:endParaRPr lang="en-GB" sz="2800" dirty="0" smtClean="0"/>
          </a:p>
          <a:p>
            <a:r>
              <a:rPr lang="en-GB" sz="2800" dirty="0" smtClean="0"/>
              <a:t>Also, the code does not check for ‘feasibility’</a:t>
            </a:r>
            <a:endParaRPr lang="en-GB" sz="2800" dirty="0"/>
          </a:p>
        </p:txBody>
      </p:sp>
    </p:spTree>
    <p:extLst>
      <p:ext uri="{BB962C8B-B14F-4D97-AF65-F5344CB8AC3E}">
        <p14:creationId xmlns:p14="http://schemas.microsoft.com/office/powerpoint/2010/main" val="79852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3579</TotalTime>
  <Words>892</Words>
  <Application>Microsoft Office PowerPoint</Application>
  <PresentationFormat>On-screen Show (4:3)</PresentationFormat>
  <Paragraphs>148</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Office Theme</vt:lpstr>
      <vt:lpstr>Equation</vt:lpstr>
      <vt:lpstr>Microsoft Equation 3.0</vt:lpstr>
      <vt:lpstr>CHAPTER 5 Predictive Control with constraints 14 Alternative admissible set algorithms</vt:lpstr>
      <vt:lpstr>Background </vt:lpstr>
      <vt:lpstr>Maximal admissible set</vt:lpstr>
      <vt:lpstr>Maximal admissible set</vt:lpstr>
      <vt:lpstr>Weakness of findmas.m</vt:lpstr>
      <vt:lpstr>Alternative approach</vt:lpstr>
      <vt:lpstr>Alternative approach cont.</vt:lpstr>
      <vt:lpstr>Alternative approach cont.</vt:lpstr>
      <vt:lpstr>MATLAB code</vt:lpstr>
      <vt:lpstr>video5_14_example1.m</vt:lpstr>
      <vt:lpstr>video5_14_example2.m</vt:lpstr>
      <vt:lpstr>video5_14_example3.m</vt:lpstr>
      <vt:lpstr>Remark</vt:lpstr>
      <vt:lpstr>video5_14_example4.m</vt:lpstr>
      <vt:lpstr>video5_14_example5.m</vt:lpstr>
      <vt:lpstr>video5_14_example6.m</vt:lpstr>
      <vt:lpstr>WARNING</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243</cp:revision>
  <dcterms:created xsi:type="dcterms:W3CDTF">2012-03-07T15:25:29Z</dcterms:created>
  <dcterms:modified xsi:type="dcterms:W3CDTF">2014-04-14T13:24:33Z</dcterms:modified>
</cp:coreProperties>
</file>