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0" r:id="rId3"/>
    <p:sldId id="388" r:id="rId4"/>
    <p:sldId id="382" r:id="rId5"/>
    <p:sldId id="380" r:id="rId6"/>
    <p:sldId id="377" r:id="rId7"/>
    <p:sldId id="358" r:id="rId8"/>
    <p:sldId id="389" r:id="rId9"/>
    <p:sldId id="386" r:id="rId10"/>
    <p:sldId id="390" r:id="rId11"/>
    <p:sldId id="391" r:id="rId12"/>
    <p:sldId id="392" r:id="rId13"/>
    <p:sldId id="289" r:id="rId14"/>
    <p:sldId id="262"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18" autoAdjust="0"/>
  </p:normalViewPr>
  <p:slideViewPr>
    <p:cSldViewPr>
      <p:cViewPr varScale="1">
        <p:scale>
          <a:sx n="64" d="100"/>
          <a:sy n="64" d="100"/>
        </p:scale>
        <p:origin x="-57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2E3A0A-5A14-432D-8BD5-ABEDC342324B}" type="datetimeFigureOut">
              <a:rPr lang="en-US" smtClean="0"/>
              <a:t>4/14/2014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CDDD3A-DA80-470F-A833-164F8EB85CE8}" type="slidenum">
              <a:rPr lang="en-GB" smtClean="0"/>
              <a:t>‹#›</a:t>
            </a:fld>
            <a:endParaRPr lang="en-GB"/>
          </a:p>
        </p:txBody>
      </p:sp>
    </p:spTree>
    <p:extLst>
      <p:ext uri="{BB962C8B-B14F-4D97-AF65-F5344CB8AC3E}">
        <p14:creationId xmlns:p14="http://schemas.microsoft.com/office/powerpoint/2010/main" val="1099623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9149B19C-3E0D-49DE-965A-62A78ACB7DE1}" type="slidenum">
              <a:rPr lang="en-GB" smtClean="0"/>
              <a:pPr/>
              <a:t>14</a:t>
            </a:fld>
            <a:endParaRPr lang="en-GB" smtClean="0"/>
          </a:p>
        </p:txBody>
      </p:sp>
      <p:sp>
        <p:nvSpPr>
          <p:cNvPr id="35843" name="Rectangle 2"/>
          <p:cNvSpPr>
            <a:spLocks noGrp="1" noRot="1" noChangeAspect="1" noChangeArrowheads="1" noTextEdit="1"/>
          </p:cNvSpPr>
          <p:nvPr>
            <p:ph type="sldImg"/>
          </p:nvPr>
        </p:nvSpPr>
        <p:spPr>
          <a:xfrm>
            <a:off x="1144588" y="687388"/>
            <a:ext cx="4570412" cy="3427412"/>
          </a:xfrm>
          <a:ln/>
        </p:spPr>
      </p:sp>
      <p:sp>
        <p:nvSpPr>
          <p:cNvPr id="35844" name="Rectangle 3"/>
          <p:cNvSpPr>
            <a:spLocks noGrp="1" noChangeArrowheads="1"/>
          </p:cNvSpPr>
          <p:nvPr>
            <p:ph type="body" idx="1"/>
          </p:nvPr>
        </p:nvSpPr>
        <p:spPr>
          <a:xfrm>
            <a:off x="685801" y="4341813"/>
            <a:ext cx="5486400" cy="4114800"/>
          </a:xfrm>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a:xfrm>
            <a:off x="8143900" y="0"/>
            <a:ext cx="1000100" cy="365125"/>
          </a:xfrm>
        </p:spPr>
        <p:txBody>
          <a:bodyPr/>
          <a:lstStyle/>
          <a:p>
            <a:fld id="{5B012F45-9B02-47F8-9E0B-49D2C7006700}"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p>
            <a:r>
              <a:rPr lang="en-GB" smtClean="0"/>
              <a:t>Slides by Anthony Rossiter </a:t>
            </a:r>
            <a:endParaRPr lang="en-GB" dirty="0"/>
          </a:p>
        </p:txBody>
      </p:sp>
      <p:sp>
        <p:nvSpPr>
          <p:cNvPr id="4" name="Slide Number Placeholder 3"/>
          <p:cNvSpPr>
            <a:spLocks noGrp="1"/>
          </p:cNvSpPr>
          <p:nvPr>
            <p:ph type="sldNum" sz="quarter" idx="11"/>
          </p:nvPr>
        </p:nvSpPr>
        <p:spPr/>
        <p:txBody>
          <a:bodyPr/>
          <a:lstStyle/>
          <a:p>
            <a:fld id="{1CF30DBA-6D20-466D-B27F-CBC9F021682F}" type="slidenum">
              <a:rPr lang="en-GB" smtClean="0"/>
              <a:pPr/>
              <a:t>‹#›</a:t>
            </a:fld>
            <a:r>
              <a:rPr lang="en-GB" smtClean="0"/>
              <a:t>page </a:t>
            </a:r>
            <a:fld id="{9968B63B-D82E-4456-B75B-2AAEDD963255}"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1"/>
          </p:nvPr>
        </p:nvSpPr>
        <p:spPr/>
        <p:txBody>
          <a:bodyPr/>
          <a:lstStyle/>
          <a:p>
            <a:r>
              <a:rPr lang="en-GB" dirty="0" smtClean="0"/>
              <a:t>Slides by Anthony </a:t>
            </a:r>
            <a:r>
              <a:rPr lang="en-GB" dirty="0" err="1" smtClean="0"/>
              <a:t>Rossiter</a:t>
            </a:r>
            <a:r>
              <a:rPr lang="en-GB" dirty="0" smtClean="0"/>
              <a:t> </a:t>
            </a:r>
          </a:p>
        </p:txBody>
      </p:sp>
      <p:sp>
        <p:nvSpPr>
          <p:cNvPr id="6" name="Slide Number Placeholder 5"/>
          <p:cNvSpPr>
            <a:spLocks noGrp="1"/>
          </p:cNvSpPr>
          <p:nvPr>
            <p:ph type="sldNum" sz="quarter" idx="12"/>
          </p:nvPr>
        </p:nvSpPr>
        <p:spPr/>
        <p:txBody>
          <a:bodyPr/>
          <a:lstStyle/>
          <a:p>
            <a:fld id="{CE48A2D0-CD6A-459C-BFF9-664885D56077}"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GB"/>
          </a:p>
        </p:txBody>
      </p:sp>
      <p:sp>
        <p:nvSpPr>
          <p:cNvPr id="8" name="Footer Placeholder 7"/>
          <p:cNvSpPr>
            <a:spLocks noGrp="1"/>
          </p:cNvSpPr>
          <p:nvPr>
            <p:ph type="ftr" sz="quarter" idx="11"/>
          </p:nvPr>
        </p:nvSpPr>
        <p:spPr/>
        <p:txBody>
          <a:bodyPr/>
          <a:lstStyle/>
          <a:p>
            <a:r>
              <a:rPr lang="en-GB" smtClean="0"/>
              <a:t>Slides by Anthony Rossiter </a:t>
            </a:r>
            <a:endParaRPr lang="en-GB"/>
          </a:p>
        </p:txBody>
      </p:sp>
      <p:sp>
        <p:nvSpPr>
          <p:cNvPr id="9" name="Slide Number Placeholder 8"/>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GB"/>
          </a:p>
        </p:txBody>
      </p:sp>
      <p:sp>
        <p:nvSpPr>
          <p:cNvPr id="4" name="Footer Placeholder 3"/>
          <p:cNvSpPr>
            <a:spLocks noGrp="1"/>
          </p:cNvSpPr>
          <p:nvPr>
            <p:ph type="ftr" sz="quarter" idx="11"/>
          </p:nvPr>
        </p:nvSpPr>
        <p:spPr/>
        <p:txBody>
          <a:bodyPr/>
          <a:lstStyle/>
          <a:p>
            <a:r>
              <a:rPr lang="en-GB" smtClean="0"/>
              <a:t>Slides by Anthony Rossiter </a:t>
            </a:r>
            <a:endParaRPr lang="en-GB"/>
          </a:p>
        </p:txBody>
      </p:sp>
      <p:sp>
        <p:nvSpPr>
          <p:cNvPr id="5" name="Slide Number Placeholder 4"/>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GB"/>
          </a:p>
        </p:txBody>
      </p:sp>
      <p:sp>
        <p:nvSpPr>
          <p:cNvPr id="3" name="Footer Placeholder 2"/>
          <p:cNvSpPr>
            <a:spLocks noGrp="1"/>
          </p:cNvSpPr>
          <p:nvPr>
            <p:ph type="ftr" sz="quarter" idx="11"/>
          </p:nvPr>
        </p:nvSpPr>
        <p:spPr/>
        <p:txBody>
          <a:bodyPr/>
          <a:lstStyle/>
          <a:p>
            <a:r>
              <a:rPr lang="en-GB" smtClean="0"/>
              <a:t>Slides by Anthony Rossiter </a:t>
            </a:r>
            <a:endParaRPr lang="en-GB"/>
          </a:p>
        </p:txBody>
      </p:sp>
      <p:sp>
        <p:nvSpPr>
          <p:cNvPr id="4" name="Slide Number Placeholder 3"/>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3">
            <a:lumMod val="20000"/>
            <a:lumOff val="80000"/>
            <a:alpha val="62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910" y="142852"/>
            <a:ext cx="8001056" cy="71438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214282" y="928670"/>
            <a:ext cx="8715436" cy="564360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Footer Placeholder 4"/>
          <p:cNvSpPr>
            <a:spLocks noGrp="1"/>
          </p:cNvSpPr>
          <p:nvPr>
            <p:ph type="ftr" sz="quarter" idx="3"/>
          </p:nvPr>
        </p:nvSpPr>
        <p:spPr>
          <a:xfrm>
            <a:off x="0" y="6492875"/>
            <a:ext cx="1928794" cy="365125"/>
          </a:xfrm>
          <a:prstGeom prst="rect">
            <a:avLst/>
          </a:prstGeom>
        </p:spPr>
        <p:txBody>
          <a:bodyPr vert="horz" lIns="91440" tIns="45720" rIns="91440" bIns="45720" rtlCol="0" anchor="ctr"/>
          <a:lstStyle>
            <a:lvl1pPr algn="ctr">
              <a:defRPr sz="1200" baseline="0">
                <a:solidFill>
                  <a:schemeClr val="tx1"/>
                </a:solidFill>
              </a:defRPr>
            </a:lvl1pPr>
          </a:lstStyle>
          <a:p>
            <a:r>
              <a:rPr lang="en-GB" dirty="0" smtClean="0"/>
              <a:t>Slides by Anthony </a:t>
            </a:r>
            <a:r>
              <a:rPr lang="en-GB" dirty="0" err="1" smtClean="0"/>
              <a:t>Rossiter</a:t>
            </a:r>
            <a:r>
              <a:rPr lang="en-GB" dirty="0" smtClean="0"/>
              <a:t> </a:t>
            </a:r>
            <a:endParaRPr lang="en-GB" dirty="0"/>
          </a:p>
        </p:txBody>
      </p:sp>
      <p:sp>
        <p:nvSpPr>
          <p:cNvPr id="6" name="Slide Number Placeholder 5"/>
          <p:cNvSpPr>
            <a:spLocks noGrp="1"/>
          </p:cNvSpPr>
          <p:nvPr>
            <p:ph type="sldNum" sz="quarter" idx="4"/>
          </p:nvPr>
        </p:nvSpPr>
        <p:spPr>
          <a:xfrm>
            <a:off x="8143900" y="0"/>
            <a:ext cx="10001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GB" dirty="0" smtClean="0"/>
              <a:t> </a:t>
            </a:r>
            <a:fld id="{9968B63B-D82E-4456-B75B-2AAEDD963255}" type="slidenum">
              <a:rPr lang="en-GB" smtClean="0"/>
              <a:pPr/>
              <a:t>‹#›</a:t>
            </a:fld>
            <a:endParaRPr lang="en-GB" dirty="0"/>
          </a:p>
        </p:txBody>
      </p:sp>
      <p:pic>
        <p:nvPicPr>
          <p:cNvPr id="7" name="Picture 6" descr="crest-l.gif"/>
          <p:cNvPicPr>
            <a:picLocks noChangeAspect="1"/>
          </p:cNvPicPr>
          <p:nvPr userDrawn="1"/>
        </p:nvPicPr>
        <p:blipFill>
          <a:blip r:embed="rId14"/>
          <a:stretch>
            <a:fillRect/>
          </a:stretch>
        </p:blipFill>
        <p:spPr>
          <a:xfrm>
            <a:off x="0" y="0"/>
            <a:ext cx="1023938" cy="40481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7.wmf"/><Relationship Id="rId5" Type="http://schemas.openxmlformats.org/officeDocument/2006/relationships/oleObject" Target="../embeddings/oleObject14.bin"/><Relationship Id="rId4" Type="http://schemas.openxmlformats.org/officeDocument/2006/relationships/image" Target="../media/image16.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hyperlink" Target="http://creativecommons.org/licenses/by/2.0/uk/" TargetMode="External"/><Relationship Id="rId7" Type="http://schemas.openxmlformats.org/officeDocument/2006/relationships/hyperlink" Target="http://www.jisc.ac.uk/"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2.jpeg"/><Relationship Id="rId5" Type="http://schemas.openxmlformats.org/officeDocument/2006/relationships/hyperlink" Target="http://engsc.ac.uk/" TargetMode="External"/><Relationship Id="rId10" Type="http://schemas.openxmlformats.org/officeDocument/2006/relationships/image" Target="../media/image21.jpeg"/><Relationship Id="rId4" Type="http://schemas.openxmlformats.org/officeDocument/2006/relationships/image" Target="../media/image18.wmf"/><Relationship Id="rId9" Type="http://schemas.openxmlformats.org/officeDocument/2006/relationships/hyperlink" Target="http://engsc.ac.uk/an/oer-project/oer-project.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5.xml.rels><?xml version="1.0" encoding="UTF-8" standalone="yes"?>
<Relationships xmlns="http://schemas.openxmlformats.org/package/2006/relationships"><Relationship Id="rId8" Type="http://schemas.openxmlformats.org/officeDocument/2006/relationships/image" Target="../media/image8.wmf"/><Relationship Id="rId13" Type="http://schemas.openxmlformats.org/officeDocument/2006/relationships/oleObject" Target="../embeddings/oleObject10.bin"/><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7.wmf"/><Relationship Id="rId11" Type="http://schemas.openxmlformats.org/officeDocument/2006/relationships/oleObject" Target="../embeddings/oleObject9.bin"/><Relationship Id="rId5" Type="http://schemas.openxmlformats.org/officeDocument/2006/relationships/oleObject" Target="../embeddings/oleObject6.bin"/><Relationship Id="rId10" Type="http://schemas.openxmlformats.org/officeDocument/2006/relationships/image" Target="../media/image9.wmf"/><Relationship Id="rId4" Type="http://schemas.openxmlformats.org/officeDocument/2006/relationships/image" Target="../media/image6.wmf"/><Relationship Id="rId9" Type="http://schemas.openxmlformats.org/officeDocument/2006/relationships/oleObject" Target="../embeddings/oleObject8.bin"/><Relationship Id="rId14" Type="http://schemas.openxmlformats.org/officeDocument/2006/relationships/image" Target="../media/image11.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3.wmf"/><Relationship Id="rId5" Type="http://schemas.openxmlformats.org/officeDocument/2006/relationships/oleObject" Target="../embeddings/oleObject12.bin"/><Relationship Id="rId4" Type="http://schemas.openxmlformats.org/officeDocument/2006/relationships/image" Target="../media/image12.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2817"/>
            <a:ext cx="7990656" cy="1827634"/>
          </a:xfrm>
        </p:spPr>
        <p:txBody>
          <a:bodyPr>
            <a:normAutofit fontScale="90000"/>
          </a:bodyPr>
          <a:lstStyle/>
          <a:p>
            <a:r>
              <a:rPr lang="en-GB" dirty="0" smtClean="0"/>
              <a:t>CHAPTER 5</a:t>
            </a:r>
            <a:br>
              <a:rPr lang="en-GB" dirty="0" smtClean="0"/>
            </a:br>
            <a:r>
              <a:rPr lang="en-GB" dirty="0" smtClean="0"/>
              <a:t>Predictive Control with constraints 15</a:t>
            </a:r>
            <a:br>
              <a:rPr lang="en-GB" dirty="0" smtClean="0"/>
            </a:br>
            <a:r>
              <a:rPr lang="en-GB" dirty="0" smtClean="0"/>
              <a:t>Comparison </a:t>
            </a:r>
            <a:r>
              <a:rPr lang="en-GB" dirty="0" smtClean="0"/>
              <a:t>of MCAS for dual-mode approaches with tracking</a:t>
            </a:r>
            <a:endParaRPr lang="en-GB" dirty="0"/>
          </a:p>
        </p:txBody>
      </p:sp>
      <p:sp>
        <p:nvSpPr>
          <p:cNvPr id="3" name="Subtitle 2"/>
          <p:cNvSpPr>
            <a:spLocks noGrp="1"/>
          </p:cNvSpPr>
          <p:nvPr>
            <p:ph type="subTitle" idx="1"/>
          </p:nvPr>
        </p:nvSpPr>
        <p:spPr/>
        <p:txBody>
          <a:bodyPr/>
          <a:lstStyle/>
          <a:p>
            <a:r>
              <a:rPr lang="en-GB" dirty="0" smtClean="0"/>
              <a:t>Anthony </a:t>
            </a:r>
            <a:r>
              <a:rPr lang="en-GB" dirty="0" err="1" smtClean="0"/>
              <a:t>Rossiter</a:t>
            </a:r>
            <a:endParaRPr lang="en-GB" dirty="0"/>
          </a:p>
        </p:txBody>
      </p:sp>
      <p:sp>
        <p:nvSpPr>
          <p:cNvPr id="4" name="Slide Number Placeholder 3"/>
          <p:cNvSpPr>
            <a:spLocks noGrp="1"/>
          </p:cNvSpPr>
          <p:nvPr>
            <p:ph type="sldNum" sz="quarter" idx="12"/>
          </p:nvPr>
        </p:nvSpPr>
        <p:spPr/>
        <p:txBody>
          <a:bodyPr/>
          <a:lstStyle/>
          <a:p>
            <a:fld id="{5B012F45-9B02-47F8-9E0B-49D2C7006700}" type="slidenum">
              <a:rPr lang="en-GB" smtClean="0"/>
              <a:t>1</a:t>
            </a:fld>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10</a:t>
            </a:fld>
            <a:endParaRPr lang="en-GB" dirty="0"/>
          </a:p>
        </p:txBody>
      </p:sp>
      <p:sp>
        <p:nvSpPr>
          <p:cNvPr id="8" name="Title 1"/>
          <p:cNvSpPr txBox="1">
            <a:spLocks/>
          </p:cNvSpPr>
          <p:nvPr/>
        </p:nvSpPr>
        <p:spPr>
          <a:xfrm>
            <a:off x="536702" y="548680"/>
            <a:ext cx="8001056" cy="714380"/>
          </a:xfrm>
          <a:prstGeom prst="rect">
            <a:avLst/>
          </a:prstGeom>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video5_15_example2.m</a:t>
            </a:r>
            <a:endParaRPr lang="en-GB" dirty="0"/>
          </a:p>
        </p:txBody>
      </p:sp>
      <p:sp>
        <p:nvSpPr>
          <p:cNvPr id="9" name="Content Placeholder 2"/>
          <p:cNvSpPr txBox="1">
            <a:spLocks/>
          </p:cNvSpPr>
          <p:nvPr/>
        </p:nvSpPr>
        <p:spPr>
          <a:xfrm>
            <a:off x="311966" y="1401376"/>
            <a:ext cx="8715436" cy="339577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dirty="0" err="1" smtClean="0"/>
              <a:t>findmas_tracking</a:t>
            </a:r>
            <a:r>
              <a:rPr lang="en-GB" dirty="0" smtClean="0"/>
              <a:t> gave 1644 inequalities and took 100 seconds to compute!</a:t>
            </a:r>
          </a:p>
          <a:p>
            <a:pPr marL="0" indent="0">
              <a:buFont typeface="Arial" pitchFamily="34" charset="0"/>
              <a:buNone/>
            </a:pPr>
            <a:r>
              <a:rPr lang="en-GB" dirty="0" err="1" smtClean="0"/>
              <a:t>construct_mas_tracking</a:t>
            </a:r>
            <a:r>
              <a:rPr lang="en-GB" dirty="0" smtClean="0"/>
              <a:t> gave 35 inequalities and took 10 seconds to compute.</a:t>
            </a:r>
          </a:p>
          <a:p>
            <a:pPr marL="0" indent="0">
              <a:buNone/>
            </a:pPr>
            <a:r>
              <a:rPr lang="en-GB" dirty="0" err="1"/>
              <a:t>sompc_constraints</a:t>
            </a:r>
            <a:r>
              <a:rPr lang="en-GB" dirty="0"/>
              <a:t> – </a:t>
            </a:r>
            <a:r>
              <a:rPr lang="en-GB" dirty="0" smtClean="0"/>
              <a:t>horizon*10 </a:t>
            </a:r>
            <a:r>
              <a:rPr lang="en-GB" dirty="0"/>
              <a:t>inequalities (horizon typically 20 or so)</a:t>
            </a:r>
          </a:p>
          <a:p>
            <a:pPr marL="0" indent="0">
              <a:buFont typeface="Arial" pitchFamily="34" charset="0"/>
              <a:buNone/>
            </a:pPr>
            <a:endParaRPr lang="en-GB" dirty="0"/>
          </a:p>
        </p:txBody>
      </p:sp>
      <p:sp>
        <p:nvSpPr>
          <p:cNvPr id="10" name="Rectangle 9"/>
          <p:cNvSpPr/>
          <p:nvPr/>
        </p:nvSpPr>
        <p:spPr>
          <a:xfrm>
            <a:off x="311966" y="5085184"/>
            <a:ext cx="8064896" cy="144016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This example has only 3 states and already the need for an efficient algorithm is obvious!</a:t>
            </a:r>
            <a:endParaRPr lang="en-GB" sz="2800" dirty="0"/>
          </a:p>
        </p:txBody>
      </p:sp>
    </p:spTree>
    <p:extLst>
      <p:ext uri="{BB962C8B-B14F-4D97-AF65-F5344CB8AC3E}">
        <p14:creationId xmlns:p14="http://schemas.microsoft.com/office/powerpoint/2010/main" val="444697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fltVal val="0"/>
                                          </p:val>
                                        </p:tav>
                                        <p:tav tm="100000">
                                          <p:val>
                                            <p:strVal val="#ppt_w"/>
                                          </p:val>
                                        </p:tav>
                                      </p:tavLst>
                                    </p:anim>
                                    <p:anim calcmode="lin" valueType="num">
                                      <p:cBhvr>
                                        <p:cTn id="8" dur="1000" fill="hold"/>
                                        <p:tgtEl>
                                          <p:spTgt spid="10"/>
                                        </p:tgtEl>
                                        <p:attrNameLst>
                                          <p:attrName>ppt_h</p:attrName>
                                        </p:attrNameLst>
                                      </p:cBhvr>
                                      <p:tavLst>
                                        <p:tav tm="0">
                                          <p:val>
                                            <p:fltVal val="0"/>
                                          </p:val>
                                        </p:tav>
                                        <p:tav tm="100000">
                                          <p:val>
                                            <p:strVal val="#ppt_h"/>
                                          </p:val>
                                        </p:tav>
                                      </p:tavLst>
                                    </p:anim>
                                    <p:anim calcmode="lin" valueType="num">
                                      <p:cBhvr>
                                        <p:cTn id="9" dur="1000" fill="hold"/>
                                        <p:tgtEl>
                                          <p:spTgt spid="10"/>
                                        </p:tgtEl>
                                        <p:attrNameLst>
                                          <p:attrName>style.rotation</p:attrName>
                                        </p:attrNameLst>
                                      </p:cBhvr>
                                      <p:tavLst>
                                        <p:tav tm="0">
                                          <p:val>
                                            <p:fltVal val="90"/>
                                          </p:val>
                                        </p:tav>
                                        <p:tav tm="100000">
                                          <p:val>
                                            <p:fltVal val="0"/>
                                          </p:val>
                                        </p:tav>
                                      </p:tavLst>
                                    </p:anim>
                                    <p:animEffect transition="in" filter="fade">
                                      <p:cBhvr>
                                        <p:cTn id="10"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Sample constraints and MCAS</a:t>
            </a:r>
            <a:endParaRPr lang="en-GB" dirty="0"/>
          </a:p>
        </p:txBody>
      </p:sp>
      <p:sp>
        <p:nvSpPr>
          <p:cNvPr id="3" name="Footer Placeholder 2"/>
          <p:cNvSpPr>
            <a:spLocks noGrp="1"/>
          </p:cNvSpPr>
          <p:nvPr>
            <p:ph type="ftr" sz="quarter" idx="11"/>
          </p:nvPr>
        </p:nvSpPr>
        <p:spPr/>
        <p:txBody>
          <a:bodyPr/>
          <a:lstStyle/>
          <a:p>
            <a:r>
              <a:rPr lang="en-GB" smtClean="0"/>
              <a:t>Slides by Anthony Rossiter </a:t>
            </a:r>
            <a:endParaRPr lang="en-GB"/>
          </a:p>
        </p:txBody>
      </p:sp>
      <p:sp>
        <p:nvSpPr>
          <p:cNvPr id="4" name="Slide Number Placeholder 3"/>
          <p:cNvSpPr>
            <a:spLocks noGrp="1"/>
          </p:cNvSpPr>
          <p:nvPr>
            <p:ph type="sldNum" sz="quarter" idx="12"/>
          </p:nvPr>
        </p:nvSpPr>
        <p:spPr/>
        <p:txBody>
          <a:bodyPr/>
          <a:lstStyle/>
          <a:p>
            <a:fld id="{5B012F45-9B02-47F8-9E0B-49D2C7006700}" type="slidenum">
              <a:rPr lang="en-GB" smtClean="0"/>
              <a:t>11</a:t>
            </a:fld>
            <a:endParaRPr lang="en-GB"/>
          </a:p>
        </p:txBody>
      </p:sp>
      <p:pic>
        <p:nvPicPr>
          <p:cNvPr id="901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36712"/>
            <a:ext cx="533400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01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2796141"/>
            <a:ext cx="533400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0" y="4653136"/>
            <a:ext cx="3972002" cy="165618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Clearly a substantial reduction in size!</a:t>
            </a:r>
            <a:endParaRPr lang="en-GB" sz="2800" dirty="0"/>
          </a:p>
        </p:txBody>
      </p:sp>
    </p:spTree>
    <p:extLst>
      <p:ext uri="{BB962C8B-B14F-4D97-AF65-F5344CB8AC3E}">
        <p14:creationId xmlns:p14="http://schemas.microsoft.com/office/powerpoint/2010/main" val="322306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The importance of feasibility</a:t>
            </a:r>
            <a:endParaRPr lang="en-GB" dirty="0"/>
          </a:p>
        </p:txBody>
      </p:sp>
      <p:sp>
        <p:nvSpPr>
          <p:cNvPr id="3" name="Content Placeholder 2"/>
          <p:cNvSpPr>
            <a:spLocks noGrp="1"/>
          </p:cNvSpPr>
          <p:nvPr>
            <p:ph idx="1"/>
          </p:nvPr>
        </p:nvSpPr>
        <p:spPr>
          <a:xfrm>
            <a:off x="214282" y="928670"/>
            <a:ext cx="8715436" cy="4876594"/>
          </a:xfrm>
        </p:spPr>
        <p:txBody>
          <a:bodyPr>
            <a:normAutofit lnSpcReduction="10000"/>
          </a:bodyPr>
          <a:lstStyle/>
          <a:p>
            <a:pPr marL="0" indent="0">
              <a:buNone/>
            </a:pPr>
            <a:r>
              <a:rPr lang="en-GB" i="1" dirty="0">
                <a:solidFill>
                  <a:srgbClr val="7030A0"/>
                </a:solidFill>
              </a:rPr>
              <a:t>v</a:t>
            </a:r>
            <a:r>
              <a:rPr lang="en-GB" i="1" dirty="0" smtClean="0">
                <a:solidFill>
                  <a:srgbClr val="7030A0"/>
                </a:solidFill>
              </a:rPr>
              <a:t>ideo5_15_example3.m</a:t>
            </a:r>
            <a:r>
              <a:rPr lang="en-GB" dirty="0" smtClean="0"/>
              <a:t> gives a case where the limits on r-d are excessively large and therefore clearly not achievable.</a:t>
            </a:r>
          </a:p>
          <a:p>
            <a:pPr marL="0" indent="0">
              <a:buNone/>
            </a:pPr>
            <a:r>
              <a:rPr lang="en-GB" dirty="0" smtClean="0"/>
              <a:t>Viewers will note that the admissible set algorithm struggles to converge as, in essence, the steady-state can end up on a boundary of the MCAS.</a:t>
            </a:r>
          </a:p>
          <a:p>
            <a:pPr marL="0" indent="0">
              <a:buNone/>
            </a:pPr>
            <a:r>
              <a:rPr lang="en-GB" dirty="0" smtClean="0"/>
              <a:t>Specifically, viewers will note that despite the limits be entered originally as:</a:t>
            </a:r>
          </a:p>
          <a:p>
            <a:pPr marL="0" indent="0">
              <a:buNone/>
            </a:pPr>
            <a:endParaRPr lang="en-GB" dirty="0" smtClean="0"/>
          </a:p>
          <a:p>
            <a:pPr marL="0" indent="0">
              <a:buNone/>
            </a:pPr>
            <a:r>
              <a:rPr lang="en-GB" dirty="0" smtClean="0"/>
              <a:t>The projection of the MCAS gives (</a:t>
            </a:r>
            <a:r>
              <a:rPr lang="en-GB" dirty="0" err="1" smtClean="0"/>
              <a:t>approx</a:t>
            </a:r>
            <a:r>
              <a:rPr lang="en-GB" dirty="0" smtClean="0"/>
              <a:t>):</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12</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361161094"/>
              </p:ext>
            </p:extLst>
          </p:nvPr>
        </p:nvGraphicFramePr>
        <p:xfrm>
          <a:off x="4499992" y="4437112"/>
          <a:ext cx="3638140" cy="720080"/>
        </p:xfrm>
        <a:graphic>
          <a:graphicData uri="http://schemas.openxmlformats.org/presentationml/2006/ole">
            <mc:AlternateContent xmlns:mc="http://schemas.openxmlformats.org/markup-compatibility/2006">
              <mc:Choice xmlns:v="urn:schemas-microsoft-com:vml" Requires="v">
                <p:oleObj spid="_x0000_s91152" name="Equation" r:id="rId3" imgW="1155600" imgH="228600" progId="Equation.3">
                  <p:embed/>
                </p:oleObj>
              </mc:Choice>
              <mc:Fallback>
                <p:oleObj name="Equation" r:id="rId3" imgW="1155600" imgH="228600" progId="Equation.3">
                  <p:embed/>
                  <p:pic>
                    <p:nvPicPr>
                      <p:cNvPr id="0" name=""/>
                      <p:cNvPicPr>
                        <a:picLocks noChangeAspect="1" noChangeArrowheads="1"/>
                      </p:cNvPicPr>
                      <p:nvPr/>
                    </p:nvPicPr>
                    <p:blipFill>
                      <a:blip r:embed="rId4"/>
                      <a:srcRect/>
                      <a:stretch>
                        <a:fillRect/>
                      </a:stretch>
                    </p:blipFill>
                    <p:spPr bwMode="auto">
                      <a:xfrm>
                        <a:off x="4499992" y="4437112"/>
                        <a:ext cx="3638140" cy="720080"/>
                      </a:xfrm>
                      <a:prstGeom prst="rect">
                        <a:avLst/>
                      </a:prstGeom>
                      <a:solidFill>
                        <a:srgbClr val="FFFF99"/>
                      </a:solidFill>
                      <a:ln>
                        <a:noFill/>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625812064"/>
              </p:ext>
            </p:extLst>
          </p:nvPr>
        </p:nvGraphicFramePr>
        <p:xfrm>
          <a:off x="4283968" y="5805264"/>
          <a:ext cx="4478898" cy="720080"/>
        </p:xfrm>
        <a:graphic>
          <a:graphicData uri="http://schemas.openxmlformats.org/presentationml/2006/ole">
            <mc:AlternateContent xmlns:mc="http://schemas.openxmlformats.org/markup-compatibility/2006">
              <mc:Choice xmlns:v="urn:schemas-microsoft-com:vml" Requires="v">
                <p:oleObj spid="_x0000_s91153" name="Equation" r:id="rId5" imgW="1422360" imgH="228600" progId="Equation.3">
                  <p:embed/>
                </p:oleObj>
              </mc:Choice>
              <mc:Fallback>
                <p:oleObj name="Equation" r:id="rId5" imgW="1422360" imgH="228600" progId="Equation.3">
                  <p:embed/>
                  <p:pic>
                    <p:nvPicPr>
                      <p:cNvPr id="0" name="Object 5"/>
                      <p:cNvPicPr>
                        <a:picLocks noChangeAspect="1" noChangeArrowheads="1"/>
                      </p:cNvPicPr>
                      <p:nvPr/>
                    </p:nvPicPr>
                    <p:blipFill>
                      <a:blip r:embed="rId6"/>
                      <a:srcRect/>
                      <a:stretch>
                        <a:fillRect/>
                      </a:stretch>
                    </p:blipFill>
                    <p:spPr bwMode="auto">
                      <a:xfrm>
                        <a:off x="4283968" y="5805264"/>
                        <a:ext cx="4478898" cy="720080"/>
                      </a:xfrm>
                      <a:prstGeom prst="rect">
                        <a:avLst/>
                      </a:prstGeom>
                      <a:solidFill>
                        <a:srgbClr val="FFFF99"/>
                      </a:solidFill>
                      <a:ln>
                        <a:noFill/>
                      </a:ln>
                    </p:spPr>
                  </p:pic>
                </p:oleObj>
              </mc:Fallback>
            </mc:AlternateContent>
          </a:graphicData>
        </a:graphic>
      </p:graphicFrame>
      <p:sp>
        <p:nvSpPr>
          <p:cNvPr id="8" name="Rectangle 7"/>
          <p:cNvSpPr/>
          <p:nvPr/>
        </p:nvSpPr>
        <p:spPr>
          <a:xfrm>
            <a:off x="346448" y="1988840"/>
            <a:ext cx="8064896" cy="144016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We do not want to dwell on feasibility in this chapter, rather simply to highlight the importance of this issue!</a:t>
            </a:r>
            <a:endParaRPr lang="en-GB" sz="2800" dirty="0"/>
          </a:p>
        </p:txBody>
      </p:sp>
    </p:spTree>
    <p:extLst>
      <p:ext uri="{BB962C8B-B14F-4D97-AF65-F5344CB8AC3E}">
        <p14:creationId xmlns:p14="http://schemas.microsoft.com/office/powerpoint/2010/main" val="1062252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1000" fill="hold"/>
                                        <p:tgtEl>
                                          <p:spTgt spid="8"/>
                                        </p:tgtEl>
                                        <p:attrNameLst>
                                          <p:attrName>ppt_w</p:attrName>
                                        </p:attrNameLst>
                                      </p:cBhvr>
                                      <p:tavLst>
                                        <p:tav tm="0">
                                          <p:val>
                                            <p:fltVal val="0"/>
                                          </p:val>
                                        </p:tav>
                                        <p:tav tm="100000">
                                          <p:val>
                                            <p:strVal val="#ppt_w"/>
                                          </p:val>
                                        </p:tav>
                                      </p:tavLst>
                                    </p:anim>
                                    <p:anim calcmode="lin" valueType="num">
                                      <p:cBhvr>
                                        <p:cTn id="18" dur="1000" fill="hold"/>
                                        <p:tgtEl>
                                          <p:spTgt spid="8"/>
                                        </p:tgtEl>
                                        <p:attrNameLst>
                                          <p:attrName>ppt_h</p:attrName>
                                        </p:attrNameLst>
                                      </p:cBhvr>
                                      <p:tavLst>
                                        <p:tav tm="0">
                                          <p:val>
                                            <p:fltVal val="0"/>
                                          </p:val>
                                        </p:tav>
                                        <p:tav tm="100000">
                                          <p:val>
                                            <p:strVal val="#ppt_h"/>
                                          </p:val>
                                        </p:tav>
                                      </p:tavLst>
                                    </p:anim>
                                    <p:anim calcmode="lin" valueType="num">
                                      <p:cBhvr>
                                        <p:cTn id="19" dur="1000" fill="hold"/>
                                        <p:tgtEl>
                                          <p:spTgt spid="8"/>
                                        </p:tgtEl>
                                        <p:attrNameLst>
                                          <p:attrName>style.rotation</p:attrName>
                                        </p:attrNameLst>
                                      </p:cBhvr>
                                      <p:tavLst>
                                        <p:tav tm="0">
                                          <p:val>
                                            <p:fltVal val="90"/>
                                          </p:val>
                                        </p:tav>
                                        <p:tav tm="100000">
                                          <p:val>
                                            <p:fltVal val="0"/>
                                          </p:val>
                                        </p:tav>
                                      </p:tavLst>
                                    </p:anim>
                                    <p:animEffect transition="in" filter="fade">
                                      <p:cBhvr>
                                        <p:cTn id="2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001056" cy="765868"/>
          </a:xfrm>
        </p:spPr>
        <p:txBody>
          <a:bodyPr>
            <a:normAutofit/>
          </a:bodyPr>
          <a:lstStyle/>
          <a:p>
            <a:r>
              <a:rPr lang="en-GB" dirty="0" smtClean="0"/>
              <a:t>Summary</a:t>
            </a:r>
            <a:endParaRPr lang="en-GB" dirty="0"/>
          </a:p>
        </p:txBody>
      </p:sp>
      <p:sp>
        <p:nvSpPr>
          <p:cNvPr id="3" name="Content Placeholder 2"/>
          <p:cNvSpPr>
            <a:spLocks noGrp="1"/>
          </p:cNvSpPr>
          <p:nvPr>
            <p:ph idx="1"/>
          </p:nvPr>
        </p:nvSpPr>
        <p:spPr>
          <a:xfrm>
            <a:off x="214282" y="980728"/>
            <a:ext cx="8715436" cy="4608512"/>
          </a:xfrm>
        </p:spPr>
        <p:txBody>
          <a:bodyPr>
            <a:normAutofit fontScale="92500" lnSpcReduction="20000"/>
          </a:bodyPr>
          <a:lstStyle/>
          <a:p>
            <a:pPr marL="514350" indent="-514350">
              <a:buFont typeface="+mj-lt"/>
              <a:buAutoNum type="arabicPeriod"/>
            </a:pPr>
            <a:r>
              <a:rPr lang="en-GB" dirty="0" smtClean="0"/>
              <a:t>This video has utilised an efficient algorithm for determining the MCAS for OMPC/SOMPC and incorporated into the code.  </a:t>
            </a:r>
          </a:p>
          <a:p>
            <a:pPr marL="514350" indent="-514350">
              <a:buFont typeface="+mj-lt"/>
              <a:buAutoNum type="arabicPeriod"/>
            </a:pPr>
            <a:r>
              <a:rPr lang="en-GB" dirty="0" smtClean="0"/>
              <a:t>This MCAS is based on an augmented state which includes the ‘target’ steady-state and thus is flexible to changes in target and disturbance.</a:t>
            </a:r>
          </a:p>
          <a:p>
            <a:pPr marL="514350" indent="-514350">
              <a:buFont typeface="+mj-lt"/>
              <a:buAutoNum type="arabicPeriod"/>
            </a:pPr>
            <a:r>
              <a:rPr lang="en-GB" dirty="0" smtClean="0"/>
              <a:t>This target must be reachable, and also feasible during transients with the given </a:t>
            </a:r>
            <a:r>
              <a:rPr lang="en-GB" dirty="0" err="1" smtClean="0"/>
              <a:t>n</a:t>
            </a:r>
            <a:r>
              <a:rPr lang="en-GB" baseline="-25000" dirty="0" err="1" smtClean="0"/>
              <a:t>c</a:t>
            </a:r>
            <a:r>
              <a:rPr lang="en-GB" dirty="0" smtClean="0"/>
              <a:t>; feasibility issues will form a later chapter.  </a:t>
            </a:r>
          </a:p>
          <a:p>
            <a:pPr marL="514350" indent="-514350">
              <a:buFont typeface="+mj-lt"/>
              <a:buAutoNum type="arabicPeriod"/>
            </a:pPr>
            <a:r>
              <a:rPr lang="en-GB" dirty="0" smtClean="0"/>
              <a:t>If the limits on r-d are poorly chosen, the code can be very slow to converge.</a:t>
            </a:r>
          </a:p>
          <a:p>
            <a:pPr marL="0" indent="0">
              <a:buNone/>
            </a:pPr>
            <a:endParaRPr lang="en-GB" dirty="0" smtClean="0"/>
          </a:p>
          <a:p>
            <a:pPr marL="514350" indent="-514350">
              <a:buFont typeface="+mj-lt"/>
              <a:buAutoNum type="arabicPeriod"/>
            </a:pPr>
            <a:endParaRPr lang="en-GB" dirty="0" smtClean="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13</a:t>
            </a:fld>
            <a:endParaRPr lang="en-GB" dirty="0"/>
          </a:p>
        </p:txBody>
      </p:sp>
      <p:sp>
        <p:nvSpPr>
          <p:cNvPr id="7" name="Rectangle 6"/>
          <p:cNvSpPr/>
          <p:nvPr/>
        </p:nvSpPr>
        <p:spPr>
          <a:xfrm>
            <a:off x="395536" y="5517232"/>
            <a:ext cx="8136904" cy="11247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Ensuring feasibility is beyond the remit of this chapter.</a:t>
            </a:r>
            <a:endParaRPr lang="en-GB" sz="2800" dirty="0"/>
          </a:p>
        </p:txBody>
      </p:sp>
    </p:spTree>
    <p:extLst>
      <p:ext uri="{BB962C8B-B14F-4D97-AF65-F5344CB8AC3E}">
        <p14:creationId xmlns:p14="http://schemas.microsoft.com/office/powerpoint/2010/main" val="1106449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468313" y="3933825"/>
            <a:ext cx="8002587" cy="2447925"/>
          </a:xfrm>
          <a:noFill/>
        </p:spPr>
        <p:txBody>
          <a:bodyPr/>
          <a:lstStyle/>
          <a:p>
            <a:pPr marL="0" indent="0">
              <a:lnSpc>
                <a:spcPct val="80000"/>
              </a:lnSpc>
              <a:buFontTx/>
              <a:buNone/>
            </a:pPr>
            <a:r>
              <a:rPr lang="en-GB" sz="900" dirty="0" smtClean="0">
                <a:cs typeface="Arial" charset="0"/>
              </a:rPr>
              <a:t>© 2014 University of  Sheffield</a:t>
            </a:r>
          </a:p>
          <a:p>
            <a:pPr marL="0" indent="0">
              <a:lnSpc>
                <a:spcPct val="80000"/>
              </a:lnSpc>
              <a:buFontTx/>
              <a:buNone/>
            </a:pPr>
            <a:endParaRPr lang="en-GB" sz="900" dirty="0" smtClean="0"/>
          </a:p>
          <a:p>
            <a:pPr marL="0" indent="0">
              <a:lnSpc>
                <a:spcPct val="80000"/>
              </a:lnSpc>
              <a:buFontTx/>
              <a:buNone/>
            </a:pPr>
            <a:r>
              <a:rPr lang="en-GB" sz="900" dirty="0" smtClean="0"/>
              <a:t>This work is licensed under the Creative Commons Attribution 2.0 UK: England &amp; Wales Licence. To view a copy of this licence, visit http://creativecommons.org/licenses/by/2.0/uk/ or send a letter to: Creative Commons, 171 Second Street, Suite 300, San Francisco, California 94105, USA.</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It should be noted that some of the materials contained within this resource are subject to third party rights and any copyright notices must remain with these materials in the event of reuse or repurposing.</a:t>
            </a:r>
          </a:p>
          <a:p>
            <a:pPr marL="0" indent="0">
              <a:lnSpc>
                <a:spcPct val="80000"/>
              </a:lnSpc>
              <a:buFontTx/>
              <a:buNone/>
            </a:pPr>
            <a:endParaRPr lang="en-GB" sz="900" dirty="0" smtClean="0"/>
          </a:p>
          <a:p>
            <a:pPr marL="0" indent="0">
              <a:lnSpc>
                <a:spcPct val="80000"/>
              </a:lnSpc>
              <a:buFontTx/>
              <a:buNone/>
            </a:pPr>
            <a:r>
              <a:rPr lang="en-GB" sz="900" dirty="0" smtClean="0"/>
              <a:t>If there are third party images within the resource please do not remove or alter any of the copyright notices or website details shown below the image.</a:t>
            </a:r>
          </a:p>
          <a:p>
            <a:pPr marL="0" indent="0">
              <a:lnSpc>
                <a:spcPct val="80000"/>
              </a:lnSpc>
              <a:buFontTx/>
              <a:buNone/>
            </a:pPr>
            <a:endParaRPr lang="en-GB" sz="900" dirty="0" smtClean="0"/>
          </a:p>
          <a:p>
            <a:pPr marL="0" indent="0">
              <a:lnSpc>
                <a:spcPct val="80000"/>
              </a:lnSpc>
              <a:buFontTx/>
              <a:buNone/>
            </a:pPr>
            <a:r>
              <a:rPr lang="en-GB" sz="900" dirty="0" smtClean="0"/>
              <a:t>(</a:t>
            </a:r>
            <a:r>
              <a:rPr lang="en-GB" sz="900" i="1" dirty="0" smtClean="0"/>
              <a:t>Please list details of the third party rights contained within this work.</a:t>
            </a:r>
          </a:p>
          <a:p>
            <a:pPr marL="0" indent="0">
              <a:lnSpc>
                <a:spcPct val="80000"/>
              </a:lnSpc>
              <a:buFontTx/>
              <a:buNone/>
            </a:pPr>
            <a:endParaRPr lang="en-GB" sz="900" i="1" dirty="0" smtClean="0"/>
          </a:p>
          <a:p>
            <a:pPr marL="0" indent="0">
              <a:lnSpc>
                <a:spcPct val="80000"/>
              </a:lnSpc>
              <a:buFontTx/>
              <a:buNone/>
            </a:pPr>
            <a:r>
              <a:rPr lang="en-GB" sz="900" i="1" dirty="0" smtClean="0"/>
              <a:t>If you include your institutions logo on the cover please include reference to the fact that it is a trade mark and all copyright in that image is reserved.)</a:t>
            </a:r>
            <a:endParaRPr lang="en-GB" sz="900" dirty="0" smtClean="0"/>
          </a:p>
          <a:p>
            <a:pPr marL="0" indent="0">
              <a:lnSpc>
                <a:spcPct val="80000"/>
              </a:lnSpc>
              <a:buFontTx/>
              <a:buNone/>
            </a:pPr>
            <a:endParaRPr lang="en-GB" sz="900" dirty="0" smtClean="0"/>
          </a:p>
        </p:txBody>
      </p:sp>
      <p:pic>
        <p:nvPicPr>
          <p:cNvPr id="33795" name="Picture 7" descr="by1">
            <a:hlinkClick r:id="rId3"/>
          </p:cNvPr>
          <p:cNvPicPr>
            <a:picLocks noChangeAspect="1" noChangeArrowheads="1"/>
          </p:cNvPicPr>
          <p:nvPr/>
        </p:nvPicPr>
        <p:blipFill>
          <a:blip r:embed="rId4"/>
          <a:srcRect/>
          <a:stretch>
            <a:fillRect/>
          </a:stretch>
        </p:blipFill>
        <p:spPr bwMode="auto">
          <a:xfrm>
            <a:off x="539750" y="4581525"/>
            <a:ext cx="942975" cy="330200"/>
          </a:xfrm>
          <a:prstGeom prst="rect">
            <a:avLst/>
          </a:prstGeom>
          <a:noFill/>
          <a:ln w="9525">
            <a:noFill/>
            <a:miter lim="800000"/>
            <a:headEnd/>
            <a:tailEnd/>
          </a:ln>
        </p:spPr>
      </p:pic>
      <p:pic>
        <p:nvPicPr>
          <p:cNvPr id="33796" name="Picture 10" descr="esc">
            <a:hlinkClick r:id="rId5"/>
          </p:cNvPr>
          <p:cNvPicPr>
            <a:picLocks noChangeAspect="1" noChangeArrowheads="1"/>
          </p:cNvPicPr>
          <p:nvPr/>
        </p:nvPicPr>
        <p:blipFill>
          <a:blip r:embed="rId6"/>
          <a:srcRect/>
          <a:stretch>
            <a:fillRect/>
          </a:stretch>
        </p:blipFill>
        <p:spPr bwMode="auto">
          <a:xfrm>
            <a:off x="346075" y="476250"/>
            <a:ext cx="1438275" cy="695325"/>
          </a:xfrm>
          <a:prstGeom prst="rect">
            <a:avLst/>
          </a:prstGeom>
          <a:noFill/>
          <a:ln w="9525">
            <a:noFill/>
            <a:miter lim="800000"/>
            <a:headEnd/>
            <a:tailEnd/>
          </a:ln>
        </p:spPr>
      </p:pic>
      <p:pic>
        <p:nvPicPr>
          <p:cNvPr id="33797" name="Picture 11" descr="jisc">
            <a:hlinkClick r:id="rId7"/>
          </p:cNvPr>
          <p:cNvPicPr>
            <a:picLocks noChangeAspect="1" noChangeArrowheads="1"/>
          </p:cNvPicPr>
          <p:nvPr/>
        </p:nvPicPr>
        <p:blipFill>
          <a:blip r:embed="rId8"/>
          <a:srcRect/>
          <a:stretch>
            <a:fillRect/>
          </a:stretch>
        </p:blipFill>
        <p:spPr bwMode="auto">
          <a:xfrm>
            <a:off x="1979613" y="395288"/>
            <a:ext cx="1201737" cy="801687"/>
          </a:xfrm>
          <a:prstGeom prst="rect">
            <a:avLst/>
          </a:prstGeom>
          <a:noFill/>
          <a:ln w="9525">
            <a:noFill/>
            <a:miter lim="800000"/>
            <a:headEnd/>
            <a:tailEnd/>
          </a:ln>
        </p:spPr>
      </p:pic>
      <p:pic>
        <p:nvPicPr>
          <p:cNvPr id="33798" name="Picture 12" descr="oerlogo-320-300">
            <a:hlinkClick r:id="rId9"/>
          </p:cNvPr>
          <p:cNvPicPr>
            <a:picLocks noChangeAspect="1" noChangeArrowheads="1"/>
          </p:cNvPicPr>
          <p:nvPr/>
        </p:nvPicPr>
        <p:blipFill>
          <a:blip r:embed="rId10"/>
          <a:srcRect/>
          <a:stretch>
            <a:fillRect/>
          </a:stretch>
        </p:blipFill>
        <p:spPr bwMode="auto">
          <a:xfrm>
            <a:off x="5602288" y="476250"/>
            <a:ext cx="2857500" cy="857250"/>
          </a:xfrm>
          <a:prstGeom prst="rect">
            <a:avLst/>
          </a:prstGeom>
          <a:noFill/>
          <a:ln w="9525">
            <a:noFill/>
            <a:miter lim="800000"/>
            <a:headEnd/>
            <a:tailEnd/>
          </a:ln>
        </p:spPr>
      </p:pic>
      <p:pic>
        <p:nvPicPr>
          <p:cNvPr id="7" name="Picture 6" descr="Rossiter.A.JPG"/>
          <p:cNvPicPr>
            <a:picLocks noChangeAspect="1"/>
          </p:cNvPicPr>
          <p:nvPr/>
        </p:nvPicPr>
        <p:blipFill>
          <a:blip r:embed="rId11" cstate="print"/>
          <a:stretch>
            <a:fillRect/>
          </a:stretch>
        </p:blipFill>
        <p:spPr>
          <a:xfrm>
            <a:off x="1000100" y="1428736"/>
            <a:ext cx="1571620" cy="2357430"/>
          </a:xfrm>
          <a:prstGeom prst="rect">
            <a:avLst/>
          </a:prstGeom>
        </p:spPr>
      </p:pic>
      <p:sp>
        <p:nvSpPr>
          <p:cNvPr id="8" name="Rounded Rectangle 7"/>
          <p:cNvSpPr/>
          <p:nvPr/>
        </p:nvSpPr>
        <p:spPr>
          <a:xfrm>
            <a:off x="3571868" y="1643050"/>
            <a:ext cx="4572032" cy="1857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Anthony </a:t>
            </a:r>
            <a:r>
              <a:rPr lang="en-GB" dirty="0" err="1" smtClean="0"/>
              <a:t>Rossiter</a:t>
            </a:r>
            <a:endParaRPr lang="en-GB" dirty="0" smtClean="0"/>
          </a:p>
          <a:p>
            <a:pPr algn="ctr"/>
            <a:r>
              <a:rPr lang="en-GB" dirty="0" smtClean="0"/>
              <a:t>Department of Automatic Control and Systems Engineering</a:t>
            </a:r>
          </a:p>
          <a:p>
            <a:pPr algn="ctr"/>
            <a:r>
              <a:rPr lang="en-GB" dirty="0" smtClean="0"/>
              <a:t>University of Sheffield</a:t>
            </a:r>
          </a:p>
          <a:p>
            <a:pPr algn="ctr"/>
            <a:r>
              <a:rPr lang="en-GB" dirty="0" smtClean="0"/>
              <a:t>www.shef.ac.uk/acse</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001056" cy="909884"/>
          </a:xfrm>
        </p:spPr>
        <p:txBody>
          <a:bodyPr>
            <a:normAutofit/>
          </a:bodyPr>
          <a:lstStyle/>
          <a:p>
            <a:r>
              <a:rPr lang="en-GB" dirty="0" smtClean="0"/>
              <a:t>Background </a:t>
            </a:r>
            <a:endParaRPr lang="en-GB" dirty="0"/>
          </a:p>
        </p:txBody>
      </p:sp>
      <p:sp>
        <p:nvSpPr>
          <p:cNvPr id="3" name="Content Placeholder 2"/>
          <p:cNvSpPr>
            <a:spLocks noGrp="1"/>
          </p:cNvSpPr>
          <p:nvPr>
            <p:ph idx="1"/>
          </p:nvPr>
        </p:nvSpPr>
        <p:spPr>
          <a:xfrm>
            <a:off x="214282" y="980728"/>
            <a:ext cx="8715436" cy="5591544"/>
          </a:xfrm>
        </p:spPr>
        <p:txBody>
          <a:bodyPr>
            <a:normAutofit/>
          </a:bodyPr>
          <a:lstStyle/>
          <a:p>
            <a:pPr marL="514350" indent="-514350">
              <a:lnSpc>
                <a:spcPct val="90000"/>
              </a:lnSpc>
              <a:buFont typeface="+mj-lt"/>
              <a:buAutoNum type="arabicPeriod"/>
            </a:pPr>
            <a:r>
              <a:rPr lang="en-GB" altLang="en-US" dirty="0" smtClean="0"/>
              <a:t>This chapter has shown how constraint inequalities can be defined for OMPC/SOMPC algorithms.</a:t>
            </a:r>
          </a:p>
          <a:p>
            <a:pPr marL="514350" indent="-514350">
              <a:lnSpc>
                <a:spcPct val="90000"/>
              </a:lnSpc>
              <a:buFont typeface="+mj-lt"/>
              <a:buAutoNum type="arabicPeriod"/>
            </a:pPr>
            <a:r>
              <a:rPr lang="en-GB" altLang="en-US" dirty="0" smtClean="0"/>
              <a:t>It has also presented some efficient MATLAB code for forming the minimal inequalities required to ensure constraint satisfaction over an infinite horizon.</a:t>
            </a:r>
            <a:endParaRPr lang="en-GB" altLang="en-US" dirty="0" smtClean="0">
              <a:solidFill>
                <a:srgbClr val="C00000"/>
              </a:solidFill>
            </a:endParaRPr>
          </a:p>
          <a:p>
            <a:pPr marL="514350" indent="-514350">
              <a:lnSpc>
                <a:spcPct val="90000"/>
              </a:lnSpc>
              <a:buFont typeface="+mj-lt"/>
              <a:buAutoNum type="arabicPeriod"/>
            </a:pPr>
            <a:r>
              <a:rPr lang="en-GB" altLang="en-US" dirty="0" smtClean="0"/>
              <a:t>This video takes the examples from videos 10-13 and constructs the MCAS using the proposed algorithm.</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2</a:t>
            </a:fld>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Summary</a:t>
            </a:r>
            <a:endParaRPr lang="en-GB" dirty="0"/>
          </a:p>
        </p:txBody>
      </p:sp>
      <p:sp>
        <p:nvSpPr>
          <p:cNvPr id="3" name="Content Placeholder 2"/>
          <p:cNvSpPr>
            <a:spLocks noGrp="1"/>
          </p:cNvSpPr>
          <p:nvPr>
            <p:ph idx="1"/>
          </p:nvPr>
        </p:nvSpPr>
        <p:spPr/>
        <p:txBody>
          <a:bodyPr/>
          <a:lstStyle/>
          <a:p>
            <a:pPr marL="0" indent="0">
              <a:buNone/>
            </a:pPr>
            <a:r>
              <a:rPr lang="en-GB" dirty="0" smtClean="0"/>
              <a:t>We quickly restate the format of OMPC/SOMPC used for the admissible set algorithm.</a:t>
            </a:r>
          </a:p>
          <a:p>
            <a:pPr marL="0" indent="0">
              <a:buNone/>
            </a:pPr>
            <a:endParaRPr lang="en-GB" dirty="0"/>
          </a:p>
          <a:p>
            <a:pPr marL="0" indent="0">
              <a:buNone/>
            </a:pPr>
            <a:r>
              <a:rPr lang="en-GB" dirty="0" smtClean="0"/>
              <a:t>Dynamics in autonomous model format:</a:t>
            </a:r>
          </a:p>
          <a:p>
            <a:pPr marL="0" indent="0">
              <a:buNone/>
            </a:pPr>
            <a:endParaRPr lang="en-GB" dirty="0"/>
          </a:p>
          <a:p>
            <a:pPr marL="0" indent="0">
              <a:buNone/>
            </a:pPr>
            <a:endParaRPr lang="en-GB" dirty="0" smtClean="0"/>
          </a:p>
          <a:p>
            <a:pPr marL="0" indent="0">
              <a:buNone/>
            </a:pPr>
            <a:r>
              <a:rPr lang="en-GB" dirty="0" smtClean="0"/>
              <a:t>Constraints expressed each sample.</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3</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1813012915"/>
              </p:ext>
            </p:extLst>
          </p:nvPr>
        </p:nvGraphicFramePr>
        <p:xfrm>
          <a:off x="395536" y="3212976"/>
          <a:ext cx="2395537" cy="757238"/>
        </p:xfrm>
        <a:graphic>
          <a:graphicData uri="http://schemas.openxmlformats.org/presentationml/2006/ole">
            <mc:AlternateContent xmlns:mc="http://schemas.openxmlformats.org/markup-compatibility/2006">
              <mc:Choice xmlns:v="urn:schemas-microsoft-com:vml" Requires="v">
                <p:oleObj spid="_x0000_s89141" name="Equation" r:id="rId3" imgW="723600" imgH="228600" progId="Equation.3">
                  <p:embed/>
                </p:oleObj>
              </mc:Choice>
              <mc:Fallback>
                <p:oleObj name="Equation" r:id="rId3" imgW="723600" imgH="228600" progId="Equation.3">
                  <p:embed/>
                  <p:pic>
                    <p:nvPicPr>
                      <p:cNvPr id="0" name="Object 5"/>
                      <p:cNvPicPr>
                        <a:picLocks noChangeAspect="1" noChangeArrowheads="1"/>
                      </p:cNvPicPr>
                      <p:nvPr/>
                    </p:nvPicPr>
                    <p:blipFill>
                      <a:blip r:embed="rId4"/>
                      <a:srcRect/>
                      <a:stretch>
                        <a:fillRect/>
                      </a:stretch>
                    </p:blipFill>
                    <p:spPr bwMode="auto">
                      <a:xfrm>
                        <a:off x="395536" y="3212976"/>
                        <a:ext cx="2395537" cy="757238"/>
                      </a:xfrm>
                      <a:prstGeom prst="rect">
                        <a:avLst/>
                      </a:prstGeom>
                      <a:solidFill>
                        <a:srgbClr val="FDEADA"/>
                      </a:solidFill>
                      <a:ln w="38100">
                        <a:solidFill>
                          <a:schemeClr val="folHlink"/>
                        </a:solidFill>
                        <a:miter lim="800000"/>
                        <a:headEnd/>
                        <a:tailEnd/>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46343872"/>
              </p:ext>
            </p:extLst>
          </p:nvPr>
        </p:nvGraphicFramePr>
        <p:xfrm>
          <a:off x="3563888" y="3212976"/>
          <a:ext cx="3065462" cy="800100"/>
        </p:xfrm>
        <a:graphic>
          <a:graphicData uri="http://schemas.openxmlformats.org/presentationml/2006/ole">
            <mc:AlternateContent xmlns:mc="http://schemas.openxmlformats.org/markup-compatibility/2006">
              <mc:Choice xmlns:v="urn:schemas-microsoft-com:vml" Requires="v">
                <p:oleObj spid="_x0000_s89142" name="Equation" r:id="rId5" imgW="927000" imgH="241200" progId="Equation.3">
                  <p:embed/>
                </p:oleObj>
              </mc:Choice>
              <mc:Fallback>
                <p:oleObj name="Equation" r:id="rId5" imgW="927000" imgH="241200" progId="Equation.3">
                  <p:embed/>
                  <p:pic>
                    <p:nvPicPr>
                      <p:cNvPr id="0" name="Object 9"/>
                      <p:cNvPicPr>
                        <a:picLocks noChangeAspect="1" noChangeArrowheads="1"/>
                      </p:cNvPicPr>
                      <p:nvPr/>
                    </p:nvPicPr>
                    <p:blipFill>
                      <a:blip r:embed="rId6"/>
                      <a:srcRect/>
                      <a:stretch>
                        <a:fillRect/>
                      </a:stretch>
                    </p:blipFill>
                    <p:spPr bwMode="auto">
                      <a:xfrm>
                        <a:off x="3563888" y="3212976"/>
                        <a:ext cx="3065462" cy="800100"/>
                      </a:xfrm>
                      <a:prstGeom prst="rect">
                        <a:avLst/>
                      </a:prstGeom>
                      <a:solidFill>
                        <a:srgbClr val="FDEADA"/>
                      </a:solidFill>
                      <a:ln w="38100">
                        <a:solidFill>
                          <a:schemeClr val="folHlink"/>
                        </a:solidFill>
                        <a:miter lim="800000"/>
                        <a:headEnd/>
                        <a:tailEnd/>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785915044"/>
              </p:ext>
            </p:extLst>
          </p:nvPr>
        </p:nvGraphicFramePr>
        <p:xfrm>
          <a:off x="1115616" y="5085184"/>
          <a:ext cx="3560762" cy="1303338"/>
        </p:xfrm>
        <a:graphic>
          <a:graphicData uri="http://schemas.openxmlformats.org/presentationml/2006/ole">
            <mc:AlternateContent xmlns:mc="http://schemas.openxmlformats.org/markup-compatibility/2006">
              <mc:Choice xmlns:v="urn:schemas-microsoft-com:vml" Requires="v">
                <p:oleObj spid="_x0000_s89143" name="Equation" r:id="rId7" imgW="1320480" imgH="482400" progId="Equation.3">
                  <p:embed/>
                </p:oleObj>
              </mc:Choice>
              <mc:Fallback>
                <p:oleObj name="Equation" r:id="rId7" imgW="1320480" imgH="4824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5616" y="5085184"/>
                        <a:ext cx="3560762" cy="1303338"/>
                      </a:xfrm>
                      <a:prstGeom prst="rect">
                        <a:avLst/>
                      </a:prstGeom>
                      <a:solidFill>
                        <a:srgbClr val="FDEADA"/>
                      </a:solidFill>
                      <a:ln w="38100">
                        <a:solidFill>
                          <a:schemeClr val="folHlink"/>
                        </a:solidFill>
                        <a:miter lim="800000"/>
                        <a:headEnd/>
                        <a:tailEnd/>
                      </a:ln>
                    </p:spPr>
                  </p:pic>
                </p:oleObj>
              </mc:Fallback>
            </mc:AlternateContent>
          </a:graphicData>
        </a:graphic>
      </p:graphicFrame>
      <p:sp>
        <p:nvSpPr>
          <p:cNvPr id="9" name="Rectangle 8"/>
          <p:cNvSpPr/>
          <p:nvPr/>
        </p:nvSpPr>
        <p:spPr>
          <a:xfrm>
            <a:off x="7055768" y="2420888"/>
            <a:ext cx="2088232" cy="259228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solidFill>
                  <a:srgbClr val="FFFF00"/>
                </a:solidFill>
              </a:rPr>
              <a:t>Except for modes that appear only in</a:t>
            </a:r>
          </a:p>
          <a:p>
            <a:pPr algn="ctr"/>
            <a:r>
              <a:rPr lang="en-GB" sz="2800" dirty="0" smtClean="0">
                <a:solidFill>
                  <a:srgbClr val="FFFF00"/>
                </a:solidFill>
              </a:rPr>
              <a:t>G</a:t>
            </a:r>
            <a:r>
              <a:rPr lang="en-GB" sz="2800" baseline="-25000" dirty="0" smtClean="0">
                <a:solidFill>
                  <a:srgbClr val="FFFF00"/>
                </a:solidFill>
              </a:rPr>
              <a:t>2</a:t>
            </a:r>
            <a:r>
              <a:rPr lang="en-GB" sz="2800" dirty="0" smtClean="0">
                <a:solidFill>
                  <a:srgbClr val="FFFF00"/>
                </a:solidFill>
              </a:rPr>
              <a:t> </a:t>
            </a:r>
            <a:r>
              <a:rPr lang="en-GB" sz="2800" dirty="0" smtClean="0">
                <a:solidFill>
                  <a:srgbClr val="FFFF00"/>
                </a:solidFill>
              </a:rPr>
              <a:t>Z&lt;= </a:t>
            </a:r>
            <a:r>
              <a:rPr lang="en-GB" sz="2800" dirty="0" smtClean="0">
                <a:solidFill>
                  <a:srgbClr val="FFFF00"/>
                </a:solidFill>
              </a:rPr>
              <a:t>f</a:t>
            </a:r>
            <a:r>
              <a:rPr lang="en-GB" sz="2800" baseline="-25000" dirty="0" smtClean="0">
                <a:solidFill>
                  <a:srgbClr val="FFFF00"/>
                </a:solidFill>
              </a:rPr>
              <a:t>2</a:t>
            </a:r>
            <a:r>
              <a:rPr lang="en-GB" sz="2800" dirty="0" smtClean="0"/>
              <a:t>.</a:t>
            </a:r>
            <a:endParaRPr lang="en-GB" sz="2800" dirty="0"/>
          </a:p>
        </p:txBody>
      </p:sp>
    </p:spTree>
    <p:extLst>
      <p:ext uri="{BB962C8B-B14F-4D97-AF65-F5344CB8AC3E}">
        <p14:creationId xmlns:p14="http://schemas.microsoft.com/office/powerpoint/2010/main" val="4079931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Autonomous model formulation</a:t>
            </a:r>
            <a:endParaRPr lang="en-GB" dirty="0"/>
          </a:p>
        </p:txBody>
      </p:sp>
      <p:sp>
        <p:nvSpPr>
          <p:cNvPr id="3" name="Content Placeholder 2"/>
          <p:cNvSpPr>
            <a:spLocks noGrp="1"/>
          </p:cNvSpPr>
          <p:nvPr>
            <p:ph idx="1"/>
          </p:nvPr>
        </p:nvSpPr>
        <p:spPr>
          <a:xfrm>
            <a:off x="214282" y="836712"/>
            <a:ext cx="8715436" cy="1584176"/>
          </a:xfrm>
        </p:spPr>
        <p:txBody>
          <a:bodyPr>
            <a:normAutofit/>
          </a:bodyPr>
          <a:lstStyle/>
          <a:p>
            <a:pPr marL="0" indent="0">
              <a:buNone/>
            </a:pPr>
            <a:r>
              <a:rPr lang="en-GB" dirty="0" smtClean="0"/>
              <a:t>Autonomous model for prediction which includes the target/disturbance estimate as an extra state: </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4</a:t>
            </a:fld>
            <a:endParaRPr lang="en-GB" dirty="0"/>
          </a:p>
        </p:txBody>
      </p:sp>
      <p:graphicFrame>
        <p:nvGraphicFramePr>
          <p:cNvPr id="7" name="Object 6"/>
          <p:cNvGraphicFramePr>
            <a:graphicFrameLocks noChangeAspect="1"/>
          </p:cNvGraphicFramePr>
          <p:nvPr>
            <p:extLst>
              <p:ext uri="{D42A27DB-BD31-4B8C-83A1-F6EECF244321}">
                <p14:modId xmlns:p14="http://schemas.microsoft.com/office/powerpoint/2010/main" val="4065404688"/>
              </p:ext>
            </p:extLst>
          </p:nvPr>
        </p:nvGraphicFramePr>
        <p:xfrm>
          <a:off x="611882" y="2039931"/>
          <a:ext cx="7560518" cy="4643444"/>
        </p:xfrm>
        <a:graphic>
          <a:graphicData uri="http://schemas.openxmlformats.org/presentationml/2006/ole">
            <mc:AlternateContent xmlns:mc="http://schemas.openxmlformats.org/markup-compatibility/2006">
              <mc:Choice xmlns:v="urn:schemas-microsoft-com:vml" Requires="v">
                <p:oleObj spid="_x0000_s84007" name="Equation" r:id="rId3" imgW="3517560" imgH="2158920" progId="Equation.3">
                  <p:embed/>
                </p:oleObj>
              </mc:Choice>
              <mc:Fallback>
                <p:oleObj name="Equation" r:id="rId3" imgW="3517560" imgH="2158920" progId="Equation.3">
                  <p:embed/>
                  <p:pic>
                    <p:nvPicPr>
                      <p:cNvPr id="0" name=""/>
                      <p:cNvPicPr>
                        <a:picLocks noChangeAspect="1" noChangeArrowheads="1"/>
                      </p:cNvPicPr>
                      <p:nvPr/>
                    </p:nvPicPr>
                    <p:blipFill>
                      <a:blip r:embed="rId4"/>
                      <a:srcRect/>
                      <a:stretch>
                        <a:fillRect/>
                      </a:stretch>
                    </p:blipFill>
                    <p:spPr bwMode="auto">
                      <a:xfrm>
                        <a:off x="611882" y="2039931"/>
                        <a:ext cx="7560518" cy="4643444"/>
                      </a:xfrm>
                      <a:prstGeom prst="rect">
                        <a:avLst/>
                      </a:prstGeom>
                      <a:solidFill>
                        <a:srgbClr val="FFFF00"/>
                      </a:solidFill>
                      <a:ln w="38100">
                        <a:solidFill>
                          <a:schemeClr val="folHlink"/>
                        </a:solidFill>
                        <a:miter lim="800000"/>
                        <a:headEnd/>
                        <a:tailEnd/>
                      </a:ln>
                    </p:spPr>
                  </p:pic>
                </p:oleObj>
              </mc:Fallback>
            </mc:AlternateContent>
          </a:graphicData>
        </a:graphic>
      </p:graphicFrame>
    </p:spTree>
    <p:extLst>
      <p:ext uri="{BB962C8B-B14F-4D97-AF65-F5344CB8AC3E}">
        <p14:creationId xmlns:p14="http://schemas.microsoft.com/office/powerpoint/2010/main" val="796031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5801298" cy="714380"/>
          </a:xfrm>
        </p:spPr>
        <p:txBody>
          <a:bodyPr>
            <a:normAutofit fontScale="90000"/>
          </a:bodyPr>
          <a:lstStyle/>
          <a:p>
            <a:r>
              <a:rPr lang="en-GB" dirty="0" smtClean="0"/>
              <a:t>Sample constraints</a:t>
            </a:r>
            <a:endParaRPr lang="en-GB" dirty="0"/>
          </a:p>
        </p:txBody>
      </p:sp>
      <p:sp>
        <p:nvSpPr>
          <p:cNvPr id="3" name="Content Placeholder 2"/>
          <p:cNvSpPr>
            <a:spLocks noGrp="1"/>
          </p:cNvSpPr>
          <p:nvPr>
            <p:ph idx="1"/>
          </p:nvPr>
        </p:nvSpPr>
        <p:spPr>
          <a:xfrm>
            <a:off x="214282" y="928670"/>
            <a:ext cx="6157918" cy="1204186"/>
          </a:xfrm>
        </p:spPr>
        <p:txBody>
          <a:bodyPr>
            <a:normAutofit fontScale="85000" lnSpcReduction="10000"/>
          </a:bodyPr>
          <a:lstStyle/>
          <a:p>
            <a:pPr marL="0" indent="0">
              <a:buNone/>
            </a:pPr>
            <a:r>
              <a:rPr lang="en-GB" dirty="0" smtClean="0"/>
              <a:t>Because we assume the value r-d is constant, these rows will not be carried forward in any admissible set iteration.</a:t>
            </a:r>
          </a:p>
          <a:p>
            <a:endParaRPr lang="en-GB" dirty="0"/>
          </a:p>
          <a:p>
            <a:endParaRPr lang="en-GB" dirty="0" smtClean="0"/>
          </a:p>
          <a:p>
            <a:endParaRPr lang="en-GB" dirty="0"/>
          </a:p>
          <a:p>
            <a:endParaRPr lang="en-GB" dirty="0" smtClean="0"/>
          </a:p>
          <a:p>
            <a:endParaRPr lang="en-GB" dirty="0"/>
          </a:p>
          <a:p>
            <a:endParaRPr lang="en-GB" dirty="0" smtClean="0"/>
          </a:p>
          <a:p>
            <a:endParaRPr lang="en-GB" dirty="0" smtClean="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5</a:t>
            </a:fld>
            <a:endParaRPr lang="en-GB" dirty="0"/>
          </a:p>
        </p:txBody>
      </p:sp>
      <p:graphicFrame>
        <p:nvGraphicFramePr>
          <p:cNvPr id="8" name="Object 7"/>
          <p:cNvGraphicFramePr>
            <a:graphicFrameLocks noChangeAspect="1"/>
          </p:cNvGraphicFramePr>
          <p:nvPr>
            <p:extLst>
              <p:ext uri="{D42A27DB-BD31-4B8C-83A1-F6EECF244321}">
                <p14:modId xmlns:p14="http://schemas.microsoft.com/office/powerpoint/2010/main" val="3249287642"/>
              </p:ext>
            </p:extLst>
          </p:nvPr>
        </p:nvGraphicFramePr>
        <p:xfrm>
          <a:off x="251520" y="3140968"/>
          <a:ext cx="6384701" cy="3295850"/>
        </p:xfrm>
        <a:graphic>
          <a:graphicData uri="http://schemas.openxmlformats.org/presentationml/2006/ole">
            <mc:AlternateContent xmlns:mc="http://schemas.openxmlformats.org/markup-compatibility/2006">
              <mc:Choice xmlns:v="urn:schemas-microsoft-com:vml" Requires="v">
                <p:oleObj spid="_x0000_s80068" name="Equation" r:id="rId3" imgW="2908080" imgH="1498320" progId="Equation.3">
                  <p:embed/>
                </p:oleObj>
              </mc:Choice>
              <mc:Fallback>
                <p:oleObj name="Equation" r:id="rId3" imgW="2908080" imgH="1498320" progId="Equation.3">
                  <p:embed/>
                  <p:pic>
                    <p:nvPicPr>
                      <p:cNvPr id="0" name=""/>
                      <p:cNvPicPr>
                        <a:picLocks noChangeAspect="1" noChangeArrowheads="1"/>
                      </p:cNvPicPr>
                      <p:nvPr/>
                    </p:nvPicPr>
                    <p:blipFill>
                      <a:blip r:embed="rId4"/>
                      <a:srcRect/>
                      <a:stretch>
                        <a:fillRect/>
                      </a:stretch>
                    </p:blipFill>
                    <p:spPr bwMode="auto">
                      <a:xfrm>
                        <a:off x="251520" y="3140968"/>
                        <a:ext cx="6384701" cy="3295850"/>
                      </a:xfrm>
                      <a:prstGeom prst="rect">
                        <a:avLst/>
                      </a:prstGeom>
                      <a:solidFill>
                        <a:srgbClr val="FDEADA"/>
                      </a:solidFill>
                      <a:ln w="38100">
                        <a:solidFill>
                          <a:schemeClr val="folHlink"/>
                        </a:solidFill>
                        <a:miter lim="800000"/>
                        <a:headEnd/>
                        <a:tailEnd/>
                      </a:ln>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52183880"/>
              </p:ext>
            </p:extLst>
          </p:nvPr>
        </p:nvGraphicFramePr>
        <p:xfrm>
          <a:off x="6588224" y="188640"/>
          <a:ext cx="2448272" cy="1820902"/>
        </p:xfrm>
        <a:graphic>
          <a:graphicData uri="http://schemas.openxmlformats.org/presentationml/2006/ole">
            <mc:AlternateContent xmlns:mc="http://schemas.openxmlformats.org/markup-compatibility/2006">
              <mc:Choice xmlns:v="urn:schemas-microsoft-com:vml" Requires="v">
                <p:oleObj spid="_x0000_s80069" name="Equation" r:id="rId5" imgW="888840" imgH="660240" progId="Equation.3">
                  <p:embed/>
                </p:oleObj>
              </mc:Choice>
              <mc:Fallback>
                <p:oleObj name="Equation" r:id="rId5" imgW="888840" imgH="660240" progId="Equation.3">
                  <p:embed/>
                  <p:pic>
                    <p:nvPicPr>
                      <p:cNvPr id="0" name=""/>
                      <p:cNvPicPr>
                        <a:picLocks noChangeAspect="1" noChangeArrowheads="1"/>
                      </p:cNvPicPr>
                      <p:nvPr/>
                    </p:nvPicPr>
                    <p:blipFill>
                      <a:blip r:embed="rId6"/>
                      <a:srcRect/>
                      <a:stretch>
                        <a:fillRect/>
                      </a:stretch>
                    </p:blipFill>
                    <p:spPr bwMode="auto">
                      <a:xfrm>
                        <a:off x="6588224" y="188640"/>
                        <a:ext cx="2448272" cy="1820902"/>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661312240"/>
              </p:ext>
            </p:extLst>
          </p:nvPr>
        </p:nvGraphicFramePr>
        <p:xfrm>
          <a:off x="5846763" y="3068638"/>
          <a:ext cx="2897187" cy="757237"/>
        </p:xfrm>
        <a:graphic>
          <a:graphicData uri="http://schemas.openxmlformats.org/presentationml/2006/ole">
            <mc:AlternateContent xmlns:mc="http://schemas.openxmlformats.org/markup-compatibility/2006">
              <mc:Choice xmlns:v="urn:schemas-microsoft-com:vml" Requires="v">
                <p:oleObj spid="_x0000_s80070" name="Equation" r:id="rId7" imgW="876240" imgH="228600" progId="Equation.3">
                  <p:embed/>
                </p:oleObj>
              </mc:Choice>
              <mc:Fallback>
                <p:oleObj name="Equation" r:id="rId7" imgW="876240" imgH="228600" progId="Equation.3">
                  <p:embed/>
                  <p:pic>
                    <p:nvPicPr>
                      <p:cNvPr id="0" name="Object 6"/>
                      <p:cNvPicPr>
                        <a:picLocks noChangeAspect="1" noChangeArrowheads="1"/>
                      </p:cNvPicPr>
                      <p:nvPr/>
                    </p:nvPicPr>
                    <p:blipFill>
                      <a:blip r:embed="rId8"/>
                      <a:srcRect/>
                      <a:stretch>
                        <a:fillRect/>
                      </a:stretch>
                    </p:blipFill>
                    <p:spPr bwMode="auto">
                      <a:xfrm>
                        <a:off x="5846763" y="3068638"/>
                        <a:ext cx="2897187" cy="757237"/>
                      </a:xfrm>
                      <a:prstGeom prst="rect">
                        <a:avLst/>
                      </a:prstGeom>
                      <a:solidFill>
                        <a:srgbClr val="FFC000"/>
                      </a:solidFill>
                      <a:ln w="38100">
                        <a:solidFill>
                          <a:schemeClr val="folHlink"/>
                        </a:solidFill>
                        <a:miter lim="800000"/>
                        <a:headEnd/>
                        <a:tailEnd/>
                      </a:ln>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142266064"/>
              </p:ext>
            </p:extLst>
          </p:nvPr>
        </p:nvGraphicFramePr>
        <p:xfrm>
          <a:off x="5940152" y="5229200"/>
          <a:ext cx="2433638" cy="1514475"/>
        </p:xfrm>
        <a:graphic>
          <a:graphicData uri="http://schemas.openxmlformats.org/presentationml/2006/ole">
            <mc:AlternateContent xmlns:mc="http://schemas.openxmlformats.org/markup-compatibility/2006">
              <mc:Choice xmlns:v="urn:schemas-microsoft-com:vml" Requires="v">
                <p:oleObj spid="_x0000_s80071" name="Equation" r:id="rId9" imgW="736560" imgH="457200" progId="Equation.3">
                  <p:embed/>
                </p:oleObj>
              </mc:Choice>
              <mc:Fallback>
                <p:oleObj name="Equation" r:id="rId9" imgW="736560" imgH="457200" progId="Equation.3">
                  <p:embed/>
                  <p:pic>
                    <p:nvPicPr>
                      <p:cNvPr id="0" name="Object 8"/>
                      <p:cNvPicPr>
                        <a:picLocks noChangeAspect="1" noChangeArrowheads="1"/>
                      </p:cNvPicPr>
                      <p:nvPr/>
                    </p:nvPicPr>
                    <p:blipFill>
                      <a:blip r:embed="rId10"/>
                      <a:srcRect/>
                      <a:stretch>
                        <a:fillRect/>
                      </a:stretch>
                    </p:blipFill>
                    <p:spPr bwMode="auto">
                      <a:xfrm>
                        <a:off x="5940152" y="5229200"/>
                        <a:ext cx="2433638" cy="1514475"/>
                      </a:xfrm>
                      <a:prstGeom prst="rect">
                        <a:avLst/>
                      </a:prstGeom>
                      <a:solidFill>
                        <a:srgbClr val="FFC000"/>
                      </a:solidFill>
                      <a:ln w="38100">
                        <a:solidFill>
                          <a:schemeClr val="folHlink"/>
                        </a:solidFill>
                        <a:miter lim="800000"/>
                        <a:headEnd/>
                        <a:tailEnd/>
                      </a:ln>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012259321"/>
              </p:ext>
            </p:extLst>
          </p:nvPr>
        </p:nvGraphicFramePr>
        <p:xfrm>
          <a:off x="467544" y="2132856"/>
          <a:ext cx="2233612" cy="876300"/>
        </p:xfrm>
        <a:graphic>
          <a:graphicData uri="http://schemas.openxmlformats.org/presentationml/2006/ole">
            <mc:AlternateContent xmlns:mc="http://schemas.openxmlformats.org/markup-compatibility/2006">
              <mc:Choice xmlns:v="urn:schemas-microsoft-com:vml" Requires="v">
                <p:oleObj spid="_x0000_s80072" name="Equation" r:id="rId11" imgW="647640" imgH="253800" progId="Equation.3">
                  <p:embed/>
                </p:oleObj>
              </mc:Choice>
              <mc:Fallback>
                <p:oleObj name="Equation" r:id="rId11" imgW="647640" imgH="253800" progId="Equation.3">
                  <p:embed/>
                  <p:pic>
                    <p:nvPicPr>
                      <p:cNvPr id="0" name="Object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7544" y="2132856"/>
                        <a:ext cx="2233612" cy="8763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274742929"/>
              </p:ext>
            </p:extLst>
          </p:nvPr>
        </p:nvGraphicFramePr>
        <p:xfrm>
          <a:off x="2915816" y="2132856"/>
          <a:ext cx="2979738" cy="874713"/>
        </p:xfrm>
        <a:graphic>
          <a:graphicData uri="http://schemas.openxmlformats.org/presentationml/2006/ole">
            <mc:AlternateContent xmlns:mc="http://schemas.openxmlformats.org/markup-compatibility/2006">
              <mc:Choice xmlns:v="urn:schemas-microsoft-com:vml" Requires="v">
                <p:oleObj spid="_x0000_s80073" name="Equation" r:id="rId13" imgW="863280" imgH="253800" progId="Equation.3">
                  <p:embed/>
                </p:oleObj>
              </mc:Choice>
              <mc:Fallback>
                <p:oleObj name="Equation" r:id="rId13" imgW="863280" imgH="253800"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15816" y="2132856"/>
                        <a:ext cx="2979738" cy="87471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101938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arn(inVertical)">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Requirements on targets</a:t>
            </a:r>
            <a:endParaRPr lang="en-GB" dirty="0"/>
          </a:p>
        </p:txBody>
      </p:sp>
      <p:sp>
        <p:nvSpPr>
          <p:cNvPr id="3" name="Content Placeholder 2"/>
          <p:cNvSpPr>
            <a:spLocks noGrp="1"/>
          </p:cNvSpPr>
          <p:nvPr>
            <p:ph idx="1"/>
          </p:nvPr>
        </p:nvSpPr>
        <p:spPr>
          <a:xfrm>
            <a:off x="214282" y="928670"/>
            <a:ext cx="8462174" cy="844146"/>
          </a:xfrm>
        </p:spPr>
        <p:txBody>
          <a:bodyPr>
            <a:normAutofit/>
          </a:bodyPr>
          <a:lstStyle/>
          <a:p>
            <a:pPr marL="0" indent="0">
              <a:buNone/>
            </a:pPr>
            <a:r>
              <a:rPr lang="en-GB" dirty="0" smtClean="0"/>
              <a:t>The steady-state must lie in the interior of the set.</a:t>
            </a:r>
          </a:p>
          <a:p>
            <a:endParaRPr lang="en-GB" dirty="0"/>
          </a:p>
          <a:p>
            <a:endParaRPr lang="en-GB" dirty="0" smtClean="0"/>
          </a:p>
          <a:p>
            <a:endParaRPr lang="en-GB" dirty="0"/>
          </a:p>
          <a:p>
            <a:endParaRPr lang="en-GB" dirty="0" smtClean="0"/>
          </a:p>
          <a:p>
            <a:endParaRPr lang="en-GB" dirty="0" smtClean="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6</a:t>
            </a:fld>
            <a:endParaRPr lang="en-GB" dirty="0"/>
          </a:p>
        </p:txBody>
      </p:sp>
      <p:graphicFrame>
        <p:nvGraphicFramePr>
          <p:cNvPr id="7" name="Object 6"/>
          <p:cNvGraphicFramePr>
            <a:graphicFrameLocks noChangeAspect="1"/>
          </p:cNvGraphicFramePr>
          <p:nvPr>
            <p:extLst>
              <p:ext uri="{D42A27DB-BD31-4B8C-83A1-F6EECF244321}">
                <p14:modId xmlns:p14="http://schemas.microsoft.com/office/powerpoint/2010/main" val="3307866560"/>
              </p:ext>
            </p:extLst>
          </p:nvPr>
        </p:nvGraphicFramePr>
        <p:xfrm>
          <a:off x="323528" y="1624240"/>
          <a:ext cx="3935412" cy="2230437"/>
        </p:xfrm>
        <a:graphic>
          <a:graphicData uri="http://schemas.openxmlformats.org/presentationml/2006/ole">
            <mc:AlternateContent xmlns:mc="http://schemas.openxmlformats.org/markup-compatibility/2006">
              <mc:Choice xmlns:v="urn:schemas-microsoft-com:vml" Requires="v">
                <p:oleObj spid="_x0000_s81993" name="Equation" r:id="rId3" imgW="1346040" imgH="761760" progId="Equation.3">
                  <p:embed/>
                </p:oleObj>
              </mc:Choice>
              <mc:Fallback>
                <p:oleObj name="Equation" r:id="rId3" imgW="1346040" imgH="761760" progId="Equation.3">
                  <p:embed/>
                  <p:pic>
                    <p:nvPicPr>
                      <p:cNvPr id="0" name=""/>
                      <p:cNvPicPr>
                        <a:picLocks noChangeAspect="1" noChangeArrowheads="1"/>
                      </p:cNvPicPr>
                      <p:nvPr/>
                    </p:nvPicPr>
                    <p:blipFill>
                      <a:blip r:embed="rId4"/>
                      <a:srcRect/>
                      <a:stretch>
                        <a:fillRect/>
                      </a:stretch>
                    </p:blipFill>
                    <p:spPr bwMode="auto">
                      <a:xfrm>
                        <a:off x="323528" y="1624240"/>
                        <a:ext cx="3935412" cy="2230437"/>
                      </a:xfrm>
                      <a:prstGeom prst="rect">
                        <a:avLst/>
                      </a:prstGeom>
                      <a:solidFill>
                        <a:srgbClr val="F2DCDB"/>
                      </a:solidFill>
                      <a:ln w="9525">
                        <a:solidFill>
                          <a:srgbClr val="953735"/>
                        </a:solidFill>
                        <a:miter lim="800000"/>
                        <a:headEnd/>
                        <a:tailEnd/>
                      </a:ln>
                    </p:spPr>
                  </p:pic>
                </p:oleObj>
              </mc:Fallback>
            </mc:AlternateContent>
          </a:graphicData>
        </a:graphic>
      </p:graphicFrame>
      <p:sp>
        <p:nvSpPr>
          <p:cNvPr id="10" name="Rectangle 9"/>
          <p:cNvSpPr/>
          <p:nvPr/>
        </p:nvSpPr>
        <p:spPr>
          <a:xfrm>
            <a:off x="4634844" y="1700808"/>
            <a:ext cx="3681572" cy="201622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Users should check their targets against these inequalities before deploying.</a:t>
            </a:r>
          </a:p>
        </p:txBody>
      </p:sp>
      <p:graphicFrame>
        <p:nvGraphicFramePr>
          <p:cNvPr id="8" name="Object 7"/>
          <p:cNvGraphicFramePr>
            <a:graphicFrameLocks noChangeAspect="1"/>
          </p:cNvGraphicFramePr>
          <p:nvPr>
            <p:extLst>
              <p:ext uri="{D42A27DB-BD31-4B8C-83A1-F6EECF244321}">
                <p14:modId xmlns:p14="http://schemas.microsoft.com/office/powerpoint/2010/main" val="1040605724"/>
              </p:ext>
            </p:extLst>
          </p:nvPr>
        </p:nvGraphicFramePr>
        <p:xfrm>
          <a:off x="323528" y="4077072"/>
          <a:ext cx="3935413" cy="2230437"/>
        </p:xfrm>
        <a:graphic>
          <a:graphicData uri="http://schemas.openxmlformats.org/presentationml/2006/ole">
            <mc:AlternateContent xmlns:mc="http://schemas.openxmlformats.org/markup-compatibility/2006">
              <mc:Choice xmlns:v="urn:schemas-microsoft-com:vml" Requires="v">
                <p:oleObj spid="_x0000_s81994" name="Equation" r:id="rId5" imgW="1346040" imgH="761760" progId="Equation.3">
                  <p:embed/>
                </p:oleObj>
              </mc:Choice>
              <mc:Fallback>
                <p:oleObj name="Equation" r:id="rId5" imgW="1346040" imgH="761760" progId="Equation.3">
                  <p:embed/>
                  <p:pic>
                    <p:nvPicPr>
                      <p:cNvPr id="0" name="Object 6"/>
                      <p:cNvPicPr>
                        <a:picLocks noChangeAspect="1" noChangeArrowheads="1"/>
                      </p:cNvPicPr>
                      <p:nvPr/>
                    </p:nvPicPr>
                    <p:blipFill>
                      <a:blip r:embed="rId6"/>
                      <a:srcRect/>
                      <a:stretch>
                        <a:fillRect/>
                      </a:stretch>
                    </p:blipFill>
                    <p:spPr bwMode="auto">
                      <a:xfrm>
                        <a:off x="323528" y="4077072"/>
                        <a:ext cx="3935413" cy="2230437"/>
                      </a:xfrm>
                      <a:prstGeom prst="rect">
                        <a:avLst/>
                      </a:prstGeom>
                      <a:solidFill>
                        <a:srgbClr val="F2DCDB"/>
                      </a:solidFill>
                      <a:ln w="9525">
                        <a:solidFill>
                          <a:srgbClr val="953735"/>
                        </a:solidFill>
                        <a:miter lim="800000"/>
                        <a:headEnd/>
                        <a:tailEnd/>
                      </a:ln>
                    </p:spPr>
                  </p:pic>
                </p:oleObj>
              </mc:Fallback>
            </mc:AlternateContent>
          </a:graphicData>
        </a:graphic>
      </p:graphicFrame>
      <p:sp>
        <p:nvSpPr>
          <p:cNvPr id="9" name="Rectangle 8"/>
          <p:cNvSpPr/>
          <p:nvPr/>
        </p:nvSpPr>
        <p:spPr>
          <a:xfrm>
            <a:off x="4634782" y="4221088"/>
            <a:ext cx="3681572" cy="223224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It is possible that even stricter limits are needed, that is, these are necessary but not sufficient.</a:t>
            </a:r>
            <a:endParaRPr lang="en-GB" sz="2800" dirty="0"/>
          </a:p>
        </p:txBody>
      </p:sp>
    </p:spTree>
    <p:extLst>
      <p:ext uri="{BB962C8B-B14F-4D97-AF65-F5344CB8AC3E}">
        <p14:creationId xmlns:p14="http://schemas.microsoft.com/office/powerpoint/2010/main" val="3741282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arn(inVertical)">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MATLAB code</a:t>
            </a:r>
            <a:endParaRPr lang="en-GB" dirty="0"/>
          </a:p>
        </p:txBody>
      </p:sp>
      <p:sp>
        <p:nvSpPr>
          <p:cNvPr id="3" name="Content Placeholder 2"/>
          <p:cNvSpPr>
            <a:spLocks noGrp="1"/>
          </p:cNvSpPr>
          <p:nvPr>
            <p:ph idx="1"/>
          </p:nvPr>
        </p:nvSpPr>
        <p:spPr>
          <a:xfrm>
            <a:off x="214282" y="928670"/>
            <a:ext cx="8715436" cy="5524665"/>
          </a:xfrm>
        </p:spPr>
        <p:txBody>
          <a:bodyPr>
            <a:normAutofit/>
          </a:bodyPr>
          <a:lstStyle/>
          <a:p>
            <a:pPr marL="0" indent="0">
              <a:buNone/>
            </a:pPr>
            <a:r>
              <a:rPr lang="en-GB" b="1" i="1" dirty="0">
                <a:solidFill>
                  <a:srgbClr val="00B050"/>
                </a:solidFill>
              </a:rPr>
              <a:t>In OMPC folder.</a:t>
            </a:r>
          </a:p>
          <a:p>
            <a:pPr marL="0" indent="0">
              <a:buNone/>
            </a:pPr>
            <a:r>
              <a:rPr lang="en-GB" b="1" i="1" dirty="0" smtClean="0">
                <a:solidFill>
                  <a:srgbClr val="7030A0"/>
                </a:solidFill>
              </a:rPr>
              <a:t>MAIN </a:t>
            </a:r>
            <a:r>
              <a:rPr lang="en-GB" b="1" i="1" dirty="0">
                <a:solidFill>
                  <a:srgbClr val="7030A0"/>
                </a:solidFill>
              </a:rPr>
              <a:t>CODE </a:t>
            </a:r>
            <a:r>
              <a:rPr lang="en-GB" b="1" i="1" dirty="0">
                <a:solidFill>
                  <a:srgbClr val="C00000"/>
                </a:solidFill>
              </a:rPr>
              <a:t>is </a:t>
            </a:r>
            <a:r>
              <a:rPr lang="en-GB" b="1" i="1" dirty="0" err="1" smtClean="0">
                <a:solidFill>
                  <a:srgbClr val="C00000"/>
                </a:solidFill>
              </a:rPr>
              <a:t>ompc_simulate_efficient.m</a:t>
            </a:r>
            <a:endParaRPr lang="en-GB" b="1" i="1" dirty="0" smtClean="0">
              <a:solidFill>
                <a:srgbClr val="C00000"/>
              </a:solidFill>
            </a:endParaRPr>
          </a:p>
          <a:p>
            <a:pPr marL="0" indent="0">
              <a:buNone/>
            </a:pPr>
            <a:endParaRPr lang="en-GB" b="1" i="1" dirty="0">
              <a:solidFill>
                <a:srgbClr val="C00000"/>
              </a:solidFill>
            </a:endParaRPr>
          </a:p>
          <a:p>
            <a:pPr marL="0" indent="0">
              <a:buNone/>
            </a:pPr>
            <a:endParaRPr lang="en-GB" b="1" i="1" dirty="0" smtClean="0">
              <a:solidFill>
                <a:srgbClr val="C00000"/>
              </a:solidFill>
            </a:endParaRPr>
          </a:p>
          <a:p>
            <a:pPr marL="0" indent="0">
              <a:buNone/>
            </a:pPr>
            <a:endParaRPr lang="en-GB" b="1" i="1" dirty="0">
              <a:solidFill>
                <a:srgbClr val="C00000"/>
              </a:solidFill>
            </a:endParaRPr>
          </a:p>
          <a:p>
            <a:pPr marL="0" indent="0">
              <a:buNone/>
            </a:pPr>
            <a:endParaRPr lang="en-GB" b="1" i="1" dirty="0" smtClean="0">
              <a:solidFill>
                <a:srgbClr val="C00000"/>
              </a:solidFill>
            </a:endParaRPr>
          </a:p>
          <a:p>
            <a:pPr marL="0" indent="0">
              <a:buNone/>
            </a:pPr>
            <a:r>
              <a:rPr lang="en-GB" b="1" i="1" dirty="0" smtClean="0">
                <a:solidFill>
                  <a:srgbClr val="C00000"/>
                </a:solidFill>
              </a:rPr>
              <a:t>The examples discussed hereafter however focus mainly on a comparison of the different MCAS methods discussed so far.</a:t>
            </a:r>
            <a:endParaRPr lang="en-GB" b="1" i="1" dirty="0">
              <a:solidFill>
                <a:srgbClr val="C00000"/>
              </a:solidFill>
            </a:endParaRP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7</a:t>
            </a:fld>
            <a:endParaRPr lang="en-GB" dirty="0"/>
          </a:p>
        </p:txBody>
      </p:sp>
      <p:sp>
        <p:nvSpPr>
          <p:cNvPr id="6" name="Rectangle 5"/>
          <p:cNvSpPr/>
          <p:nvPr/>
        </p:nvSpPr>
        <p:spPr>
          <a:xfrm>
            <a:off x="301013" y="2420888"/>
            <a:ext cx="8064896" cy="86409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If the limits on r-d are generous, one may need a very large number of inequalities to capture the MCAS.</a:t>
            </a:r>
            <a:endParaRPr lang="en-GB" sz="2800" dirty="0"/>
          </a:p>
        </p:txBody>
      </p:sp>
    </p:spTree>
    <p:extLst>
      <p:ext uri="{BB962C8B-B14F-4D97-AF65-F5344CB8AC3E}">
        <p14:creationId xmlns:p14="http://schemas.microsoft.com/office/powerpoint/2010/main" val="2080959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1000"/>
                                        <p:tgtEl>
                                          <p:spTgt spid="3">
                                            <p:txEl>
                                              <p:pRg st="6" end="6"/>
                                            </p:txEl>
                                          </p:spTgt>
                                        </p:tgtEl>
                                      </p:cBhvr>
                                    </p:animEffect>
                                    <p:anim calcmode="lin" valueType="num">
                                      <p:cBhvr>
                                        <p:cTn id="1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Methods</a:t>
            </a:r>
            <a:endParaRPr lang="en-GB" dirty="0"/>
          </a:p>
        </p:txBody>
      </p:sp>
      <p:sp>
        <p:nvSpPr>
          <p:cNvPr id="3" name="Content Placeholder 2"/>
          <p:cNvSpPr>
            <a:spLocks noGrp="1"/>
          </p:cNvSpPr>
          <p:nvPr>
            <p:ph idx="1"/>
          </p:nvPr>
        </p:nvSpPr>
        <p:spPr/>
        <p:txBody>
          <a:bodyPr>
            <a:normAutofit fontScale="92500"/>
          </a:bodyPr>
          <a:lstStyle/>
          <a:p>
            <a:pPr marL="0" indent="0">
              <a:buNone/>
            </a:pPr>
            <a:r>
              <a:rPr lang="en-GB" b="1" dirty="0" err="1" smtClean="0"/>
              <a:t>findmas_tracking.m</a:t>
            </a:r>
            <a:endParaRPr lang="en-GB" b="1" dirty="0" smtClean="0"/>
          </a:p>
          <a:p>
            <a:pPr marL="0" indent="0">
              <a:buNone/>
            </a:pPr>
            <a:r>
              <a:rPr lang="en-GB" dirty="0" smtClean="0"/>
              <a:t>Very simple or easy to follow algorithm but no removal of redundant constraints. Extremely inefficient.</a:t>
            </a:r>
          </a:p>
          <a:p>
            <a:pPr marL="0" indent="0">
              <a:buNone/>
            </a:pPr>
            <a:r>
              <a:rPr lang="en-GB" b="1" dirty="0" err="1" smtClean="0">
                <a:solidFill>
                  <a:srgbClr val="C00000"/>
                </a:solidFill>
              </a:rPr>
              <a:t>sompc_constraints.m</a:t>
            </a:r>
            <a:endParaRPr lang="en-GB" b="1" dirty="0">
              <a:solidFill>
                <a:srgbClr val="C00000"/>
              </a:solidFill>
            </a:endParaRPr>
          </a:p>
          <a:p>
            <a:pPr marL="0" indent="0">
              <a:buNone/>
            </a:pPr>
            <a:r>
              <a:rPr lang="en-GB" dirty="0" smtClean="0">
                <a:solidFill>
                  <a:srgbClr val="C00000"/>
                </a:solidFill>
              </a:rPr>
              <a:t>Simple concept, constraints easy to define, flexible to changes in target. However, hugely inefficient as carries large numbers of redundant inequalities and requires ‘arbitrary’ horizon choice.</a:t>
            </a:r>
          </a:p>
          <a:p>
            <a:pPr marL="0" indent="0">
              <a:buNone/>
            </a:pPr>
            <a:r>
              <a:rPr lang="en-GB" b="1" dirty="0" err="1" smtClean="0">
                <a:solidFill>
                  <a:srgbClr val="7030A0"/>
                </a:solidFill>
              </a:rPr>
              <a:t>construct_mas_tracking.m</a:t>
            </a:r>
            <a:endParaRPr lang="en-GB" b="1" dirty="0" smtClean="0">
              <a:solidFill>
                <a:srgbClr val="7030A0"/>
              </a:solidFill>
            </a:endParaRPr>
          </a:p>
          <a:p>
            <a:pPr marL="0" indent="0">
              <a:buNone/>
            </a:pPr>
            <a:r>
              <a:rPr lang="en-GB" dirty="0" smtClean="0">
                <a:solidFill>
                  <a:srgbClr val="7030A0"/>
                </a:solidFill>
              </a:rPr>
              <a:t>Efficient and removes redundant constraints. However, requires explicit and feasible limits on the signal r-d.</a:t>
            </a:r>
            <a:endParaRPr lang="en-GB" dirty="0">
              <a:solidFill>
                <a:srgbClr val="7030A0"/>
              </a:solidFill>
            </a:endParaRP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8</a:t>
            </a:fld>
            <a:endParaRPr lang="en-GB" dirty="0"/>
          </a:p>
        </p:txBody>
      </p:sp>
      <p:cxnSp>
        <p:nvCxnSpPr>
          <p:cNvPr id="7" name="Straight Connector 6"/>
          <p:cNvCxnSpPr/>
          <p:nvPr/>
        </p:nvCxnSpPr>
        <p:spPr>
          <a:xfrm>
            <a:off x="179512" y="2492896"/>
            <a:ext cx="849694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79512" y="5013176"/>
            <a:ext cx="8496944"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8628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additive="base">
                                        <p:cTn id="1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 calcmode="lin" valueType="num">
                                      <p:cBhvr additive="base">
                                        <p:cTn id="2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 calcmode="lin" valueType="num">
                                      <p:cBhvr additive="base">
                                        <p:cTn id="3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 calcmode="lin" valueType="num">
                                      <p:cBhvr additive="base">
                                        <p:cTn id="3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video5_15_example1.m</a:t>
            </a:r>
            <a:endParaRPr lang="en-GB" dirty="0"/>
          </a:p>
        </p:txBody>
      </p:sp>
      <p:sp>
        <p:nvSpPr>
          <p:cNvPr id="3" name="Content Placeholder 2"/>
          <p:cNvSpPr>
            <a:spLocks noGrp="1"/>
          </p:cNvSpPr>
          <p:nvPr>
            <p:ph idx="1"/>
          </p:nvPr>
        </p:nvSpPr>
        <p:spPr>
          <a:xfrm>
            <a:off x="214282" y="928670"/>
            <a:ext cx="8715436" cy="3076394"/>
          </a:xfrm>
        </p:spPr>
        <p:txBody>
          <a:bodyPr>
            <a:normAutofit fontScale="92500" lnSpcReduction="10000"/>
          </a:bodyPr>
          <a:lstStyle/>
          <a:p>
            <a:pPr marL="0" indent="0">
              <a:buNone/>
            </a:pPr>
            <a:r>
              <a:rPr lang="en-GB" dirty="0" err="1" smtClean="0"/>
              <a:t>findmas_tracking</a:t>
            </a:r>
            <a:r>
              <a:rPr lang="en-GB" dirty="0" smtClean="0"/>
              <a:t> gave 26 inequalities.</a:t>
            </a:r>
          </a:p>
          <a:p>
            <a:pPr marL="0" indent="0">
              <a:buNone/>
            </a:pPr>
            <a:endParaRPr lang="en-GB" dirty="0" smtClean="0"/>
          </a:p>
          <a:p>
            <a:pPr marL="0" indent="0">
              <a:buNone/>
            </a:pPr>
            <a:r>
              <a:rPr lang="en-GB" dirty="0" err="1" smtClean="0"/>
              <a:t>construct_mas_tracking</a:t>
            </a:r>
            <a:r>
              <a:rPr lang="en-GB" dirty="0" smtClean="0"/>
              <a:t> gave 16 inequalities.</a:t>
            </a:r>
          </a:p>
          <a:p>
            <a:pPr marL="0" indent="0">
              <a:buNone/>
            </a:pPr>
            <a:endParaRPr lang="en-GB" dirty="0" smtClean="0"/>
          </a:p>
          <a:p>
            <a:pPr marL="0" indent="0">
              <a:buNone/>
            </a:pPr>
            <a:r>
              <a:rPr lang="en-GB" dirty="0" err="1" smtClean="0"/>
              <a:t>sompc_constraints</a:t>
            </a:r>
            <a:r>
              <a:rPr lang="en-GB" dirty="0" smtClean="0"/>
              <a:t> – horizon*6 inequalities (horizon typically 20 or so)</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9</a:t>
            </a:fld>
            <a:endParaRPr lang="en-GB" dirty="0"/>
          </a:p>
        </p:txBody>
      </p:sp>
    </p:spTree>
    <p:extLst>
      <p:ext uri="{BB962C8B-B14F-4D97-AF65-F5344CB8AC3E}">
        <p14:creationId xmlns:p14="http://schemas.microsoft.com/office/powerpoint/2010/main" val="22858070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3672</TotalTime>
  <Words>721</Words>
  <Application>Microsoft Office PowerPoint</Application>
  <PresentationFormat>On-screen Show (4:3)</PresentationFormat>
  <Paragraphs>117</Paragraphs>
  <Slides>14</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16" baseType="lpstr">
      <vt:lpstr>Office Theme</vt:lpstr>
      <vt:lpstr>Equation</vt:lpstr>
      <vt:lpstr>CHAPTER 5 Predictive Control with constraints 15 Comparison of MCAS for dual-mode approaches with tracking</vt:lpstr>
      <vt:lpstr>Background </vt:lpstr>
      <vt:lpstr>Summary</vt:lpstr>
      <vt:lpstr>Autonomous model formulation</vt:lpstr>
      <vt:lpstr>Sample constraints</vt:lpstr>
      <vt:lpstr>Requirements on targets</vt:lpstr>
      <vt:lpstr>MATLAB code</vt:lpstr>
      <vt:lpstr>Methods</vt:lpstr>
      <vt:lpstr>video5_15_example1.m</vt:lpstr>
      <vt:lpstr>PowerPoint Presentation</vt:lpstr>
      <vt:lpstr>Sample constraints and MCAS</vt:lpstr>
      <vt:lpstr>The importance of feasibility</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Your User Name</dc:creator>
  <cp:lastModifiedBy>uos</cp:lastModifiedBy>
  <cp:revision>235</cp:revision>
  <dcterms:created xsi:type="dcterms:W3CDTF">2012-03-07T15:25:29Z</dcterms:created>
  <dcterms:modified xsi:type="dcterms:W3CDTF">2014-04-14T12:54:40Z</dcterms:modified>
</cp:coreProperties>
</file>