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83" r:id="rId4"/>
    <p:sldId id="298" r:id="rId5"/>
    <p:sldId id="300" r:id="rId6"/>
    <p:sldId id="301" r:id="rId7"/>
    <p:sldId id="261" r:id="rId8"/>
    <p:sldId id="302" r:id="rId9"/>
    <p:sldId id="303" r:id="rId10"/>
    <p:sldId id="304" r:id="rId11"/>
    <p:sldId id="305" r:id="rId12"/>
    <p:sldId id="307" r:id="rId13"/>
    <p:sldId id="306" r:id="rId14"/>
    <p:sldId id="289"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0" d="100"/>
          <a:sy n="80" d="100"/>
        </p:scale>
        <p:origin x="-2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3/27/2014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15</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jpeg"/><Relationship Id="rId5" Type="http://schemas.openxmlformats.org/officeDocument/2006/relationships/hyperlink" Target="http://engsc.ac.uk/" TargetMode="External"/><Relationship Id="rId10" Type="http://schemas.openxmlformats.org/officeDocument/2006/relationships/image" Target="../media/image24.jpeg"/><Relationship Id="rId4" Type="http://schemas.openxmlformats.org/officeDocument/2006/relationships/image" Target="../media/image21.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5</a:t>
            </a:r>
            <a:br>
              <a:rPr lang="en-GB" dirty="0" smtClean="0"/>
            </a:br>
            <a:r>
              <a:rPr lang="en-GB" dirty="0" smtClean="0"/>
              <a:t>Predictive Control with constraints 2</a:t>
            </a:r>
            <a:br>
              <a:rPr lang="en-GB" dirty="0" smtClean="0"/>
            </a:br>
            <a:r>
              <a:rPr lang="en-GB" dirty="0" smtClean="0"/>
              <a:t>Constraints in optimisation</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053900"/>
          </a:xfrm>
        </p:spPr>
        <p:txBody>
          <a:bodyPr>
            <a:normAutofit fontScale="90000"/>
          </a:bodyPr>
          <a:lstStyle/>
          <a:p>
            <a:r>
              <a:rPr lang="en-GB" dirty="0" smtClean="0"/>
              <a:t>Other illustrations from video5_2_example1.m</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10</a:t>
            </a:fld>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84784"/>
            <a:ext cx="6624736"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31925"/>
            <a:ext cx="6771456" cy="5078592"/>
          </a:xfrm>
          <a:prstGeom prst="rect">
            <a:avLst/>
          </a:prstGeom>
          <a:solidFill>
            <a:schemeClr val="accent6">
              <a:lumMod val="20000"/>
              <a:lumOff val="80000"/>
            </a:schemeClr>
          </a:solidFill>
          <a:ln>
            <a:noFill/>
          </a:ln>
          <a:effec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484784"/>
            <a:ext cx="7128792" cy="5346594"/>
          </a:xfrm>
          <a:prstGeom prst="rect">
            <a:avLst/>
          </a:prstGeom>
          <a:solidFill>
            <a:schemeClr val="accent2">
              <a:lumMod val="20000"/>
              <a:lumOff val="80000"/>
            </a:schemeClr>
          </a:solidFill>
          <a:ln>
            <a:noFill/>
          </a:ln>
          <a:effectLst/>
        </p:spPr>
      </p:pic>
    </p:spTree>
    <p:extLst>
      <p:ext uri="{BB962C8B-B14F-4D97-AF65-F5344CB8AC3E}">
        <p14:creationId xmlns:p14="http://schemas.microsoft.com/office/powerpoint/2010/main" val="78681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arn(inVertical)">
                                      <p:cBhvr>
                                        <p:cTn id="1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053900"/>
          </a:xfrm>
        </p:spPr>
        <p:txBody>
          <a:bodyPr>
            <a:normAutofit fontScale="90000"/>
          </a:bodyPr>
          <a:lstStyle/>
          <a:p>
            <a:r>
              <a:rPr lang="en-GB" dirty="0"/>
              <a:t>Other illustrations from </a:t>
            </a:r>
            <a:r>
              <a:rPr lang="en-GB" dirty="0" smtClean="0"/>
              <a:t>video5_2_example2.m</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11</a:t>
            </a:fld>
            <a:endParaRPr lang="en-GB"/>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431924"/>
            <a:ext cx="6695215" cy="5021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431924"/>
            <a:ext cx="6771456" cy="5078592"/>
          </a:xfrm>
          <a:prstGeom prst="rect">
            <a:avLst/>
          </a:prstGeom>
          <a:solidFill>
            <a:schemeClr val="accent2">
              <a:lumMod val="20000"/>
              <a:lumOff val="80000"/>
            </a:schemeClr>
          </a:solidFill>
          <a:ln>
            <a:noFill/>
          </a:ln>
          <a:effectLst/>
        </p:spPr>
      </p:pic>
    </p:spTree>
    <p:extLst>
      <p:ext uri="{BB962C8B-B14F-4D97-AF65-F5344CB8AC3E}">
        <p14:creationId xmlns:p14="http://schemas.microsoft.com/office/powerpoint/2010/main" val="220845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arn(inVertical)">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908720"/>
            <a:ext cx="7772400" cy="4104456"/>
          </a:xfrm>
        </p:spPr>
        <p:txBody>
          <a:bodyPr>
            <a:normAutofit/>
          </a:bodyPr>
          <a:lstStyle/>
          <a:p>
            <a:r>
              <a:rPr lang="en-GB" dirty="0" smtClean="0"/>
              <a:t>Similar insights carry over to the higher dimensional cases but clearly these are harder to illustrate in figures.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12</a:t>
            </a:fld>
            <a:endParaRPr lang="en-GB"/>
          </a:p>
        </p:txBody>
      </p:sp>
    </p:spTree>
    <p:extLst>
      <p:ext uri="{BB962C8B-B14F-4D97-AF65-F5344CB8AC3E}">
        <p14:creationId xmlns:p14="http://schemas.microsoft.com/office/powerpoint/2010/main" val="1226821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053900"/>
          </a:xfrm>
        </p:spPr>
        <p:txBody>
          <a:bodyPr>
            <a:normAutofit fontScale="90000"/>
          </a:bodyPr>
          <a:lstStyle/>
          <a:p>
            <a:r>
              <a:rPr lang="en-GB" dirty="0" smtClean="0"/>
              <a:t>Counter intuitive results video5_2_example3.m</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13</a:t>
            </a:fld>
            <a:endParaRPr lang="en-GB"/>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46" y="1340768"/>
            <a:ext cx="7560840" cy="5670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6372200" y="3429000"/>
            <a:ext cx="2592288" cy="1800200"/>
          </a:xfrm>
          <a:prstGeom prst="wedgeRoundRectCallout">
            <a:avLst>
              <a:gd name="adj1" fmla="val -85823"/>
              <a:gd name="adj2" fmla="val 4724"/>
              <a:gd name="adj3" fmla="val 16667"/>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Unconstrained </a:t>
            </a:r>
            <a:r>
              <a:rPr lang="en-GB" sz="2800" dirty="0" smtClean="0"/>
              <a:t>optimum exceeds upper limit on x1.</a:t>
            </a:r>
            <a:endParaRPr lang="en-GB" sz="2800" dirty="0"/>
          </a:p>
        </p:txBody>
      </p:sp>
      <p:sp>
        <p:nvSpPr>
          <p:cNvPr id="9" name="Rounded Rectangular Callout 8"/>
          <p:cNvSpPr/>
          <p:nvPr/>
        </p:nvSpPr>
        <p:spPr>
          <a:xfrm>
            <a:off x="6372200" y="5733256"/>
            <a:ext cx="2592288" cy="1008112"/>
          </a:xfrm>
          <a:prstGeom prst="wedgeRoundRectCallout">
            <a:avLst>
              <a:gd name="adj1" fmla="val -107273"/>
              <a:gd name="adj2" fmla="val -24694"/>
              <a:gd name="adj3" fmla="val 16667"/>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Upper limit on x1.</a:t>
            </a:r>
            <a:endParaRPr lang="en-GB" sz="2800" dirty="0"/>
          </a:p>
        </p:txBody>
      </p:sp>
      <p:sp>
        <p:nvSpPr>
          <p:cNvPr id="10" name="Rounded Rectangular Callout 9"/>
          <p:cNvSpPr/>
          <p:nvPr/>
        </p:nvSpPr>
        <p:spPr>
          <a:xfrm>
            <a:off x="539552" y="5589240"/>
            <a:ext cx="2592288" cy="1008112"/>
          </a:xfrm>
          <a:prstGeom prst="wedgeRoundRectCallout">
            <a:avLst>
              <a:gd name="adj1" fmla="val 68143"/>
              <a:gd name="adj2" fmla="val -2140"/>
              <a:gd name="adj3" fmla="val 16667"/>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Lower limit on x1.</a:t>
            </a:r>
            <a:endParaRPr lang="en-GB" sz="2800" dirty="0"/>
          </a:p>
        </p:txBody>
      </p:sp>
      <p:sp>
        <p:nvSpPr>
          <p:cNvPr id="11" name="Rounded Rectangular Callout 10"/>
          <p:cNvSpPr/>
          <p:nvPr/>
        </p:nvSpPr>
        <p:spPr>
          <a:xfrm>
            <a:off x="683568" y="1301638"/>
            <a:ext cx="2592288" cy="1800200"/>
          </a:xfrm>
          <a:prstGeom prst="wedgeRoundRectCallout">
            <a:avLst>
              <a:gd name="adj1" fmla="val 62899"/>
              <a:gd name="adj2" fmla="val 45909"/>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C</a:t>
            </a:r>
            <a:r>
              <a:rPr lang="en-GB" sz="2800" dirty="0" smtClean="0"/>
              <a:t>onstrained optimum lies on lower limit for x1.</a:t>
            </a:r>
            <a:endParaRPr lang="en-GB" sz="2800" dirty="0"/>
          </a:p>
        </p:txBody>
      </p:sp>
      <p:sp>
        <p:nvSpPr>
          <p:cNvPr id="5" name="Rectangle 4"/>
          <p:cNvSpPr/>
          <p:nvPr/>
        </p:nvSpPr>
        <p:spPr>
          <a:xfrm>
            <a:off x="3923928" y="1340768"/>
            <a:ext cx="5040560" cy="1761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If x1 is the first control move, this means go in the totally opposite direction to what the unconstrained case is telling you!</a:t>
            </a:r>
            <a:endParaRPr lang="en-GB" sz="2800" dirty="0"/>
          </a:p>
        </p:txBody>
      </p:sp>
      <p:sp>
        <p:nvSpPr>
          <p:cNvPr id="13" name="Rectangle 12"/>
          <p:cNvSpPr/>
          <p:nvPr/>
        </p:nvSpPr>
        <p:spPr>
          <a:xfrm>
            <a:off x="179512" y="3645024"/>
            <a:ext cx="5040560" cy="17610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Saturation control could be very poor indeed!</a:t>
            </a:r>
            <a:endParaRPr lang="en-GB" sz="3600" dirty="0"/>
          </a:p>
        </p:txBody>
      </p:sp>
    </p:spTree>
    <p:extLst>
      <p:ext uri="{BB962C8B-B14F-4D97-AF65-F5344CB8AC3E}">
        <p14:creationId xmlns:p14="http://schemas.microsoft.com/office/powerpoint/2010/main" val="155758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2000"/>
                                        <p:tgtEl>
                                          <p:spTgt spid="13"/>
                                        </p:tgtEl>
                                      </p:cBhvr>
                                    </p:animEffect>
                                    <p:anim calcmode="lin" valueType="num">
                                      <p:cBhvr>
                                        <p:cTn id="37" dur="2000" fill="hold"/>
                                        <p:tgtEl>
                                          <p:spTgt spid="13"/>
                                        </p:tgtEl>
                                        <p:attrNameLst>
                                          <p:attrName>ppt_w</p:attrName>
                                        </p:attrNameLst>
                                      </p:cBhvr>
                                      <p:tavLst>
                                        <p:tav tm="0" fmla="#ppt_w*sin(2.5*pi*$)">
                                          <p:val>
                                            <p:fltVal val="0"/>
                                          </p:val>
                                        </p:tav>
                                        <p:tav tm="100000">
                                          <p:val>
                                            <p:fltVal val="1"/>
                                          </p:val>
                                        </p:tav>
                                      </p:tavLst>
                                    </p:anim>
                                    <p:anim calcmode="lin" valueType="num">
                                      <p:cBhvr>
                                        <p:cTn id="38"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5"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fontScale="92500"/>
          </a:bodyPr>
          <a:lstStyle/>
          <a:p>
            <a:r>
              <a:rPr lang="en-GB" dirty="0" smtClean="0"/>
              <a:t>A failure to take proper account of constraints during a feedback design can have several undesirable consequences.</a:t>
            </a:r>
          </a:p>
          <a:p>
            <a:r>
              <a:rPr lang="en-GB" dirty="0" smtClean="0"/>
              <a:t>This video has introduced the quadratic programming optimisation.</a:t>
            </a:r>
          </a:p>
          <a:p>
            <a:r>
              <a:rPr lang="en-GB" dirty="0" smtClean="0"/>
              <a:t>It has been demonstrated that the inclusion of linear constraints changes the </a:t>
            </a:r>
            <a:r>
              <a:rPr lang="en-GB" dirty="0" smtClean="0"/>
              <a:t>optimum, and not always as we expect.</a:t>
            </a:r>
            <a:endParaRPr lang="en-GB" dirty="0" smtClean="0"/>
          </a:p>
          <a:p>
            <a:pPr marL="0" indent="0">
              <a:buNone/>
            </a:pPr>
            <a:r>
              <a:rPr lang="en-GB" b="1" dirty="0" smtClean="0">
                <a:solidFill>
                  <a:srgbClr val="C00000"/>
                </a:solidFill>
              </a:rPr>
              <a:t>We have illustrated how </a:t>
            </a:r>
            <a:r>
              <a:rPr lang="en-GB" b="1" dirty="0" smtClean="0">
                <a:solidFill>
                  <a:srgbClr val="C00000"/>
                </a:solidFill>
              </a:rPr>
              <a:t>the insights from these constrained optimisation show the ‘best’ strategy can be </a:t>
            </a:r>
            <a:r>
              <a:rPr lang="en-GB" b="1" u="sng" dirty="0" smtClean="0">
                <a:solidFill>
                  <a:srgbClr val="7030A0"/>
                </a:solidFill>
              </a:rPr>
              <a:t>(not must be)</a:t>
            </a:r>
            <a:r>
              <a:rPr lang="en-GB" b="1" dirty="0" smtClean="0">
                <a:solidFill>
                  <a:srgbClr val="C00000"/>
                </a:solidFill>
              </a:rPr>
              <a:t> far away from a saturation policy. </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514350" indent="-514350">
              <a:lnSpc>
                <a:spcPct val="90000"/>
              </a:lnSpc>
              <a:buFont typeface="+mj-lt"/>
              <a:buAutoNum type="arabicPeriod"/>
            </a:pPr>
            <a:r>
              <a:rPr lang="en-GB" altLang="en-US" dirty="0" smtClean="0"/>
              <a:t>Having established that there are clear benefits from including constraint information systematically into a control design, the next task is to determine how this can be done.</a:t>
            </a:r>
          </a:p>
          <a:p>
            <a:pPr marL="514350" indent="-514350">
              <a:lnSpc>
                <a:spcPct val="90000"/>
              </a:lnSpc>
              <a:buFont typeface="+mj-lt"/>
              <a:buAutoNum type="arabicPeriod"/>
            </a:pPr>
            <a:r>
              <a:rPr lang="en-GB" altLang="en-US" dirty="0" smtClean="0"/>
              <a:t>Predictive control is based on the optimisation of predicted performance with respect to some pre-defined </a:t>
            </a:r>
            <a:r>
              <a:rPr lang="en-GB" altLang="en-US" dirty="0" err="1" smtClean="0"/>
              <a:t>d.o.f</a:t>
            </a:r>
            <a:r>
              <a:rPr lang="en-GB" altLang="en-US" dirty="0" smtClean="0"/>
              <a:t>. within the predictions.</a:t>
            </a:r>
            <a:endParaRPr lang="en-GB" altLang="en-US" dirty="0"/>
          </a:p>
          <a:p>
            <a:pPr marL="514350" indent="-514350">
              <a:lnSpc>
                <a:spcPct val="90000"/>
              </a:lnSpc>
              <a:buFont typeface="+mj-lt"/>
              <a:buAutoNum type="arabicPeriod"/>
            </a:pPr>
            <a:r>
              <a:rPr lang="en-GB" altLang="en-US" dirty="0" smtClean="0"/>
              <a:t>In principle it is straightforward to add constraints to this optimisation. </a:t>
            </a:r>
          </a:p>
          <a:p>
            <a:pPr marL="514350" indent="-514350">
              <a:lnSpc>
                <a:spcPct val="90000"/>
              </a:lnSpc>
              <a:buFont typeface="+mj-lt"/>
              <a:buAutoNum type="arabicPeriod"/>
            </a:pPr>
            <a:r>
              <a:rPr lang="en-GB" altLang="en-US" dirty="0" smtClean="0"/>
              <a:t>This video will begin by showing how constraints impact on a QP optimisation.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Quadratic performance index</a:t>
            </a:r>
            <a:endParaRPr lang="en-GB" dirty="0"/>
          </a:p>
        </p:txBody>
      </p:sp>
      <p:sp>
        <p:nvSpPr>
          <p:cNvPr id="3" name="Content Placeholder 2"/>
          <p:cNvSpPr>
            <a:spLocks noGrp="1"/>
          </p:cNvSpPr>
          <p:nvPr>
            <p:ph idx="1"/>
          </p:nvPr>
        </p:nvSpPr>
        <p:spPr>
          <a:xfrm>
            <a:off x="214282" y="928670"/>
            <a:ext cx="8715436" cy="3652458"/>
          </a:xfrm>
        </p:spPr>
        <p:txBody>
          <a:bodyPr>
            <a:normAutofit lnSpcReduction="10000"/>
          </a:bodyPr>
          <a:lstStyle/>
          <a:p>
            <a:pPr marL="0" indent="0">
              <a:buNone/>
            </a:pPr>
            <a:r>
              <a:rPr lang="en-GB" dirty="0" smtClean="0"/>
              <a:t>Earlier videos have clearly demonstrated that a typical MPC performance index has a quadratic dependence on the </a:t>
            </a:r>
            <a:r>
              <a:rPr lang="en-GB" dirty="0" err="1" smtClean="0"/>
              <a:t>d.o.f</a:t>
            </a:r>
            <a:r>
              <a:rPr lang="en-GB" dirty="0" smtClean="0"/>
              <a:t>.</a:t>
            </a:r>
          </a:p>
          <a:p>
            <a:r>
              <a:rPr lang="en-GB" dirty="0" smtClean="0"/>
              <a:t>A typical quadratic can be expressed as follows.</a:t>
            </a:r>
          </a:p>
          <a:p>
            <a:endParaRPr lang="en-GB" dirty="0" smtClean="0"/>
          </a:p>
          <a:p>
            <a:pPr marL="0" indent="0">
              <a:buNone/>
            </a:pPr>
            <a:endParaRPr lang="en-GB" dirty="0" smtClean="0"/>
          </a:p>
          <a:p>
            <a:r>
              <a:rPr lang="en-GB" dirty="0" smtClean="0"/>
              <a:t>The optimisation is given as: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307875461"/>
              </p:ext>
            </p:extLst>
          </p:nvPr>
        </p:nvGraphicFramePr>
        <p:xfrm>
          <a:off x="1835696" y="3068960"/>
          <a:ext cx="4680520" cy="648072"/>
        </p:xfrm>
        <a:graphic>
          <a:graphicData uri="http://schemas.openxmlformats.org/presentationml/2006/ole">
            <mc:AlternateContent xmlns:mc="http://schemas.openxmlformats.org/markup-compatibility/2006">
              <mc:Choice xmlns:v="urn:schemas-microsoft-com:vml" Requires="v">
                <p:oleObj spid="_x0000_s4151" name="Equation" r:id="rId3" imgW="1650960" imgH="228600" progId="Equation.3">
                  <p:embed/>
                </p:oleObj>
              </mc:Choice>
              <mc:Fallback>
                <p:oleObj name="Equation" r:id="rId3" imgW="1650960" imgH="228600" progId="Equation.3">
                  <p:embed/>
                  <p:pic>
                    <p:nvPicPr>
                      <p:cNvPr id="0" name=""/>
                      <p:cNvPicPr/>
                      <p:nvPr/>
                    </p:nvPicPr>
                    <p:blipFill>
                      <a:blip r:embed="rId4"/>
                      <a:stretch>
                        <a:fillRect/>
                      </a:stretch>
                    </p:blipFill>
                    <p:spPr>
                      <a:xfrm>
                        <a:off x="1835696" y="3068960"/>
                        <a:ext cx="4680520" cy="648072"/>
                      </a:xfrm>
                      <a:prstGeom prst="rect">
                        <a:avLst/>
                      </a:prstGeom>
                      <a:solidFill>
                        <a:schemeClr val="bg1"/>
                      </a:solidFill>
                      <a:ln>
                        <a:solidFill>
                          <a:schemeClr val="accent1"/>
                        </a:solid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59016418"/>
              </p:ext>
            </p:extLst>
          </p:nvPr>
        </p:nvGraphicFramePr>
        <p:xfrm>
          <a:off x="1331640" y="4506168"/>
          <a:ext cx="5832475" cy="2235200"/>
        </p:xfrm>
        <a:graphic>
          <a:graphicData uri="http://schemas.openxmlformats.org/presentationml/2006/ole">
            <mc:AlternateContent xmlns:mc="http://schemas.openxmlformats.org/markup-compatibility/2006">
              <mc:Choice xmlns:v="urn:schemas-microsoft-com:vml" Requires="v">
                <p:oleObj spid="_x0000_s4152" name="Equation" r:id="rId5" imgW="2057400" imgH="787320" progId="Equation.3">
                  <p:embed/>
                </p:oleObj>
              </mc:Choice>
              <mc:Fallback>
                <p:oleObj name="Equation" r:id="rId5" imgW="2057400" imgH="787320" progId="Equation.3">
                  <p:embed/>
                  <p:pic>
                    <p:nvPicPr>
                      <p:cNvPr id="0" name="Object 5"/>
                      <p:cNvPicPr>
                        <a:picLocks noChangeAspect="1" noChangeArrowheads="1"/>
                      </p:cNvPicPr>
                      <p:nvPr/>
                    </p:nvPicPr>
                    <p:blipFill>
                      <a:blip r:embed="rId6"/>
                      <a:srcRect/>
                      <a:stretch>
                        <a:fillRect/>
                      </a:stretch>
                    </p:blipFill>
                    <p:spPr bwMode="auto">
                      <a:xfrm>
                        <a:off x="1331640" y="4506168"/>
                        <a:ext cx="5832475" cy="2235200"/>
                      </a:xfrm>
                      <a:prstGeom prst="rect">
                        <a:avLst/>
                      </a:prstGeom>
                      <a:solidFill>
                        <a:schemeClr val="bg1"/>
                      </a:solidFill>
                      <a:ln w="9525">
                        <a:solidFill>
                          <a:schemeClr val="accent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55573789"/>
              </p:ext>
            </p:extLst>
          </p:nvPr>
        </p:nvGraphicFramePr>
        <p:xfrm>
          <a:off x="7092280" y="3068960"/>
          <a:ext cx="1260475" cy="574675"/>
        </p:xfrm>
        <a:graphic>
          <a:graphicData uri="http://schemas.openxmlformats.org/presentationml/2006/ole">
            <mc:AlternateContent xmlns:mc="http://schemas.openxmlformats.org/markup-compatibility/2006">
              <mc:Choice xmlns:v="urn:schemas-microsoft-com:vml" Requires="v">
                <p:oleObj spid="_x0000_s4153" name="Equation" r:id="rId7" imgW="444240" imgH="203040" progId="Equation.3">
                  <p:embed/>
                </p:oleObj>
              </mc:Choice>
              <mc:Fallback>
                <p:oleObj name="Equation" r:id="rId7" imgW="444240" imgH="203040" progId="Equation.3">
                  <p:embed/>
                  <p:pic>
                    <p:nvPicPr>
                      <p:cNvPr id="0" name="Object 5"/>
                      <p:cNvPicPr>
                        <a:picLocks noChangeAspect="1" noChangeArrowheads="1"/>
                      </p:cNvPicPr>
                      <p:nvPr/>
                    </p:nvPicPr>
                    <p:blipFill>
                      <a:blip r:embed="rId8"/>
                      <a:srcRect/>
                      <a:stretch>
                        <a:fillRect/>
                      </a:stretch>
                    </p:blipFill>
                    <p:spPr bwMode="auto">
                      <a:xfrm>
                        <a:off x="7092280" y="3068960"/>
                        <a:ext cx="1260475" cy="574675"/>
                      </a:xfrm>
                      <a:prstGeom prst="rect">
                        <a:avLst/>
                      </a:prstGeom>
                      <a:solidFill>
                        <a:schemeClr val="bg1"/>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92530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499" y="2220838"/>
            <a:ext cx="6230501" cy="4664546"/>
          </a:xfrm>
          <a:prstGeom prst="rect">
            <a:avLst/>
          </a:prstGeom>
        </p:spPr>
      </p:pic>
      <p:sp>
        <p:nvSpPr>
          <p:cNvPr id="2" name="Title 1"/>
          <p:cNvSpPr>
            <a:spLocks noGrp="1"/>
          </p:cNvSpPr>
          <p:nvPr>
            <p:ph type="title"/>
          </p:nvPr>
        </p:nvSpPr>
        <p:spPr/>
        <p:txBody>
          <a:bodyPr>
            <a:normAutofit fontScale="90000"/>
          </a:bodyPr>
          <a:lstStyle/>
          <a:p>
            <a:r>
              <a:rPr lang="en-GB" dirty="0" smtClean="0"/>
              <a:t>Illustration of J in phase plane</a:t>
            </a:r>
            <a:endParaRPr lang="en-GB" dirty="0"/>
          </a:p>
        </p:txBody>
      </p:sp>
      <p:sp>
        <p:nvSpPr>
          <p:cNvPr id="3" name="Content Placeholder 2"/>
          <p:cNvSpPr>
            <a:spLocks noGrp="1"/>
          </p:cNvSpPr>
          <p:nvPr>
            <p:ph idx="1"/>
          </p:nvPr>
        </p:nvSpPr>
        <p:spPr>
          <a:xfrm>
            <a:off x="214282" y="928670"/>
            <a:ext cx="8715436" cy="1204186"/>
          </a:xfrm>
        </p:spPr>
        <p:txBody>
          <a:bodyPr/>
          <a:lstStyle/>
          <a:p>
            <a:pPr marL="0" indent="0">
              <a:buNone/>
            </a:pPr>
            <a:r>
              <a:rPr lang="en-GB" dirty="0" smtClean="0"/>
              <a:t>It is useful to plot some contours of J in x-space to get an impression of how J changes with x.</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078850"/>
            <a:ext cx="6408712" cy="480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1966921770"/>
              </p:ext>
            </p:extLst>
          </p:nvPr>
        </p:nvGraphicFramePr>
        <p:xfrm>
          <a:off x="327025" y="2276475"/>
          <a:ext cx="4240213" cy="919163"/>
        </p:xfrm>
        <a:graphic>
          <a:graphicData uri="http://schemas.openxmlformats.org/presentationml/2006/ole">
            <mc:AlternateContent xmlns:mc="http://schemas.openxmlformats.org/markup-compatibility/2006">
              <mc:Choice xmlns:v="urn:schemas-microsoft-com:vml" Requires="v">
                <p:oleObj spid="_x0000_s5139" name="Equation" r:id="rId5" imgW="2108160" imgH="457200" progId="Equation.3">
                  <p:embed/>
                </p:oleObj>
              </mc:Choice>
              <mc:Fallback>
                <p:oleObj name="Equation" r:id="rId5" imgW="2108160" imgH="457200" progId="Equation.3">
                  <p:embed/>
                  <p:pic>
                    <p:nvPicPr>
                      <p:cNvPr id="0" name="Object 5"/>
                      <p:cNvPicPr>
                        <a:picLocks noChangeAspect="1" noChangeArrowheads="1"/>
                      </p:cNvPicPr>
                      <p:nvPr/>
                    </p:nvPicPr>
                    <p:blipFill>
                      <a:blip r:embed="rId6"/>
                      <a:srcRect/>
                      <a:stretch>
                        <a:fillRect/>
                      </a:stretch>
                    </p:blipFill>
                    <p:spPr bwMode="auto">
                      <a:xfrm>
                        <a:off x="327025" y="2276475"/>
                        <a:ext cx="4240213" cy="919163"/>
                      </a:xfrm>
                      <a:prstGeom prst="rect">
                        <a:avLst/>
                      </a:prstGeom>
                      <a:solidFill>
                        <a:schemeClr val="bg1"/>
                      </a:solidFill>
                      <a:ln w="9525">
                        <a:solidFill>
                          <a:schemeClr val="accent1"/>
                        </a:solidFill>
                        <a:miter lim="800000"/>
                        <a:headEnd/>
                        <a:tailEnd/>
                      </a:ln>
                    </p:spPr>
                  </p:pic>
                </p:oleObj>
              </mc:Fallback>
            </mc:AlternateContent>
          </a:graphicData>
        </a:graphic>
      </p:graphicFrame>
      <p:sp>
        <p:nvSpPr>
          <p:cNvPr id="7" name="Rounded Rectangular Callout 6"/>
          <p:cNvSpPr/>
          <p:nvPr/>
        </p:nvSpPr>
        <p:spPr>
          <a:xfrm>
            <a:off x="200551" y="4077072"/>
            <a:ext cx="2592288" cy="864096"/>
          </a:xfrm>
          <a:prstGeom prst="wedgeRoundRectCallout">
            <a:avLst>
              <a:gd name="adj1" fmla="val 173004"/>
              <a:gd name="adj2" fmla="val 11651"/>
              <a:gd name="adj3" fmla="val 16667"/>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Unconstrained optimum</a:t>
            </a:r>
            <a:endParaRPr lang="en-GB" sz="2800" dirty="0"/>
          </a:p>
        </p:txBody>
      </p:sp>
    </p:spTree>
    <p:extLst>
      <p:ext uri="{BB962C8B-B14F-4D97-AF65-F5344CB8AC3E}">
        <p14:creationId xmlns:p14="http://schemas.microsoft.com/office/powerpoint/2010/main" val="36493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22"/>
                                        </p:tgtEl>
                                        <p:attrNameLst>
                                          <p:attrName>style.visibility</p:attrName>
                                        </p:attrNameLst>
                                      </p:cBhvr>
                                      <p:to>
                                        <p:strVal val="visible"/>
                                      </p:to>
                                    </p:set>
                                    <p:anim calcmode="lin" valueType="num">
                                      <p:cBhvr additive="base">
                                        <p:cTn id="23" dur="500" fill="hold"/>
                                        <p:tgtEl>
                                          <p:spTgt spid="5122"/>
                                        </p:tgtEl>
                                        <p:attrNameLst>
                                          <p:attrName>ppt_x</p:attrName>
                                        </p:attrNameLst>
                                      </p:cBhvr>
                                      <p:tavLst>
                                        <p:tav tm="0">
                                          <p:val>
                                            <p:strVal val="#ppt_x"/>
                                          </p:val>
                                        </p:tav>
                                        <p:tav tm="100000">
                                          <p:val>
                                            <p:strVal val="#ppt_x"/>
                                          </p:val>
                                        </p:tav>
                                      </p:tavLst>
                                    </p:anim>
                                    <p:anim calcmode="lin" valueType="num">
                                      <p:cBhvr additive="base">
                                        <p:cTn id="2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Adding constraints</a:t>
            </a:r>
            <a:endParaRPr lang="en-GB" dirty="0"/>
          </a:p>
        </p:txBody>
      </p:sp>
      <p:sp>
        <p:nvSpPr>
          <p:cNvPr id="3" name="Content Placeholder 2"/>
          <p:cNvSpPr>
            <a:spLocks noGrp="1"/>
          </p:cNvSpPr>
          <p:nvPr>
            <p:ph idx="1"/>
          </p:nvPr>
        </p:nvSpPr>
        <p:spPr>
          <a:xfrm>
            <a:off x="214282" y="928670"/>
            <a:ext cx="8715436" cy="1276194"/>
          </a:xfrm>
        </p:spPr>
        <p:txBody>
          <a:bodyPr>
            <a:normAutofit fontScale="85000" lnSpcReduction="20000"/>
          </a:bodyPr>
          <a:lstStyle/>
          <a:p>
            <a:r>
              <a:rPr lang="en-GB" dirty="0" smtClean="0"/>
              <a:t>What happens to the minimum value of J if we insist that some constraints are met.</a:t>
            </a:r>
          </a:p>
          <a:p>
            <a:r>
              <a:rPr lang="en-GB" dirty="0" smtClean="0"/>
              <a:t>A simple illustration will help here.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
        <p:nvSpPr>
          <p:cNvPr id="6" name="Rectangle 5"/>
          <p:cNvSpPr/>
          <p:nvPr/>
        </p:nvSpPr>
        <p:spPr>
          <a:xfrm>
            <a:off x="467544" y="2204864"/>
            <a:ext cx="2664296" cy="158417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Add x&gt;1.5</a:t>
            </a:r>
          </a:p>
          <a:p>
            <a:pPr algn="ctr"/>
            <a:r>
              <a:rPr lang="en-GB" sz="2800" dirty="0" smtClean="0"/>
              <a:t>Optimum moves </a:t>
            </a:r>
          </a:p>
          <a:p>
            <a:pPr algn="ctr"/>
            <a:r>
              <a:rPr lang="en-GB" sz="2800" dirty="0" smtClean="0"/>
              <a:t>J INCREASES</a:t>
            </a:r>
            <a:endParaRPr lang="en-GB" sz="28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078850"/>
            <a:ext cx="6408712" cy="480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7308304" y="2078850"/>
            <a:ext cx="72008" cy="4590510"/>
          </a:xfrm>
          <a:prstGeom prst="line">
            <a:avLst/>
          </a:prstGeom>
          <a:ln w="57150">
            <a:solidFill>
              <a:srgbClr val="008000"/>
            </a:solidFill>
            <a:prstDash val="sys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63588" y="3933056"/>
            <a:ext cx="1728192" cy="86409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Add </a:t>
            </a:r>
            <a:r>
              <a:rPr lang="en-GB" sz="2800" dirty="0" err="1" smtClean="0"/>
              <a:t>x+y</a:t>
            </a:r>
            <a:r>
              <a:rPr lang="en-GB" sz="2800" dirty="0" smtClean="0"/>
              <a:t>&gt;1.5</a:t>
            </a:r>
            <a:endParaRPr lang="en-GB" sz="2800" dirty="0"/>
          </a:p>
        </p:txBody>
      </p:sp>
      <p:sp>
        <p:nvSpPr>
          <p:cNvPr id="11" name="Oval 10"/>
          <p:cNvSpPr/>
          <p:nvPr/>
        </p:nvSpPr>
        <p:spPr>
          <a:xfrm>
            <a:off x="7236296" y="4221088"/>
            <a:ext cx="216024" cy="261029"/>
          </a:xfrm>
          <a:prstGeom prst="ellipse">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p:cNvCxnSpPr/>
          <p:nvPr/>
        </p:nvCxnSpPr>
        <p:spPr>
          <a:xfrm>
            <a:off x="6372200" y="2411887"/>
            <a:ext cx="2448272" cy="2025225"/>
          </a:xfrm>
          <a:prstGeom prst="line">
            <a:avLst/>
          </a:prstGeom>
          <a:ln w="571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236296" y="3023955"/>
            <a:ext cx="216024" cy="26102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47665" y="5002334"/>
            <a:ext cx="2520280" cy="144016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Add x+0.2y&gt;1</a:t>
            </a:r>
          </a:p>
          <a:p>
            <a:pPr algn="ctr"/>
            <a:r>
              <a:rPr lang="en-GB" sz="2800" dirty="0" smtClean="0"/>
              <a:t>NO EFFECT!</a:t>
            </a:r>
            <a:endParaRPr lang="en-GB" sz="2800" dirty="0"/>
          </a:p>
        </p:txBody>
      </p:sp>
      <p:cxnSp>
        <p:nvCxnSpPr>
          <p:cNvPr id="17" name="Straight Connector 16"/>
          <p:cNvCxnSpPr/>
          <p:nvPr/>
        </p:nvCxnSpPr>
        <p:spPr>
          <a:xfrm>
            <a:off x="5652120" y="2348880"/>
            <a:ext cx="1800200" cy="4176464"/>
          </a:xfrm>
          <a:prstGeom prst="line">
            <a:avLst/>
          </a:prstGeom>
          <a:ln w="57150">
            <a:solidFill>
              <a:srgbClr val="7030A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77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928670"/>
            <a:ext cx="8715436" cy="772138"/>
          </a:xfrm>
        </p:spPr>
        <p:txBody>
          <a:bodyPr/>
          <a:lstStyle/>
          <a:p>
            <a:pPr marL="0" indent="0">
              <a:buNone/>
            </a:pPr>
            <a:r>
              <a:rPr lang="en-GB" dirty="0" smtClean="0"/>
              <a:t>The optimisation illustrated here was: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07773459"/>
              </p:ext>
            </p:extLst>
          </p:nvPr>
        </p:nvGraphicFramePr>
        <p:xfrm>
          <a:off x="1547664" y="1700807"/>
          <a:ext cx="5616624" cy="2747399"/>
        </p:xfrm>
        <a:graphic>
          <a:graphicData uri="http://schemas.openxmlformats.org/presentationml/2006/ole">
            <mc:AlternateContent xmlns:mc="http://schemas.openxmlformats.org/markup-compatibility/2006">
              <mc:Choice xmlns:v="urn:schemas-microsoft-com:vml" Requires="v">
                <p:oleObj spid="_x0000_s6161" name="Equation" r:id="rId3" imgW="2438280" imgH="1193760" progId="Equation.3">
                  <p:embed/>
                </p:oleObj>
              </mc:Choice>
              <mc:Fallback>
                <p:oleObj name="Equation" r:id="rId3" imgW="2438280" imgH="1193760" progId="Equation.3">
                  <p:embed/>
                  <p:pic>
                    <p:nvPicPr>
                      <p:cNvPr id="0" name="Object 5"/>
                      <p:cNvPicPr>
                        <a:picLocks noChangeAspect="1" noChangeArrowheads="1"/>
                      </p:cNvPicPr>
                      <p:nvPr/>
                    </p:nvPicPr>
                    <p:blipFill>
                      <a:blip r:embed="rId4"/>
                      <a:srcRect/>
                      <a:stretch>
                        <a:fillRect/>
                      </a:stretch>
                    </p:blipFill>
                    <p:spPr bwMode="auto">
                      <a:xfrm>
                        <a:off x="1547664" y="1700807"/>
                        <a:ext cx="5616624" cy="2747399"/>
                      </a:xfrm>
                      <a:prstGeom prst="rect">
                        <a:avLst/>
                      </a:prstGeom>
                      <a:solidFill>
                        <a:schemeClr val="bg1"/>
                      </a:solidFill>
                      <a:ln w="9525">
                        <a:solidFill>
                          <a:schemeClr val="accent1"/>
                        </a:solidFill>
                        <a:miter lim="800000"/>
                        <a:headEnd/>
                        <a:tailEnd/>
                      </a:ln>
                    </p:spPr>
                  </p:pic>
                </p:oleObj>
              </mc:Fallback>
            </mc:AlternateContent>
          </a:graphicData>
        </a:graphic>
      </p:graphicFrame>
      <p:sp>
        <p:nvSpPr>
          <p:cNvPr id="7" name="Rectangle 6"/>
          <p:cNvSpPr/>
          <p:nvPr/>
        </p:nvSpPr>
        <p:spPr>
          <a:xfrm>
            <a:off x="251520" y="4581128"/>
            <a:ext cx="8496944" cy="1800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Noted that the top two constraints influenced the optimum solution, but the 3</a:t>
            </a:r>
            <a:r>
              <a:rPr lang="en-GB" sz="2800" baseline="30000" dirty="0" smtClean="0"/>
              <a:t>rd</a:t>
            </a:r>
            <a:r>
              <a:rPr lang="en-GB" sz="2800" dirty="0" smtClean="0"/>
              <a:t> constraint was redundant.</a:t>
            </a:r>
            <a:endParaRPr lang="en-GB" sz="2800" dirty="0"/>
          </a:p>
        </p:txBody>
      </p:sp>
    </p:spTree>
    <p:extLst>
      <p:ext uri="{BB962C8B-B14F-4D97-AF65-F5344CB8AC3E}">
        <p14:creationId xmlns:p14="http://schemas.microsoft.com/office/powerpoint/2010/main" val="313758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75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42910" y="44624"/>
            <a:ext cx="8001056" cy="714380"/>
          </a:xfrm>
        </p:spPr>
        <p:txBody>
          <a:bodyPr>
            <a:normAutofit fontScale="90000"/>
          </a:bodyPr>
          <a:lstStyle/>
          <a:p>
            <a:r>
              <a:rPr lang="en-GB" dirty="0" smtClean="0"/>
              <a:t>Terminology</a:t>
            </a:r>
            <a:endParaRPr lang="en-GB" dirty="0"/>
          </a:p>
        </p:txBody>
      </p:sp>
      <p:sp>
        <p:nvSpPr>
          <p:cNvPr id="3" name="Content Placeholder 2"/>
          <p:cNvSpPr>
            <a:spLocks noGrp="1"/>
          </p:cNvSpPr>
          <p:nvPr>
            <p:ph idx="1"/>
          </p:nvPr>
        </p:nvSpPr>
        <p:spPr>
          <a:xfrm>
            <a:off x="214282" y="764704"/>
            <a:ext cx="8715436" cy="2428322"/>
          </a:xfrm>
        </p:spPr>
        <p:txBody>
          <a:bodyPr>
            <a:normAutofit fontScale="85000" lnSpcReduction="20000"/>
          </a:bodyPr>
          <a:lstStyle/>
          <a:p>
            <a:pPr marL="514350" indent="-514350">
              <a:buFont typeface="+mj-lt"/>
              <a:buAutoNum type="arabicPeriod"/>
            </a:pPr>
            <a:r>
              <a:rPr lang="en-GB" dirty="0" smtClean="0"/>
              <a:t>A constraint is active if its inclusion affects the constrained optimum.</a:t>
            </a:r>
          </a:p>
          <a:p>
            <a:pPr marL="514350" indent="-514350">
              <a:buFont typeface="+mj-lt"/>
              <a:buAutoNum type="arabicPeriod"/>
            </a:pPr>
            <a:r>
              <a:rPr lang="en-GB" dirty="0" smtClean="0"/>
              <a:t>A constraint is inactive, or redundant, if is inclusion does not affect the optimum.</a:t>
            </a:r>
          </a:p>
          <a:p>
            <a:pPr marL="514350" indent="-514350">
              <a:buFont typeface="+mj-lt"/>
              <a:buAutoNum type="arabicPeriod"/>
            </a:pPr>
            <a:r>
              <a:rPr lang="en-GB" dirty="0" smtClean="0"/>
              <a:t>The constraints which are active will depend upon the position of the unconstrained optimum (and shape).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796" y="3140968"/>
            <a:ext cx="4956043" cy="3717032"/>
          </a:xfrm>
          <a:prstGeom prst="rect">
            <a:avLst/>
          </a:prstGeom>
          <a:solidFill>
            <a:schemeClr val="accent6">
              <a:lumMod val="20000"/>
              <a:lumOff val="80000"/>
            </a:schemeClr>
          </a:solidFill>
          <a:ln>
            <a:noFill/>
          </a:ln>
          <a:effectLst/>
        </p:spPr>
      </p:pic>
      <p:sp>
        <p:nvSpPr>
          <p:cNvPr id="10" name="Rectangle 9"/>
          <p:cNvSpPr/>
          <p:nvPr/>
        </p:nvSpPr>
        <p:spPr>
          <a:xfrm>
            <a:off x="251520" y="5805264"/>
            <a:ext cx="7200800" cy="105273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number of active constraints can be 1 or 2 for this case. Optimum on an edge or corner.</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175"/>
                                        </p:tgtEl>
                                        <p:attrNameLst>
                                          <p:attrName>style.visibility</p:attrName>
                                        </p:attrNameLst>
                                      </p:cBhvr>
                                      <p:to>
                                        <p:strVal val="visible"/>
                                      </p:to>
                                    </p:set>
                                    <p:anim calcmode="lin" valueType="num">
                                      <p:cBhvr additive="base">
                                        <p:cTn id="28" dur="500" fill="hold"/>
                                        <p:tgtEl>
                                          <p:spTgt spid="7175"/>
                                        </p:tgtEl>
                                        <p:attrNameLst>
                                          <p:attrName>ppt_x</p:attrName>
                                        </p:attrNameLst>
                                      </p:cBhvr>
                                      <p:tavLst>
                                        <p:tav tm="0">
                                          <p:val>
                                            <p:strVal val="#ppt_x"/>
                                          </p:val>
                                        </p:tav>
                                        <p:tav tm="100000">
                                          <p:val>
                                            <p:strVal val="#ppt_x"/>
                                          </p:val>
                                        </p:tav>
                                      </p:tavLst>
                                    </p:anim>
                                    <p:anim calcmode="lin" valueType="num">
                                      <p:cBhvr additive="base">
                                        <p:cTn id="29"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2852"/>
            <a:ext cx="7600358" cy="1053900"/>
          </a:xfrm>
        </p:spPr>
        <p:txBody>
          <a:bodyPr>
            <a:normAutofit fontScale="90000"/>
          </a:bodyPr>
          <a:lstStyle/>
          <a:p>
            <a:r>
              <a:rPr lang="en-GB" dirty="0" smtClean="0"/>
              <a:t>Using MATLAB to solve a constrained optimisation</a:t>
            </a:r>
            <a:endParaRPr lang="en-GB" dirty="0"/>
          </a:p>
        </p:txBody>
      </p:sp>
      <p:sp>
        <p:nvSpPr>
          <p:cNvPr id="3" name="Content Placeholder 2"/>
          <p:cNvSpPr>
            <a:spLocks noGrp="1"/>
          </p:cNvSpPr>
          <p:nvPr>
            <p:ph idx="1"/>
          </p:nvPr>
        </p:nvSpPr>
        <p:spPr>
          <a:xfrm>
            <a:off x="214282" y="1484784"/>
            <a:ext cx="8715436" cy="3888432"/>
          </a:xfrm>
        </p:spPr>
        <p:txBody>
          <a:bodyPr>
            <a:normAutofit fontScale="92500" lnSpcReduction="10000"/>
          </a:bodyPr>
          <a:lstStyle/>
          <a:p>
            <a:pPr marL="0" indent="0">
              <a:buNone/>
            </a:pPr>
            <a:r>
              <a:rPr lang="en-GB" dirty="0" smtClean="0"/>
              <a:t>The optimisation discussed here is a quadratic program, this has a quadratic performance index and linear constraints.</a:t>
            </a:r>
          </a:p>
          <a:p>
            <a:pPr marL="0" indent="0">
              <a:buNone/>
            </a:pPr>
            <a:r>
              <a:rPr lang="en-GB" dirty="0" smtClean="0"/>
              <a:t>Typical notation would be something like:</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However, MATLAB prefers the following notation.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481137304"/>
              </p:ext>
            </p:extLst>
          </p:nvPr>
        </p:nvGraphicFramePr>
        <p:xfrm>
          <a:off x="395536" y="3356992"/>
          <a:ext cx="4104456" cy="1463604"/>
        </p:xfrm>
        <a:graphic>
          <a:graphicData uri="http://schemas.openxmlformats.org/presentationml/2006/ole">
            <mc:AlternateContent xmlns:mc="http://schemas.openxmlformats.org/markup-compatibility/2006">
              <mc:Choice xmlns:v="urn:schemas-microsoft-com:vml" Requires="v">
                <p:oleObj spid="_x0000_s8213" name="Equation" r:id="rId3" imgW="1422360" imgH="507960" progId="Equation.3">
                  <p:embed/>
                </p:oleObj>
              </mc:Choice>
              <mc:Fallback>
                <p:oleObj name="Equation" r:id="rId3" imgW="1422360" imgH="507960" progId="Equation.3">
                  <p:embed/>
                  <p:pic>
                    <p:nvPicPr>
                      <p:cNvPr id="0" name="Object 5"/>
                      <p:cNvPicPr>
                        <a:picLocks noChangeAspect="1" noChangeArrowheads="1"/>
                      </p:cNvPicPr>
                      <p:nvPr/>
                    </p:nvPicPr>
                    <p:blipFill>
                      <a:blip r:embed="rId4"/>
                      <a:srcRect/>
                      <a:stretch>
                        <a:fillRect/>
                      </a:stretch>
                    </p:blipFill>
                    <p:spPr bwMode="auto">
                      <a:xfrm>
                        <a:off x="395536" y="3356992"/>
                        <a:ext cx="4104456" cy="1463604"/>
                      </a:xfrm>
                      <a:prstGeom prst="rect">
                        <a:avLst/>
                      </a:prstGeom>
                      <a:solidFill>
                        <a:schemeClr val="bg1"/>
                      </a:solidFill>
                      <a:ln w="9525">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7969878"/>
              </p:ext>
            </p:extLst>
          </p:nvPr>
        </p:nvGraphicFramePr>
        <p:xfrm>
          <a:off x="251520" y="5301208"/>
          <a:ext cx="4619625" cy="1463675"/>
        </p:xfrm>
        <a:graphic>
          <a:graphicData uri="http://schemas.openxmlformats.org/presentationml/2006/ole">
            <mc:AlternateContent xmlns:mc="http://schemas.openxmlformats.org/markup-compatibility/2006">
              <mc:Choice xmlns:v="urn:schemas-microsoft-com:vml" Requires="v">
                <p:oleObj spid="_x0000_s8214" name="Equation" r:id="rId5" imgW="1600200" imgH="507960" progId="Equation.3">
                  <p:embed/>
                </p:oleObj>
              </mc:Choice>
              <mc:Fallback>
                <p:oleObj name="Equation" r:id="rId5" imgW="1600200" imgH="507960" progId="Equation.3">
                  <p:embed/>
                  <p:pic>
                    <p:nvPicPr>
                      <p:cNvPr id="0" name="Object 5"/>
                      <p:cNvPicPr>
                        <a:picLocks noChangeAspect="1" noChangeArrowheads="1"/>
                      </p:cNvPicPr>
                      <p:nvPr/>
                    </p:nvPicPr>
                    <p:blipFill>
                      <a:blip r:embed="rId6"/>
                      <a:srcRect/>
                      <a:stretch>
                        <a:fillRect/>
                      </a:stretch>
                    </p:blipFill>
                    <p:spPr bwMode="auto">
                      <a:xfrm>
                        <a:off x="251520" y="5301208"/>
                        <a:ext cx="4619625" cy="1463675"/>
                      </a:xfrm>
                      <a:prstGeom prst="rect">
                        <a:avLst/>
                      </a:prstGeom>
                      <a:solidFill>
                        <a:srgbClr val="FFFF00"/>
                      </a:solidFill>
                      <a:ln w="9525">
                        <a:solidFill>
                          <a:schemeClr val="accent1"/>
                        </a:solidFill>
                        <a:miter lim="800000"/>
                        <a:headEnd/>
                        <a:tailEnd/>
                      </a:ln>
                    </p:spPr>
                  </p:pic>
                </p:oleObj>
              </mc:Fallback>
            </mc:AlternateContent>
          </a:graphicData>
        </a:graphic>
      </p:graphicFrame>
      <p:sp>
        <p:nvSpPr>
          <p:cNvPr id="8" name="Rectangle 7"/>
          <p:cNvSpPr/>
          <p:nvPr/>
        </p:nvSpPr>
        <p:spPr>
          <a:xfrm>
            <a:off x="286924" y="3284984"/>
            <a:ext cx="8496944" cy="1800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t>Next use:</a:t>
            </a:r>
          </a:p>
          <a:p>
            <a:pPr algn="ctr"/>
            <a:r>
              <a:rPr lang="en-GB" sz="4000" dirty="0" err="1" smtClean="0"/>
              <a:t>Xopt</a:t>
            </a:r>
            <a:r>
              <a:rPr lang="en-GB" sz="4000" dirty="0" smtClean="0"/>
              <a:t>=</a:t>
            </a:r>
            <a:r>
              <a:rPr lang="en-GB" sz="4000" dirty="0" err="1" smtClean="0"/>
              <a:t>quadprog</a:t>
            </a:r>
            <a:r>
              <a:rPr lang="en-GB" sz="4000" dirty="0" smtClean="0"/>
              <a:t>(</a:t>
            </a:r>
            <a:r>
              <a:rPr lang="en-GB" sz="4000" dirty="0" err="1" smtClean="0"/>
              <a:t>S,b,M,d</a:t>
            </a:r>
            <a:r>
              <a:rPr lang="en-GB" sz="4000" dirty="0" smtClean="0"/>
              <a:t>)</a:t>
            </a:r>
            <a:endParaRPr lang="en-GB" sz="4000" dirty="0"/>
          </a:p>
        </p:txBody>
      </p:sp>
      <p:sp>
        <p:nvSpPr>
          <p:cNvPr id="9" name="Rectangle 8"/>
          <p:cNvSpPr/>
          <p:nvPr/>
        </p:nvSpPr>
        <p:spPr>
          <a:xfrm>
            <a:off x="539552" y="1340768"/>
            <a:ext cx="8496944" cy="1800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t>There are also several options not discussed here. See </a:t>
            </a:r>
            <a:r>
              <a:rPr lang="en-GB" sz="4000" i="1" dirty="0" smtClean="0">
                <a:solidFill>
                  <a:srgbClr val="FFFF00"/>
                </a:solidFill>
              </a:rPr>
              <a:t>help </a:t>
            </a:r>
            <a:r>
              <a:rPr lang="en-GB" sz="4000" i="1" dirty="0" err="1" smtClean="0">
                <a:solidFill>
                  <a:srgbClr val="FFFF00"/>
                </a:solidFill>
              </a:rPr>
              <a:t>quadprog</a:t>
            </a:r>
            <a:endParaRPr lang="en-GB" sz="4000" i="1" dirty="0">
              <a:solidFill>
                <a:srgbClr val="FFFF00"/>
              </a:solidFill>
            </a:endParaRPr>
          </a:p>
        </p:txBody>
      </p:sp>
    </p:spTree>
    <p:extLst>
      <p:ext uri="{BB962C8B-B14F-4D97-AF65-F5344CB8AC3E}">
        <p14:creationId xmlns:p14="http://schemas.microsoft.com/office/powerpoint/2010/main" val="178609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Illustration of MATLAB</a:t>
            </a:r>
            <a:endParaRPr lang="en-GB" dirty="0"/>
          </a:p>
        </p:txBody>
      </p:sp>
      <p:sp>
        <p:nvSpPr>
          <p:cNvPr id="3" name="Content Placeholder 2"/>
          <p:cNvSpPr>
            <a:spLocks noGrp="1"/>
          </p:cNvSpPr>
          <p:nvPr>
            <p:ph idx="1"/>
          </p:nvPr>
        </p:nvSpPr>
        <p:spPr/>
        <p:txBody>
          <a:bodyPr/>
          <a:lstStyle/>
          <a:p>
            <a:r>
              <a:rPr lang="en-GB" dirty="0" smtClean="0"/>
              <a:t>See the file video5_2_example1.m in the constraints examples folder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312" y="2132856"/>
            <a:ext cx="6300192" cy="472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4266668118"/>
              </p:ext>
            </p:extLst>
          </p:nvPr>
        </p:nvGraphicFramePr>
        <p:xfrm>
          <a:off x="65089" y="1989138"/>
          <a:ext cx="5010968" cy="2296528"/>
        </p:xfrm>
        <a:graphic>
          <a:graphicData uri="http://schemas.openxmlformats.org/presentationml/2006/ole">
            <mc:AlternateContent xmlns:mc="http://schemas.openxmlformats.org/markup-compatibility/2006">
              <mc:Choice xmlns:v="urn:schemas-microsoft-com:vml" Requires="v">
                <p:oleObj spid="_x0000_s9227" name="Equation" r:id="rId4" imgW="2603160" imgH="1193760" progId="Equation.3">
                  <p:embed/>
                </p:oleObj>
              </mc:Choice>
              <mc:Fallback>
                <p:oleObj name="Equation" r:id="rId4" imgW="2603160" imgH="1193760" progId="Equation.3">
                  <p:embed/>
                  <p:pic>
                    <p:nvPicPr>
                      <p:cNvPr id="0" name="Object 5"/>
                      <p:cNvPicPr>
                        <a:picLocks noChangeAspect="1" noChangeArrowheads="1"/>
                      </p:cNvPicPr>
                      <p:nvPr/>
                    </p:nvPicPr>
                    <p:blipFill>
                      <a:blip r:embed="rId5"/>
                      <a:srcRect/>
                      <a:stretch>
                        <a:fillRect/>
                      </a:stretch>
                    </p:blipFill>
                    <p:spPr bwMode="auto">
                      <a:xfrm>
                        <a:off x="65089" y="1989138"/>
                        <a:ext cx="5010968" cy="2296528"/>
                      </a:xfrm>
                      <a:prstGeom prst="rect">
                        <a:avLst/>
                      </a:prstGeom>
                      <a:solidFill>
                        <a:schemeClr val="bg1"/>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1921394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TotalTime>
  <Words>664</Words>
  <Application>Microsoft Office PowerPoint</Application>
  <PresentationFormat>On-screen Show (4:3)</PresentationFormat>
  <Paragraphs>106</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Equation</vt:lpstr>
      <vt:lpstr>CHAPTER 5 Predictive Control with constraints 2 Constraints in optimisation</vt:lpstr>
      <vt:lpstr>Background </vt:lpstr>
      <vt:lpstr>Quadratic performance index</vt:lpstr>
      <vt:lpstr>Illustration of J in phase plane</vt:lpstr>
      <vt:lpstr>Adding constraints</vt:lpstr>
      <vt:lpstr>Summary</vt:lpstr>
      <vt:lpstr>Terminology</vt:lpstr>
      <vt:lpstr>Using MATLAB to solve a constrained optimisation</vt:lpstr>
      <vt:lpstr>Illustration of MATLAB</vt:lpstr>
      <vt:lpstr>Other illustrations from video5_2_example1.m</vt:lpstr>
      <vt:lpstr>Other illustrations from video5_2_example2.m</vt:lpstr>
      <vt:lpstr>Similar insights carry over to the higher dimensional cases but clearly these are harder to illustrate in figures.</vt:lpstr>
      <vt:lpstr>Counter intuitive results video5_2_example3.m</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77</cp:revision>
  <dcterms:created xsi:type="dcterms:W3CDTF">2012-03-07T15:25:29Z</dcterms:created>
  <dcterms:modified xsi:type="dcterms:W3CDTF">2014-03-27T08:42:51Z</dcterms:modified>
</cp:coreProperties>
</file>