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0" r:id="rId3"/>
    <p:sldId id="302" r:id="rId4"/>
    <p:sldId id="314" r:id="rId5"/>
    <p:sldId id="308" r:id="rId6"/>
    <p:sldId id="315" r:id="rId7"/>
    <p:sldId id="316" r:id="rId8"/>
    <p:sldId id="317" r:id="rId9"/>
    <p:sldId id="309" r:id="rId10"/>
    <p:sldId id="310" r:id="rId11"/>
    <p:sldId id="312" r:id="rId12"/>
    <p:sldId id="318" r:id="rId13"/>
    <p:sldId id="320" r:id="rId14"/>
    <p:sldId id="321" r:id="rId15"/>
    <p:sldId id="313" r:id="rId16"/>
    <p:sldId id="311" r:id="rId17"/>
    <p:sldId id="322" r:id="rId18"/>
    <p:sldId id="323" r:id="rId19"/>
    <p:sldId id="324" r:id="rId20"/>
    <p:sldId id="289"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0" d="100"/>
          <a:sy n="80" d="100"/>
        </p:scale>
        <p:origin x="-2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30.wmf"/><Relationship Id="rId4"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3/28/2014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21</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7313" y="333375"/>
            <a:ext cx="5780087" cy="10810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9600" y="1700213"/>
            <a:ext cx="4038600" cy="4395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00600" y="1700213"/>
            <a:ext cx="4038600" cy="4395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D0AF7700-7D0F-444F-A079-70A8A41236A5}" type="slidenum">
              <a:rPr lang="en-GB"/>
              <a:pPr>
                <a:defRPr/>
              </a:pPr>
              <a:t>‹#›</a:t>
            </a:fld>
            <a:endParaRPr lang="en-GB"/>
          </a:p>
        </p:txBody>
      </p:sp>
    </p:spTree>
    <p:extLst>
      <p:ext uri="{BB962C8B-B14F-4D97-AF65-F5344CB8AC3E}">
        <p14:creationId xmlns:p14="http://schemas.microsoft.com/office/powerpoint/2010/main" val="426079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5"/>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1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30.wmf"/><Relationship Id="rId9"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34.bin"/><Relationship Id="rId4" Type="http://schemas.openxmlformats.org/officeDocument/2006/relationships/image" Target="../media/image3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9.wmf"/></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4.jpeg"/><Relationship Id="rId5" Type="http://schemas.openxmlformats.org/officeDocument/2006/relationships/hyperlink" Target="http://engsc.ac.uk/" TargetMode="External"/><Relationship Id="rId10" Type="http://schemas.openxmlformats.org/officeDocument/2006/relationships/image" Target="../media/image43.jpeg"/><Relationship Id="rId4" Type="http://schemas.openxmlformats.org/officeDocument/2006/relationships/image" Target="../media/image40.wmf"/><Relationship Id="rId9" Type="http://schemas.openxmlformats.org/officeDocument/2006/relationships/hyperlink" Target="http://engsc.ac.uk/an/oer-project/oer-project.asp"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5</a:t>
            </a:r>
            <a:br>
              <a:rPr lang="en-GB" dirty="0" smtClean="0"/>
            </a:br>
            <a:r>
              <a:rPr lang="en-GB" dirty="0" smtClean="0"/>
              <a:t>Predictive Control with constraints 3</a:t>
            </a:r>
            <a:br>
              <a:rPr lang="en-GB" dirty="0" smtClean="0"/>
            </a:br>
            <a:r>
              <a:rPr lang="en-GB" dirty="0" smtClean="0"/>
              <a:t>Constraints in GPC</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827584" y="260648"/>
            <a:ext cx="8001056" cy="714380"/>
          </a:xfrm>
        </p:spPr>
        <p:txBody>
          <a:bodyPr>
            <a:normAutofit fontScale="90000"/>
          </a:bodyPr>
          <a:lstStyle/>
          <a:p>
            <a:pPr eaLnBrk="1" hangingPunct="1"/>
            <a:r>
              <a:rPr lang="en-GB" altLang="en-US" sz="4000" dirty="0" smtClean="0"/>
              <a:t>Combining input rate and input constraints</a:t>
            </a:r>
          </a:p>
        </p:txBody>
      </p:sp>
      <p:sp>
        <p:nvSpPr>
          <p:cNvPr id="33797" name="Rectangle 3"/>
          <p:cNvSpPr>
            <a:spLocks noGrp="1" noChangeArrowheads="1"/>
          </p:cNvSpPr>
          <p:nvPr>
            <p:ph type="body" idx="1"/>
          </p:nvPr>
        </p:nvSpPr>
        <p:spPr>
          <a:xfrm>
            <a:off x="214282" y="1268760"/>
            <a:ext cx="8715436" cy="5303512"/>
          </a:xfrm>
        </p:spPr>
        <p:txBody>
          <a:bodyPr/>
          <a:lstStyle/>
          <a:p>
            <a:pPr marL="609600" indent="-609600" eaLnBrk="1" hangingPunct="1">
              <a:buFontTx/>
              <a:buNone/>
            </a:pPr>
            <a:r>
              <a:rPr lang="en-GB" altLang="en-US" dirty="0" smtClean="0"/>
              <a:t>Input rate constraints and input constraints together are defined in 3 sets of inequalities:</a:t>
            </a:r>
          </a:p>
          <a:p>
            <a:pPr marL="609600" indent="-609600" eaLnBrk="1" hangingPunct="1">
              <a:buFontTx/>
              <a:buNone/>
            </a:pPr>
            <a:endParaRPr lang="en-GB" altLang="en-US" dirty="0" smtClean="0"/>
          </a:p>
          <a:p>
            <a:pPr marL="609600" indent="-609600" eaLnBrk="1" hangingPunct="1">
              <a:buFontTx/>
              <a:buNone/>
            </a:pPr>
            <a:endParaRPr lang="en-GB" altLang="en-US" dirty="0" smtClean="0"/>
          </a:p>
          <a:p>
            <a:pPr marL="609600" indent="-609600" eaLnBrk="1" hangingPunct="1">
              <a:buFontTx/>
              <a:buNone/>
            </a:pPr>
            <a:endParaRPr lang="en-GB" altLang="en-US" dirty="0" smtClean="0"/>
          </a:p>
          <a:p>
            <a:pPr marL="609600" indent="-609600" eaLnBrk="1" hangingPunct="1">
              <a:buFontTx/>
              <a:buNone/>
            </a:pPr>
            <a:endParaRPr lang="en-GB" altLang="en-US" dirty="0" smtClean="0"/>
          </a:p>
          <a:p>
            <a:pPr marL="609600" indent="-609600" eaLnBrk="1" hangingPunct="1">
              <a:buFontTx/>
              <a:buNone/>
            </a:pPr>
            <a:r>
              <a:rPr lang="en-GB" altLang="en-US" dirty="0" smtClean="0"/>
              <a:t>Combining:</a:t>
            </a:r>
          </a:p>
        </p:txBody>
      </p:sp>
      <p:graphicFrame>
        <p:nvGraphicFramePr>
          <p:cNvPr id="33794" name="Object 4"/>
          <p:cNvGraphicFramePr>
            <a:graphicFrameLocks noGrp="1" noChangeAspect="1"/>
          </p:cNvGraphicFramePr>
          <p:nvPr>
            <p:ph sz="half" idx="4294967295"/>
            <p:extLst>
              <p:ext uri="{D42A27DB-BD31-4B8C-83A1-F6EECF244321}">
                <p14:modId xmlns:p14="http://schemas.microsoft.com/office/powerpoint/2010/main" val="4181649702"/>
              </p:ext>
            </p:extLst>
          </p:nvPr>
        </p:nvGraphicFramePr>
        <p:xfrm>
          <a:off x="2483768" y="4437112"/>
          <a:ext cx="5946775" cy="1558925"/>
        </p:xfrm>
        <a:graphic>
          <a:graphicData uri="http://schemas.openxmlformats.org/presentationml/2006/ole">
            <mc:AlternateContent xmlns:mc="http://schemas.openxmlformats.org/markup-compatibility/2006">
              <mc:Choice xmlns:v="urn:schemas-microsoft-com:vml" Requires="v">
                <p:oleObj spid="_x0000_s13396" name="Equation" r:id="rId3" imgW="1841400" imgH="482400" progId="Equation.3">
                  <p:embed/>
                </p:oleObj>
              </mc:Choice>
              <mc:Fallback>
                <p:oleObj name="Equation" r:id="rId3" imgW="1841400" imgH="482400" progId="Equation.3">
                  <p:embed/>
                  <p:pic>
                    <p:nvPicPr>
                      <p:cNvPr id="0" name=""/>
                      <p:cNvPicPr>
                        <a:picLocks noChangeAspect="1" noChangeArrowheads="1"/>
                      </p:cNvPicPr>
                      <p:nvPr/>
                    </p:nvPicPr>
                    <p:blipFill>
                      <a:blip r:embed="rId4"/>
                      <a:srcRect/>
                      <a:stretch>
                        <a:fillRect/>
                      </a:stretch>
                    </p:blipFill>
                    <p:spPr bwMode="auto">
                      <a:xfrm>
                        <a:off x="2483768" y="4437112"/>
                        <a:ext cx="5946775" cy="15589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864868021"/>
              </p:ext>
            </p:extLst>
          </p:nvPr>
        </p:nvGraphicFramePr>
        <p:xfrm>
          <a:off x="1043608" y="2348880"/>
          <a:ext cx="2709862" cy="660400"/>
        </p:xfrm>
        <a:graphic>
          <a:graphicData uri="http://schemas.openxmlformats.org/presentationml/2006/ole">
            <mc:AlternateContent xmlns:mc="http://schemas.openxmlformats.org/markup-compatibility/2006">
              <mc:Choice xmlns:v="urn:schemas-microsoft-com:vml" Requires="v">
                <p:oleObj spid="_x0000_s13397" name="Equation" r:id="rId5" imgW="939600" imgH="228600" progId="Equation.3">
                  <p:embed/>
                </p:oleObj>
              </mc:Choice>
              <mc:Fallback>
                <p:oleObj name="Equation" r:id="rId5" imgW="9396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348880"/>
                        <a:ext cx="2709862" cy="660400"/>
                      </a:xfrm>
                      <a:prstGeom prst="rect">
                        <a:avLst/>
                      </a:prstGeom>
                      <a:solidFill>
                        <a:srgbClr val="E6B9B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72389617"/>
              </p:ext>
            </p:extLst>
          </p:nvPr>
        </p:nvGraphicFramePr>
        <p:xfrm>
          <a:off x="5652120" y="2420888"/>
          <a:ext cx="2087562" cy="660400"/>
        </p:xfrm>
        <a:graphic>
          <a:graphicData uri="http://schemas.openxmlformats.org/presentationml/2006/ole">
            <mc:AlternateContent xmlns:mc="http://schemas.openxmlformats.org/markup-compatibility/2006">
              <mc:Choice xmlns:v="urn:schemas-microsoft-com:vml" Requires="v">
                <p:oleObj spid="_x0000_s13398" name="Equation" r:id="rId7" imgW="723600" imgH="228600" progId="Equation.3">
                  <p:embed/>
                </p:oleObj>
              </mc:Choice>
              <mc:Fallback>
                <p:oleObj name="Equation" r:id="rId7" imgW="723600" imgH="228600" progId="Equation.3">
                  <p:embed/>
                  <p:pic>
                    <p:nvPicPr>
                      <p:cNvPr id="0" name="Object 2"/>
                      <p:cNvPicPr>
                        <a:picLocks noChangeAspect="1" noChangeArrowheads="1"/>
                      </p:cNvPicPr>
                      <p:nvPr/>
                    </p:nvPicPr>
                    <p:blipFill>
                      <a:blip r:embed="rId8"/>
                      <a:srcRect/>
                      <a:stretch>
                        <a:fillRect/>
                      </a:stretch>
                    </p:blipFill>
                    <p:spPr bwMode="auto">
                      <a:xfrm>
                        <a:off x="5652120" y="2420888"/>
                        <a:ext cx="2087562" cy="660400"/>
                      </a:xfrm>
                      <a:prstGeom prst="rect">
                        <a:avLst/>
                      </a:prstGeom>
                      <a:solidFill>
                        <a:srgbClr val="E6B9B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8189075"/>
              </p:ext>
            </p:extLst>
          </p:nvPr>
        </p:nvGraphicFramePr>
        <p:xfrm>
          <a:off x="2293938" y="3213100"/>
          <a:ext cx="3544887" cy="757238"/>
        </p:xfrm>
        <a:graphic>
          <a:graphicData uri="http://schemas.openxmlformats.org/presentationml/2006/ole">
            <mc:AlternateContent xmlns:mc="http://schemas.openxmlformats.org/markup-compatibility/2006">
              <mc:Choice xmlns:v="urn:schemas-microsoft-com:vml" Requires="v">
                <p:oleObj spid="_x0000_s13399" name="Equation" r:id="rId9" imgW="1143000" imgH="241200" progId="Equation.3">
                  <p:embed/>
                </p:oleObj>
              </mc:Choice>
              <mc:Fallback>
                <p:oleObj name="Equation" r:id="rId9" imgW="1143000" imgH="241200" progId="Equation.3">
                  <p:embed/>
                  <p:pic>
                    <p:nvPicPr>
                      <p:cNvPr id="0" name="Object 1"/>
                      <p:cNvPicPr>
                        <a:picLocks noChangeAspect="1" noChangeArrowheads="1"/>
                      </p:cNvPicPr>
                      <p:nvPr/>
                    </p:nvPicPr>
                    <p:blipFill>
                      <a:blip r:embed="rId10"/>
                      <a:srcRect/>
                      <a:stretch>
                        <a:fillRect/>
                      </a:stretch>
                    </p:blipFill>
                    <p:spPr bwMode="auto">
                      <a:xfrm>
                        <a:off x="2293938" y="3213100"/>
                        <a:ext cx="3544887" cy="757238"/>
                      </a:xfrm>
                      <a:prstGeom prst="rect">
                        <a:avLst/>
                      </a:prstGeom>
                      <a:solidFill>
                        <a:srgbClr val="F2DCDB"/>
                      </a:solidFill>
                      <a:ln w="25400">
                        <a:solidFill>
                          <a:srgbClr val="C00000"/>
                        </a:solidFill>
                        <a:miter lim="800000"/>
                        <a:headEnd/>
                        <a:tailEnd/>
                      </a:ln>
                    </p:spPr>
                  </p:pic>
                </p:oleObj>
              </mc:Fallback>
            </mc:AlternateContent>
          </a:graphicData>
        </a:graphic>
      </p:graphicFrame>
    </p:spTree>
    <p:extLst>
      <p:ext uri="{BB962C8B-B14F-4D97-AF65-F5344CB8AC3E}">
        <p14:creationId xmlns:p14="http://schemas.microsoft.com/office/powerpoint/2010/main" val="309432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3794"/>
                                        </p:tgtEl>
                                        <p:attrNameLst>
                                          <p:attrName>style.visibility</p:attrName>
                                        </p:attrNameLst>
                                      </p:cBhvr>
                                      <p:to>
                                        <p:strVal val="visible"/>
                                      </p:to>
                                    </p:set>
                                    <p:animEffect transition="in" filter="circle(in)">
                                      <p:cBhvr>
                                        <p:cTn id="25" dur="20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482087375"/>
              </p:ext>
            </p:extLst>
          </p:nvPr>
        </p:nvGraphicFramePr>
        <p:xfrm>
          <a:off x="4427984" y="3140967"/>
          <a:ext cx="2304256" cy="3376869"/>
        </p:xfrm>
        <a:graphic>
          <a:graphicData uri="http://schemas.openxmlformats.org/presentationml/2006/ole">
            <mc:AlternateContent xmlns:mc="http://schemas.openxmlformats.org/markup-compatibility/2006">
              <mc:Choice xmlns:v="urn:schemas-microsoft-com:vml" Requires="v">
                <p:oleObj spid="_x0000_s14400" name="Equation" r:id="rId3" imgW="1091880" imgH="1600200" progId="Equation.3">
                  <p:embed/>
                </p:oleObj>
              </mc:Choice>
              <mc:Fallback>
                <p:oleObj name="Equation" r:id="rId3" imgW="1091880" imgH="1600200" progId="Equation.3">
                  <p:embed/>
                  <p:pic>
                    <p:nvPicPr>
                      <p:cNvPr id="0" name="Object 4"/>
                      <p:cNvPicPr>
                        <a:picLocks noChangeAspect="1" noChangeArrowheads="1"/>
                      </p:cNvPicPr>
                      <p:nvPr/>
                    </p:nvPicPr>
                    <p:blipFill>
                      <a:blip r:embed="rId4"/>
                      <a:srcRect/>
                      <a:stretch>
                        <a:fillRect/>
                      </a:stretch>
                    </p:blipFill>
                    <p:spPr bwMode="auto">
                      <a:xfrm>
                        <a:off x="4427984" y="3140967"/>
                        <a:ext cx="2304256" cy="3376869"/>
                      </a:xfrm>
                      <a:prstGeom prst="rect">
                        <a:avLst/>
                      </a:prstGeom>
                      <a:solidFill>
                        <a:srgbClr val="FFFF99"/>
                      </a:solidFill>
                      <a:ln>
                        <a:noFill/>
                      </a:ln>
                    </p:spPr>
                  </p:pic>
                </p:oleObj>
              </mc:Fallback>
            </mc:AlternateContent>
          </a:graphicData>
        </a:graphic>
      </p:graphicFrame>
      <p:sp>
        <p:nvSpPr>
          <p:cNvPr id="34820" name="Rectangle 2"/>
          <p:cNvSpPr>
            <a:spLocks noGrp="1" noChangeArrowheads="1"/>
          </p:cNvSpPr>
          <p:nvPr>
            <p:ph type="title"/>
          </p:nvPr>
        </p:nvSpPr>
        <p:spPr>
          <a:xfrm>
            <a:off x="539552" y="188640"/>
            <a:ext cx="8001056" cy="714380"/>
          </a:xfrm>
        </p:spPr>
        <p:txBody>
          <a:bodyPr>
            <a:normAutofit fontScale="90000"/>
          </a:bodyPr>
          <a:lstStyle/>
          <a:p>
            <a:pPr eaLnBrk="1" hangingPunct="1"/>
            <a:r>
              <a:rPr lang="en-GB" altLang="en-US" dirty="0" smtClean="0"/>
              <a:t>Output or state constraints</a:t>
            </a:r>
          </a:p>
        </p:txBody>
      </p:sp>
      <p:sp>
        <p:nvSpPr>
          <p:cNvPr id="34821" name="Rectangle 3"/>
          <p:cNvSpPr>
            <a:spLocks noGrp="1" noChangeArrowheads="1"/>
          </p:cNvSpPr>
          <p:nvPr>
            <p:ph type="body" idx="1"/>
          </p:nvPr>
        </p:nvSpPr>
        <p:spPr>
          <a:xfrm>
            <a:off x="214282" y="928670"/>
            <a:ext cx="8715436" cy="4084506"/>
          </a:xfrm>
        </p:spPr>
        <p:txBody>
          <a:bodyPr>
            <a:normAutofit/>
          </a:bodyPr>
          <a:lstStyle/>
          <a:p>
            <a:pPr eaLnBrk="1" hangingPunct="1">
              <a:buFontTx/>
              <a:buNone/>
            </a:pPr>
            <a:r>
              <a:rPr lang="en-GB" altLang="en-US" dirty="0" smtClean="0">
                <a:solidFill>
                  <a:srgbClr val="008000"/>
                </a:solidFill>
              </a:rPr>
              <a:t>Output constraints can be constructed using an exactly analogous method and so just a summary is given here</a:t>
            </a:r>
            <a:r>
              <a:rPr lang="en-GB" altLang="en-US" dirty="0" smtClean="0">
                <a:solidFill>
                  <a:srgbClr val="339966"/>
                </a:solidFill>
              </a:rPr>
              <a:t>.</a:t>
            </a:r>
          </a:p>
          <a:p>
            <a:pPr eaLnBrk="1" hangingPunct="1">
              <a:buFontTx/>
              <a:buNone/>
            </a:pPr>
            <a:endParaRPr lang="en-GB" altLang="en-US" dirty="0">
              <a:solidFill>
                <a:srgbClr val="008000"/>
              </a:solidFill>
            </a:endParaRPr>
          </a:p>
          <a:p>
            <a:pPr eaLnBrk="1" hangingPunct="1">
              <a:buFontTx/>
              <a:buNone/>
            </a:pPr>
            <a:r>
              <a:rPr lang="en-GB" altLang="en-US" dirty="0" smtClean="0">
                <a:solidFill>
                  <a:srgbClr val="008000"/>
                </a:solidFill>
              </a:rPr>
              <a:t>Constraint equations:</a:t>
            </a:r>
          </a:p>
          <a:p>
            <a:pPr eaLnBrk="1" hangingPunct="1">
              <a:buFontTx/>
              <a:buNone/>
            </a:pPr>
            <a:endParaRPr lang="en-GB" altLang="en-US" dirty="0">
              <a:solidFill>
                <a:srgbClr val="008000"/>
              </a:solidFill>
            </a:endParaRPr>
          </a:p>
          <a:p>
            <a:pPr eaLnBrk="1" hangingPunct="1">
              <a:buFontTx/>
              <a:buNone/>
            </a:pPr>
            <a:r>
              <a:rPr lang="en-GB" altLang="en-US" dirty="0" smtClean="0">
                <a:solidFill>
                  <a:srgbClr val="008000"/>
                </a:solidFill>
              </a:rPr>
              <a:t>And hence:</a:t>
            </a:r>
          </a:p>
        </p:txBody>
      </p:sp>
      <p:graphicFrame>
        <p:nvGraphicFramePr>
          <p:cNvPr id="34818" name="Object 4"/>
          <p:cNvGraphicFramePr>
            <a:graphicFrameLocks noGrp="1" noChangeAspect="1"/>
          </p:cNvGraphicFramePr>
          <p:nvPr>
            <p:ph sz="half" idx="4294967295"/>
            <p:extLst>
              <p:ext uri="{D42A27DB-BD31-4B8C-83A1-F6EECF244321}">
                <p14:modId xmlns:p14="http://schemas.microsoft.com/office/powerpoint/2010/main" val="1972056223"/>
              </p:ext>
            </p:extLst>
          </p:nvPr>
        </p:nvGraphicFramePr>
        <p:xfrm>
          <a:off x="4067944" y="1988840"/>
          <a:ext cx="2448272" cy="969695"/>
        </p:xfrm>
        <a:graphic>
          <a:graphicData uri="http://schemas.openxmlformats.org/presentationml/2006/ole">
            <mc:AlternateContent xmlns:mc="http://schemas.openxmlformats.org/markup-compatibility/2006">
              <mc:Choice xmlns:v="urn:schemas-microsoft-com:vml" Requires="v">
                <p:oleObj spid="_x0000_s14401" name="Equation" r:id="rId5" imgW="672840" imgH="266400" progId="Equation.3">
                  <p:embed/>
                </p:oleObj>
              </mc:Choice>
              <mc:Fallback>
                <p:oleObj name="Equation" r:id="rId5" imgW="672840" imgH="266400" progId="Equation.3">
                  <p:embed/>
                  <p:pic>
                    <p:nvPicPr>
                      <p:cNvPr id="0" name=""/>
                      <p:cNvPicPr>
                        <a:picLocks noChangeAspect="1" noChangeArrowheads="1"/>
                      </p:cNvPicPr>
                      <p:nvPr/>
                    </p:nvPicPr>
                    <p:blipFill>
                      <a:blip r:embed="rId6"/>
                      <a:srcRect/>
                      <a:stretch>
                        <a:fillRect/>
                      </a:stretch>
                    </p:blipFill>
                    <p:spPr bwMode="auto">
                      <a:xfrm>
                        <a:off x="4067944" y="1988840"/>
                        <a:ext cx="2448272" cy="969695"/>
                      </a:xfrm>
                      <a:prstGeom prst="rect">
                        <a:avLst/>
                      </a:prstGeom>
                      <a:solidFill>
                        <a:srgbClr val="FFFF99"/>
                      </a:solidFill>
                      <a:ln>
                        <a:noFill/>
                      </a:ln>
                      <a:effec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45715206"/>
              </p:ext>
            </p:extLst>
          </p:nvPr>
        </p:nvGraphicFramePr>
        <p:xfrm>
          <a:off x="683568" y="5301208"/>
          <a:ext cx="2160588" cy="733425"/>
        </p:xfrm>
        <a:graphic>
          <a:graphicData uri="http://schemas.openxmlformats.org/presentationml/2006/ole">
            <mc:AlternateContent xmlns:mc="http://schemas.openxmlformats.org/markup-compatibility/2006">
              <mc:Choice xmlns:v="urn:schemas-microsoft-com:vml" Requires="v">
                <p:oleObj spid="_x0000_s14402" name="Equation" r:id="rId7" imgW="749160" imgH="253800" progId="Equation.3">
                  <p:embed/>
                </p:oleObj>
              </mc:Choice>
              <mc:Fallback>
                <p:oleObj name="Equation" r:id="rId7" imgW="749160" imgH="253800" progId="Equation.3">
                  <p:embed/>
                  <p:pic>
                    <p:nvPicPr>
                      <p:cNvPr id="0" name="Object 2"/>
                      <p:cNvPicPr>
                        <a:picLocks noChangeAspect="1" noChangeArrowheads="1"/>
                      </p:cNvPicPr>
                      <p:nvPr/>
                    </p:nvPicPr>
                    <p:blipFill>
                      <a:blip r:embed="rId8"/>
                      <a:srcRect/>
                      <a:stretch>
                        <a:fillRect/>
                      </a:stretch>
                    </p:blipFill>
                    <p:spPr bwMode="auto">
                      <a:xfrm>
                        <a:off x="683568" y="5301208"/>
                        <a:ext cx="2160588" cy="733425"/>
                      </a:xfrm>
                      <a:prstGeom prst="rect">
                        <a:avLst/>
                      </a:prstGeom>
                      <a:solidFill>
                        <a:srgbClr val="E6B9B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279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21">
                                            <p:txEl>
                                              <p:pRg st="2" end="2"/>
                                            </p:txEl>
                                          </p:spTgt>
                                        </p:tgtEl>
                                        <p:attrNameLst>
                                          <p:attrName>style.visibility</p:attrName>
                                        </p:attrNameLst>
                                      </p:cBhvr>
                                      <p:to>
                                        <p:strVal val="visible"/>
                                      </p:to>
                                    </p:set>
                                    <p:animEffect transition="in" filter="fade">
                                      <p:cBhvr>
                                        <p:cTn id="7" dur="1000"/>
                                        <p:tgtEl>
                                          <p:spTgt spid="34821">
                                            <p:txEl>
                                              <p:pRg st="2" end="2"/>
                                            </p:txEl>
                                          </p:spTgt>
                                        </p:tgtEl>
                                      </p:cBhvr>
                                    </p:animEffect>
                                    <p:anim calcmode="lin" valueType="num">
                                      <p:cBhvr>
                                        <p:cTn id="8" dur="1000" fill="hold"/>
                                        <p:tgtEl>
                                          <p:spTgt spid="3482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48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4821">
                                            <p:txEl>
                                              <p:pRg st="4" end="4"/>
                                            </p:txEl>
                                          </p:spTgt>
                                        </p:tgtEl>
                                        <p:attrNameLst>
                                          <p:attrName>style.visibility</p:attrName>
                                        </p:attrNameLst>
                                      </p:cBhvr>
                                      <p:to>
                                        <p:strVal val="visible"/>
                                      </p:to>
                                    </p:set>
                                    <p:animEffect transition="in" filter="fade">
                                      <p:cBhvr>
                                        <p:cTn id="20" dur="1000"/>
                                        <p:tgtEl>
                                          <p:spTgt spid="34821">
                                            <p:txEl>
                                              <p:pRg st="4" end="4"/>
                                            </p:txEl>
                                          </p:spTgt>
                                        </p:tgtEl>
                                      </p:cBhvr>
                                    </p:animEffect>
                                    <p:anim calcmode="lin" valueType="num">
                                      <p:cBhvr>
                                        <p:cTn id="21" dur="1000" fill="hold"/>
                                        <p:tgtEl>
                                          <p:spTgt spid="34821">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482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539552" y="188640"/>
            <a:ext cx="8352928" cy="714380"/>
          </a:xfrm>
        </p:spPr>
        <p:txBody>
          <a:bodyPr>
            <a:normAutofit fontScale="90000"/>
          </a:bodyPr>
          <a:lstStyle/>
          <a:p>
            <a:pPr eaLnBrk="1" hangingPunct="1"/>
            <a:r>
              <a:rPr lang="en-GB" altLang="en-US" dirty="0" smtClean="0"/>
              <a:t>Output constraints in compact form</a:t>
            </a:r>
          </a:p>
        </p:txBody>
      </p:sp>
      <p:sp>
        <p:nvSpPr>
          <p:cNvPr id="34821" name="Rectangle 3"/>
          <p:cNvSpPr>
            <a:spLocks noGrp="1" noChangeArrowheads="1"/>
          </p:cNvSpPr>
          <p:nvPr>
            <p:ph type="body" idx="1"/>
          </p:nvPr>
        </p:nvSpPr>
        <p:spPr/>
        <p:txBody>
          <a:bodyPr/>
          <a:lstStyle/>
          <a:p>
            <a:pPr eaLnBrk="1" hangingPunct="1">
              <a:buFontTx/>
              <a:buNone/>
            </a:pPr>
            <a:r>
              <a:rPr lang="en-GB" altLang="en-US" dirty="0" smtClean="0">
                <a:solidFill>
                  <a:srgbClr val="008000"/>
                </a:solidFill>
              </a:rPr>
              <a:t>Output predictions are: </a:t>
            </a:r>
          </a:p>
          <a:p>
            <a:pPr eaLnBrk="1" hangingPunct="1">
              <a:buFontTx/>
              <a:buNone/>
            </a:pPr>
            <a:endParaRPr lang="en-GB" altLang="en-US" dirty="0">
              <a:solidFill>
                <a:srgbClr val="008000"/>
              </a:solidFill>
            </a:endParaRPr>
          </a:p>
          <a:p>
            <a:pPr eaLnBrk="1" hangingPunct="1">
              <a:buFontTx/>
              <a:buNone/>
            </a:pPr>
            <a:endParaRPr lang="en-GB" altLang="en-US" dirty="0" smtClean="0">
              <a:solidFill>
                <a:srgbClr val="008000"/>
              </a:solidFill>
            </a:endParaRPr>
          </a:p>
          <a:p>
            <a:pPr eaLnBrk="1" hangingPunct="1">
              <a:buFontTx/>
              <a:buNone/>
            </a:pPr>
            <a:r>
              <a:rPr lang="en-GB" altLang="en-US" dirty="0" smtClean="0">
                <a:solidFill>
                  <a:srgbClr val="008000"/>
                </a:solidFill>
              </a:rPr>
              <a:t>Substitute into the constraint equations:</a:t>
            </a:r>
          </a:p>
          <a:p>
            <a:pPr eaLnBrk="1" hangingPunct="1">
              <a:buFontTx/>
              <a:buNone/>
            </a:pPr>
            <a:endParaRPr lang="en-GB" altLang="en-US" dirty="0">
              <a:solidFill>
                <a:srgbClr val="008000"/>
              </a:solidFill>
            </a:endParaRPr>
          </a:p>
          <a:p>
            <a:pPr eaLnBrk="1" hangingPunct="1">
              <a:buFontTx/>
              <a:buNone/>
            </a:pPr>
            <a:r>
              <a:rPr lang="en-GB" altLang="en-US" dirty="0" smtClean="0">
                <a:solidFill>
                  <a:srgbClr val="008000"/>
                </a:solidFill>
              </a:rPr>
              <a:t>Gives:</a:t>
            </a:r>
          </a:p>
          <a:p>
            <a:pPr eaLnBrk="1" hangingPunct="1">
              <a:buFontTx/>
              <a:buNone/>
            </a:pPr>
            <a:endParaRPr lang="en-GB" altLang="en-US" dirty="0" smtClean="0">
              <a:solidFill>
                <a:srgbClr val="008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496188326"/>
              </p:ext>
            </p:extLst>
          </p:nvPr>
        </p:nvGraphicFramePr>
        <p:xfrm>
          <a:off x="1115616" y="1700808"/>
          <a:ext cx="6084888" cy="838200"/>
        </p:xfrm>
        <a:graphic>
          <a:graphicData uri="http://schemas.openxmlformats.org/presentationml/2006/ole">
            <mc:AlternateContent xmlns:mc="http://schemas.openxmlformats.org/markup-compatibility/2006">
              <mc:Choice xmlns:v="urn:schemas-microsoft-com:vml" Requires="v">
                <p:oleObj spid="_x0000_s19509" name="Equation" r:id="rId3" imgW="1955520" imgH="266400" progId="Equation.3">
                  <p:embed/>
                </p:oleObj>
              </mc:Choice>
              <mc:Fallback>
                <p:oleObj name="Equation" r:id="rId3" imgW="1955520" imgH="266400" progId="Equation.3">
                  <p:embed/>
                  <p:pic>
                    <p:nvPicPr>
                      <p:cNvPr id="0" name=""/>
                      <p:cNvPicPr>
                        <a:picLocks noChangeAspect="1" noChangeArrowheads="1"/>
                      </p:cNvPicPr>
                      <p:nvPr/>
                    </p:nvPicPr>
                    <p:blipFill>
                      <a:blip r:embed="rId4"/>
                      <a:srcRect/>
                      <a:stretch>
                        <a:fillRect/>
                      </a:stretch>
                    </p:blipFill>
                    <p:spPr bwMode="auto">
                      <a:xfrm>
                        <a:off x="1115616" y="1700808"/>
                        <a:ext cx="6084888" cy="838200"/>
                      </a:xfrm>
                      <a:prstGeom prst="rect">
                        <a:avLst/>
                      </a:prstGeom>
                      <a:solidFill>
                        <a:srgbClr val="FFFF99"/>
                      </a:solidFill>
                      <a:ln>
                        <a:solidFill>
                          <a:srgbClr val="C00000"/>
                        </a:solidFill>
                      </a:ln>
                      <a:effec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801017062"/>
              </p:ext>
            </p:extLst>
          </p:nvPr>
        </p:nvGraphicFramePr>
        <p:xfrm>
          <a:off x="1403648" y="4509120"/>
          <a:ext cx="7035662" cy="864096"/>
        </p:xfrm>
        <a:graphic>
          <a:graphicData uri="http://schemas.openxmlformats.org/presentationml/2006/ole">
            <mc:AlternateContent xmlns:mc="http://schemas.openxmlformats.org/markup-compatibility/2006">
              <mc:Choice xmlns:v="urn:schemas-microsoft-com:vml" Requires="v">
                <p:oleObj spid="_x0000_s19510" name="Equation" r:id="rId5" imgW="2171520" imgH="266400" progId="Equation.3">
                  <p:embed/>
                </p:oleObj>
              </mc:Choice>
              <mc:Fallback>
                <p:oleObj name="Equation" r:id="rId5" imgW="2171520" imgH="266400" progId="Equation.3">
                  <p:embed/>
                  <p:pic>
                    <p:nvPicPr>
                      <p:cNvPr id="0" name="Object 2"/>
                      <p:cNvPicPr>
                        <a:picLocks noChangeAspect="1" noChangeArrowheads="1"/>
                      </p:cNvPicPr>
                      <p:nvPr/>
                    </p:nvPicPr>
                    <p:blipFill>
                      <a:blip r:embed="rId6"/>
                      <a:srcRect/>
                      <a:stretch>
                        <a:fillRect/>
                      </a:stretch>
                    </p:blipFill>
                    <p:spPr bwMode="auto">
                      <a:xfrm>
                        <a:off x="1403648" y="4509120"/>
                        <a:ext cx="7035662" cy="864096"/>
                      </a:xfrm>
                      <a:prstGeom prst="rect">
                        <a:avLst/>
                      </a:prstGeom>
                      <a:solidFill>
                        <a:schemeClr val="accent6">
                          <a:lumMod val="20000"/>
                          <a:lumOff val="80000"/>
                        </a:schemeClr>
                      </a:solidFill>
                      <a:ln>
                        <a:solidFill>
                          <a:schemeClr val="accent1"/>
                        </a:solid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96400506"/>
              </p:ext>
            </p:extLst>
          </p:nvPr>
        </p:nvGraphicFramePr>
        <p:xfrm>
          <a:off x="3203848" y="3284984"/>
          <a:ext cx="2160587" cy="733425"/>
        </p:xfrm>
        <a:graphic>
          <a:graphicData uri="http://schemas.openxmlformats.org/presentationml/2006/ole">
            <mc:AlternateContent xmlns:mc="http://schemas.openxmlformats.org/markup-compatibility/2006">
              <mc:Choice xmlns:v="urn:schemas-microsoft-com:vml" Requires="v">
                <p:oleObj spid="_x0000_s19511" name="Equation" r:id="rId7" imgW="749160" imgH="253800" progId="Equation.3">
                  <p:embed/>
                </p:oleObj>
              </mc:Choice>
              <mc:Fallback>
                <p:oleObj name="Equation" r:id="rId7" imgW="749160" imgH="2538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3284984"/>
                        <a:ext cx="2160587" cy="733425"/>
                      </a:xfrm>
                      <a:prstGeom prst="rect">
                        <a:avLst/>
                      </a:prstGeom>
                      <a:solidFill>
                        <a:srgbClr val="E6B9B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380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fade">
                                      <p:cBhvr>
                                        <p:cTn id="7" dur="1000"/>
                                        <p:tgtEl>
                                          <p:spTgt spid="34821">
                                            <p:txEl>
                                              <p:pRg st="0" end="0"/>
                                            </p:txEl>
                                          </p:spTgt>
                                        </p:tgtEl>
                                      </p:cBhvr>
                                    </p:animEffect>
                                    <p:anim calcmode="lin" valueType="num">
                                      <p:cBhvr>
                                        <p:cTn id="8" dur="1000" fill="hold"/>
                                        <p:tgtEl>
                                          <p:spTgt spid="348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8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821">
                                            <p:txEl>
                                              <p:pRg st="3" end="3"/>
                                            </p:txEl>
                                          </p:spTgt>
                                        </p:tgtEl>
                                        <p:attrNameLst>
                                          <p:attrName>style.visibility</p:attrName>
                                        </p:attrNameLst>
                                      </p:cBhvr>
                                      <p:to>
                                        <p:strVal val="visible"/>
                                      </p:to>
                                    </p:set>
                                    <p:animEffect transition="in" filter="fade">
                                      <p:cBhvr>
                                        <p:cTn id="21" dur="1000"/>
                                        <p:tgtEl>
                                          <p:spTgt spid="34821">
                                            <p:txEl>
                                              <p:pRg st="3" end="3"/>
                                            </p:txEl>
                                          </p:spTgt>
                                        </p:tgtEl>
                                      </p:cBhvr>
                                    </p:animEffect>
                                    <p:anim calcmode="lin" valueType="num">
                                      <p:cBhvr>
                                        <p:cTn id="22" dur="1000" fill="hold"/>
                                        <p:tgtEl>
                                          <p:spTgt spid="3482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482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821">
                                            <p:txEl>
                                              <p:pRg st="5" end="5"/>
                                            </p:txEl>
                                          </p:spTgt>
                                        </p:tgtEl>
                                        <p:attrNameLst>
                                          <p:attrName>style.visibility</p:attrName>
                                        </p:attrNameLst>
                                      </p:cBhvr>
                                      <p:to>
                                        <p:strVal val="visible"/>
                                      </p:to>
                                    </p:set>
                                    <p:animEffect transition="in" filter="fade">
                                      <p:cBhvr>
                                        <p:cTn id="28" dur="1000"/>
                                        <p:tgtEl>
                                          <p:spTgt spid="34821">
                                            <p:txEl>
                                              <p:pRg st="5" end="5"/>
                                            </p:txEl>
                                          </p:spTgt>
                                        </p:tgtEl>
                                      </p:cBhvr>
                                    </p:animEffect>
                                    <p:anim calcmode="lin" valueType="num">
                                      <p:cBhvr>
                                        <p:cTn id="29" dur="1000" fill="hold"/>
                                        <p:tgtEl>
                                          <p:spTgt spid="34821">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482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827584" y="260648"/>
            <a:ext cx="8001056" cy="714380"/>
          </a:xfrm>
        </p:spPr>
        <p:txBody>
          <a:bodyPr>
            <a:normAutofit fontScale="90000"/>
          </a:bodyPr>
          <a:lstStyle/>
          <a:p>
            <a:pPr eaLnBrk="1" hangingPunct="1"/>
            <a:r>
              <a:rPr lang="en-GB" altLang="en-US" sz="4000" dirty="0" smtClean="0"/>
              <a:t>Combining input rate, input and output constraints</a:t>
            </a:r>
          </a:p>
        </p:txBody>
      </p:sp>
      <p:sp>
        <p:nvSpPr>
          <p:cNvPr id="33797" name="Rectangle 3"/>
          <p:cNvSpPr>
            <a:spLocks noGrp="1" noChangeArrowheads="1"/>
          </p:cNvSpPr>
          <p:nvPr>
            <p:ph type="body" idx="1"/>
          </p:nvPr>
        </p:nvSpPr>
        <p:spPr>
          <a:xfrm>
            <a:off x="214282" y="1268760"/>
            <a:ext cx="8715436" cy="5303512"/>
          </a:xfrm>
        </p:spPr>
        <p:txBody>
          <a:bodyPr/>
          <a:lstStyle/>
          <a:p>
            <a:pPr marL="609600" indent="-609600" eaLnBrk="1" hangingPunct="1">
              <a:buFontTx/>
              <a:buNone/>
            </a:pPr>
            <a:r>
              <a:rPr lang="en-GB" altLang="en-US" dirty="0" smtClean="0"/>
              <a:t>Input rate constraints, input constraints and output constraints are defined in 3 sets of inequalities:</a:t>
            </a:r>
          </a:p>
          <a:p>
            <a:pPr marL="609600" indent="-609600" eaLnBrk="1" hangingPunct="1">
              <a:buFontTx/>
              <a:buNone/>
            </a:pPr>
            <a:endParaRPr lang="en-GB" altLang="en-US" dirty="0" smtClean="0"/>
          </a:p>
          <a:p>
            <a:pPr marL="609600" indent="-609600" eaLnBrk="1" hangingPunct="1">
              <a:buFontTx/>
              <a:buNone/>
            </a:pPr>
            <a:endParaRPr lang="en-GB" altLang="en-US" dirty="0" smtClean="0"/>
          </a:p>
          <a:p>
            <a:pPr marL="609600" indent="-609600" eaLnBrk="1" hangingPunct="1">
              <a:buFontTx/>
              <a:buNone/>
            </a:pPr>
            <a:endParaRPr lang="en-GB" altLang="en-US" dirty="0" smtClean="0"/>
          </a:p>
          <a:p>
            <a:pPr marL="609600" indent="-609600" eaLnBrk="1" hangingPunct="1">
              <a:buFontTx/>
              <a:buNone/>
            </a:pPr>
            <a:endParaRPr lang="en-GB" altLang="en-US" dirty="0" smtClean="0"/>
          </a:p>
        </p:txBody>
      </p:sp>
      <p:graphicFrame>
        <p:nvGraphicFramePr>
          <p:cNvPr id="33794" name="Object 4"/>
          <p:cNvGraphicFramePr>
            <a:graphicFrameLocks noGrp="1" noChangeAspect="1"/>
          </p:cNvGraphicFramePr>
          <p:nvPr>
            <p:ph sz="half" idx="4294967295"/>
            <p:extLst>
              <p:ext uri="{D42A27DB-BD31-4B8C-83A1-F6EECF244321}">
                <p14:modId xmlns:p14="http://schemas.microsoft.com/office/powerpoint/2010/main" val="3953440850"/>
              </p:ext>
            </p:extLst>
          </p:nvPr>
        </p:nvGraphicFramePr>
        <p:xfrm>
          <a:off x="555625" y="4602163"/>
          <a:ext cx="7875588" cy="1685925"/>
        </p:xfrm>
        <a:graphic>
          <a:graphicData uri="http://schemas.openxmlformats.org/presentationml/2006/ole">
            <mc:AlternateContent xmlns:mc="http://schemas.openxmlformats.org/markup-compatibility/2006">
              <mc:Choice xmlns:v="urn:schemas-microsoft-com:vml" Requires="v">
                <p:oleObj spid="_x0000_s21566" name="Equation" r:id="rId3" imgW="3441600" imgH="736560" progId="Equation.3">
                  <p:embed/>
                </p:oleObj>
              </mc:Choice>
              <mc:Fallback>
                <p:oleObj name="Equation" r:id="rId3" imgW="3441600" imgH="736560" progId="Equation.3">
                  <p:embed/>
                  <p:pic>
                    <p:nvPicPr>
                      <p:cNvPr id="0" name=""/>
                      <p:cNvPicPr>
                        <a:picLocks noChangeAspect="1" noChangeArrowheads="1"/>
                      </p:cNvPicPr>
                      <p:nvPr/>
                    </p:nvPicPr>
                    <p:blipFill>
                      <a:blip r:embed="rId4"/>
                      <a:srcRect/>
                      <a:stretch>
                        <a:fillRect/>
                      </a:stretch>
                    </p:blipFill>
                    <p:spPr bwMode="auto">
                      <a:xfrm>
                        <a:off x="555625" y="4602163"/>
                        <a:ext cx="7875588" cy="1685925"/>
                      </a:xfrm>
                      <a:prstGeom prst="rect">
                        <a:avLst/>
                      </a:prstGeom>
                      <a:solidFill>
                        <a:srgbClr val="FFFF99"/>
                      </a:solidFill>
                      <a:ln w="38100">
                        <a:solidFill>
                          <a:srgbClr val="002060"/>
                        </a:solidFill>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682840635"/>
              </p:ext>
            </p:extLst>
          </p:nvPr>
        </p:nvGraphicFramePr>
        <p:xfrm>
          <a:off x="323527" y="2420888"/>
          <a:ext cx="2954751" cy="720080"/>
        </p:xfrm>
        <a:graphic>
          <a:graphicData uri="http://schemas.openxmlformats.org/presentationml/2006/ole">
            <mc:AlternateContent xmlns:mc="http://schemas.openxmlformats.org/markup-compatibility/2006">
              <mc:Choice xmlns:v="urn:schemas-microsoft-com:vml" Requires="v">
                <p:oleObj spid="_x0000_s21567" name="Equation" r:id="rId5" imgW="939600" imgH="228600" progId="Equation.3">
                  <p:embed/>
                </p:oleObj>
              </mc:Choice>
              <mc:Fallback>
                <p:oleObj name="Equation" r:id="rId5" imgW="939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7" y="2420888"/>
                        <a:ext cx="2954751" cy="720080"/>
                      </a:xfrm>
                      <a:prstGeom prst="rect">
                        <a:avLst/>
                      </a:prstGeom>
                      <a:solidFill>
                        <a:srgbClr val="E6B9B8"/>
                      </a:solid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25920838"/>
              </p:ext>
            </p:extLst>
          </p:nvPr>
        </p:nvGraphicFramePr>
        <p:xfrm>
          <a:off x="3635896" y="2420888"/>
          <a:ext cx="4371975" cy="757238"/>
        </p:xfrm>
        <a:graphic>
          <a:graphicData uri="http://schemas.openxmlformats.org/presentationml/2006/ole">
            <mc:AlternateContent xmlns:mc="http://schemas.openxmlformats.org/markup-compatibility/2006">
              <mc:Choice xmlns:v="urn:schemas-microsoft-com:vml" Requires="v">
                <p:oleObj spid="_x0000_s21568" name="Equation" r:id="rId7" imgW="1409400" imgH="241200" progId="Equation.3">
                  <p:embed/>
                </p:oleObj>
              </mc:Choice>
              <mc:Fallback>
                <p:oleObj name="Equation" r:id="rId7" imgW="1409400" imgH="241200" progId="Equation.3">
                  <p:embed/>
                  <p:pic>
                    <p:nvPicPr>
                      <p:cNvPr id="0" name=""/>
                      <p:cNvPicPr>
                        <a:picLocks noChangeAspect="1" noChangeArrowheads="1"/>
                      </p:cNvPicPr>
                      <p:nvPr/>
                    </p:nvPicPr>
                    <p:blipFill>
                      <a:blip r:embed="rId8"/>
                      <a:srcRect/>
                      <a:stretch>
                        <a:fillRect/>
                      </a:stretch>
                    </p:blipFill>
                    <p:spPr bwMode="auto">
                      <a:xfrm>
                        <a:off x="3635896" y="2420888"/>
                        <a:ext cx="4371975" cy="757238"/>
                      </a:xfrm>
                      <a:prstGeom prst="rect">
                        <a:avLst/>
                      </a:prstGeom>
                      <a:solidFill>
                        <a:srgbClr val="F2DCDB"/>
                      </a:solidFill>
                      <a:ln w="25400">
                        <a:solidFill>
                          <a:srgbClr val="C00000"/>
                        </a:solidFill>
                        <a:miter lim="800000"/>
                        <a:headEnd/>
                        <a:tailEnd/>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08535499"/>
              </p:ext>
            </p:extLst>
          </p:nvPr>
        </p:nvGraphicFramePr>
        <p:xfrm>
          <a:off x="971600" y="3356992"/>
          <a:ext cx="7035800" cy="865188"/>
        </p:xfrm>
        <a:graphic>
          <a:graphicData uri="http://schemas.openxmlformats.org/presentationml/2006/ole">
            <mc:AlternateContent xmlns:mc="http://schemas.openxmlformats.org/markup-compatibility/2006">
              <mc:Choice xmlns:v="urn:schemas-microsoft-com:vml" Requires="v">
                <p:oleObj spid="_x0000_s21569" name="Equation" r:id="rId9" imgW="2171520" imgH="266400" progId="Equation.3">
                  <p:embed/>
                </p:oleObj>
              </mc:Choice>
              <mc:Fallback>
                <p:oleObj name="Equation" r:id="rId9" imgW="2171520" imgH="266400" progId="Equation.3">
                  <p:embed/>
                  <p:pic>
                    <p:nvPicPr>
                      <p:cNvPr id="0" name="Object 3"/>
                      <p:cNvPicPr>
                        <a:picLocks noChangeAspect="1" noChangeArrowheads="1"/>
                      </p:cNvPicPr>
                      <p:nvPr/>
                    </p:nvPicPr>
                    <p:blipFill>
                      <a:blip r:embed="rId10"/>
                      <a:srcRect/>
                      <a:stretch>
                        <a:fillRect/>
                      </a:stretch>
                    </p:blipFill>
                    <p:spPr bwMode="auto">
                      <a:xfrm>
                        <a:off x="971600" y="3356992"/>
                        <a:ext cx="7035800" cy="865188"/>
                      </a:xfrm>
                      <a:prstGeom prst="rect">
                        <a:avLst/>
                      </a:prstGeom>
                      <a:solidFill>
                        <a:schemeClr val="accent6">
                          <a:lumMod val="20000"/>
                          <a:lumOff val="80000"/>
                        </a:schemeClr>
                      </a:solidFill>
                      <a:ln>
                        <a:noFill/>
                      </a:ln>
                    </p:spPr>
                  </p:pic>
                </p:oleObj>
              </mc:Fallback>
            </mc:AlternateContent>
          </a:graphicData>
        </a:graphic>
      </p:graphicFrame>
    </p:spTree>
    <p:extLst>
      <p:ext uri="{BB962C8B-B14F-4D97-AF65-F5344CB8AC3E}">
        <p14:creationId xmlns:p14="http://schemas.microsoft.com/office/powerpoint/2010/main" val="26261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3794"/>
                                        </p:tgtEl>
                                        <p:attrNameLst>
                                          <p:attrName>style.visibility</p:attrName>
                                        </p:attrNameLst>
                                      </p:cBhvr>
                                      <p:to>
                                        <p:strVal val="visible"/>
                                      </p:to>
                                    </p:set>
                                    <p:animEffect transition="in" filter="circle(in)">
                                      <p:cBhvr>
                                        <p:cTn id="25" dur="20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827584" y="260648"/>
            <a:ext cx="8001056" cy="714380"/>
          </a:xfrm>
        </p:spPr>
        <p:txBody>
          <a:bodyPr>
            <a:normAutofit/>
          </a:bodyPr>
          <a:lstStyle/>
          <a:p>
            <a:pPr eaLnBrk="1" hangingPunct="1"/>
            <a:r>
              <a:rPr lang="en-GB" altLang="en-US" sz="4000" dirty="0" smtClean="0"/>
              <a:t>Rearranging constraint equations</a:t>
            </a:r>
          </a:p>
        </p:txBody>
      </p:sp>
      <p:sp>
        <p:nvSpPr>
          <p:cNvPr id="33797" name="Rectangle 3"/>
          <p:cNvSpPr>
            <a:spLocks noGrp="1" noChangeArrowheads="1"/>
          </p:cNvSpPr>
          <p:nvPr>
            <p:ph type="body" idx="1"/>
          </p:nvPr>
        </p:nvSpPr>
        <p:spPr>
          <a:xfrm>
            <a:off x="214282" y="1268760"/>
            <a:ext cx="8715436" cy="1152128"/>
          </a:xfrm>
        </p:spPr>
        <p:txBody>
          <a:bodyPr/>
          <a:lstStyle/>
          <a:p>
            <a:pPr marL="609600" indent="-609600" eaLnBrk="1" hangingPunct="1">
              <a:buFontTx/>
              <a:buNone/>
            </a:pPr>
            <a:r>
              <a:rPr lang="en-GB" altLang="en-US" dirty="0" smtClean="0"/>
              <a:t>The inequalities need to be separated into known parts and parts which depend upon the </a:t>
            </a:r>
            <a:r>
              <a:rPr lang="en-GB" altLang="en-US" dirty="0" err="1" smtClean="0"/>
              <a:t>d.o.f</a:t>
            </a:r>
            <a:r>
              <a:rPr lang="en-GB" altLang="en-US" dirty="0" smtClean="0"/>
              <a:t>.</a:t>
            </a:r>
          </a:p>
          <a:p>
            <a:pPr marL="609600" indent="-609600" eaLnBrk="1" hangingPunct="1">
              <a:buFontTx/>
              <a:buNone/>
            </a:pPr>
            <a:endParaRPr lang="en-GB" altLang="en-US" dirty="0" smtClean="0"/>
          </a:p>
          <a:p>
            <a:pPr marL="609600" indent="-609600" eaLnBrk="1" hangingPunct="1">
              <a:buFontTx/>
              <a:buNone/>
            </a:pPr>
            <a:endParaRPr lang="en-GB" altLang="en-US" dirty="0" smtClean="0"/>
          </a:p>
          <a:p>
            <a:pPr marL="609600" indent="-609600" eaLnBrk="1" hangingPunct="1">
              <a:buFontTx/>
              <a:buNone/>
            </a:pPr>
            <a:endParaRPr lang="en-GB" altLang="en-US" dirty="0" smtClean="0"/>
          </a:p>
          <a:p>
            <a:pPr marL="609600" indent="-609600" eaLnBrk="1" hangingPunct="1">
              <a:buFontTx/>
              <a:buNone/>
            </a:pPr>
            <a:endParaRPr lang="en-GB" altLang="en-US" dirty="0" smtClean="0"/>
          </a:p>
        </p:txBody>
      </p:sp>
      <p:graphicFrame>
        <p:nvGraphicFramePr>
          <p:cNvPr id="33794" name="Object 4"/>
          <p:cNvGraphicFramePr>
            <a:graphicFrameLocks noGrp="1" noChangeAspect="1"/>
          </p:cNvGraphicFramePr>
          <p:nvPr>
            <p:ph sz="half" idx="4294967295"/>
            <p:extLst>
              <p:ext uri="{D42A27DB-BD31-4B8C-83A1-F6EECF244321}">
                <p14:modId xmlns:p14="http://schemas.microsoft.com/office/powerpoint/2010/main" val="1359477226"/>
              </p:ext>
            </p:extLst>
          </p:nvPr>
        </p:nvGraphicFramePr>
        <p:xfrm>
          <a:off x="218008" y="2420937"/>
          <a:ext cx="8242424" cy="2167233"/>
        </p:xfrm>
        <a:graphic>
          <a:graphicData uri="http://schemas.openxmlformats.org/presentationml/2006/ole">
            <mc:AlternateContent xmlns:mc="http://schemas.openxmlformats.org/markup-compatibility/2006">
              <mc:Choice xmlns:v="urn:schemas-microsoft-com:vml" Requires="v">
                <p:oleObj spid="_x0000_s22561" name="Equation" r:id="rId3" imgW="3429000" imgH="901440" progId="Equation.3">
                  <p:embed/>
                </p:oleObj>
              </mc:Choice>
              <mc:Fallback>
                <p:oleObj name="Equation" r:id="rId3" imgW="3429000" imgH="901440" progId="Equation.3">
                  <p:embed/>
                  <p:pic>
                    <p:nvPicPr>
                      <p:cNvPr id="0" name=""/>
                      <p:cNvPicPr>
                        <a:picLocks noChangeAspect="1" noChangeArrowheads="1"/>
                      </p:cNvPicPr>
                      <p:nvPr/>
                    </p:nvPicPr>
                    <p:blipFill>
                      <a:blip r:embed="rId4"/>
                      <a:srcRect/>
                      <a:stretch>
                        <a:fillRect/>
                      </a:stretch>
                    </p:blipFill>
                    <p:spPr bwMode="auto">
                      <a:xfrm>
                        <a:off x="218008" y="2420937"/>
                        <a:ext cx="8242424" cy="2167233"/>
                      </a:xfrm>
                      <a:prstGeom prst="rect">
                        <a:avLst/>
                      </a:prstGeom>
                      <a:solidFill>
                        <a:srgbClr val="FFFF99"/>
                      </a:solidFill>
                      <a:ln w="38100">
                        <a:solidFill>
                          <a:srgbClr val="002060"/>
                        </a:solid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26131097"/>
              </p:ext>
            </p:extLst>
          </p:nvPr>
        </p:nvGraphicFramePr>
        <p:xfrm>
          <a:off x="467544" y="5013176"/>
          <a:ext cx="3559719" cy="1423888"/>
        </p:xfrm>
        <a:graphic>
          <a:graphicData uri="http://schemas.openxmlformats.org/presentationml/2006/ole">
            <mc:AlternateContent xmlns:mc="http://schemas.openxmlformats.org/markup-compatibility/2006">
              <mc:Choice xmlns:v="urn:schemas-microsoft-com:vml" Requires="v">
                <p:oleObj spid="_x0000_s22562" name="Equation" r:id="rId5" imgW="571320" imgH="228600" progId="Equation.3">
                  <p:embed/>
                </p:oleObj>
              </mc:Choice>
              <mc:Fallback>
                <p:oleObj name="Equation" r:id="rId5" imgW="571320" imgH="228600" progId="Equation.3">
                  <p:embed/>
                  <p:pic>
                    <p:nvPicPr>
                      <p:cNvPr id="0" name="Object 4"/>
                      <p:cNvPicPr>
                        <a:picLocks noChangeAspect="1" noChangeArrowheads="1"/>
                      </p:cNvPicPr>
                      <p:nvPr/>
                    </p:nvPicPr>
                    <p:blipFill>
                      <a:blip r:embed="rId6"/>
                      <a:srcRect/>
                      <a:stretch>
                        <a:fillRect/>
                      </a:stretch>
                    </p:blipFill>
                    <p:spPr bwMode="auto">
                      <a:xfrm>
                        <a:off x="467544" y="5013176"/>
                        <a:ext cx="3559719" cy="1423888"/>
                      </a:xfrm>
                      <a:prstGeom prst="rect">
                        <a:avLst/>
                      </a:prstGeom>
                      <a:solidFill>
                        <a:srgbClr val="FFFF99"/>
                      </a:solidFill>
                      <a:ln w="38100">
                        <a:solidFill>
                          <a:srgbClr val="002060"/>
                        </a:solidFill>
                        <a:miter lim="800000"/>
                        <a:headEnd/>
                        <a:tailEnd/>
                      </a:ln>
                    </p:spPr>
                  </p:pic>
                </p:oleObj>
              </mc:Fallback>
            </mc:AlternateContent>
          </a:graphicData>
        </a:graphic>
      </p:graphicFrame>
      <p:sp>
        <p:nvSpPr>
          <p:cNvPr id="6" name="Rectangle 5"/>
          <p:cNvSpPr/>
          <p:nvPr/>
        </p:nvSpPr>
        <p:spPr>
          <a:xfrm>
            <a:off x="4788024" y="4797152"/>
            <a:ext cx="3816424" cy="194421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t>d is time varying.</a:t>
            </a:r>
          </a:p>
          <a:p>
            <a:pPr algn="ctr"/>
            <a:r>
              <a:rPr lang="en-GB" sz="4000" dirty="0" smtClean="0"/>
              <a:t>C is constant.</a:t>
            </a:r>
            <a:endParaRPr lang="en-GB" sz="4000" dirty="0"/>
          </a:p>
        </p:txBody>
      </p:sp>
    </p:spTree>
    <p:extLst>
      <p:ext uri="{BB962C8B-B14F-4D97-AF65-F5344CB8AC3E}">
        <p14:creationId xmlns:p14="http://schemas.microsoft.com/office/powerpoint/2010/main" val="4894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circle(in)">
                                      <p:cBhvr>
                                        <p:cTn id="7" dur="20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fontScale="90000"/>
          </a:bodyPr>
          <a:lstStyle/>
          <a:p>
            <a:pPr eaLnBrk="1" hangingPunct="1"/>
            <a:r>
              <a:rPr lang="en-GB" altLang="en-US" smtClean="0"/>
              <a:t>Summary of constraints</a:t>
            </a:r>
          </a:p>
        </p:txBody>
      </p:sp>
      <p:sp>
        <p:nvSpPr>
          <p:cNvPr id="35845" name="Rectangle 3"/>
          <p:cNvSpPr>
            <a:spLocks noGrp="1" noChangeArrowheads="1"/>
          </p:cNvSpPr>
          <p:nvPr>
            <p:ph type="body" idx="1"/>
          </p:nvPr>
        </p:nvSpPr>
        <p:spPr/>
        <p:txBody>
          <a:bodyPr>
            <a:normAutofit lnSpcReduction="10000"/>
          </a:bodyPr>
          <a:lstStyle/>
          <a:p>
            <a:pPr marL="609600" indent="-609600" eaLnBrk="1" hangingPunct="1">
              <a:buFontTx/>
              <a:buNone/>
            </a:pPr>
            <a:r>
              <a:rPr lang="en-GB" altLang="en-US" sz="2800" dirty="0" smtClean="0"/>
              <a:t>The input rate, input and output constraints can be concatenated into a single matrix/vector inequality. </a:t>
            </a:r>
          </a:p>
          <a:p>
            <a:pPr marL="609600" indent="-609600" eaLnBrk="1" hangingPunct="1">
              <a:buFontTx/>
              <a:buNone/>
            </a:pPr>
            <a:endParaRPr lang="en-GB" altLang="en-US" sz="2800" dirty="0"/>
          </a:p>
          <a:p>
            <a:pPr marL="609600" indent="-609600" eaLnBrk="1" hangingPunct="1">
              <a:buFontTx/>
              <a:buNone/>
            </a:pPr>
            <a:endParaRPr lang="en-GB" altLang="en-US" sz="2800" dirty="0" smtClean="0"/>
          </a:p>
          <a:p>
            <a:pPr marL="609600" indent="-609600" eaLnBrk="1" hangingPunct="1">
              <a:buFontTx/>
              <a:buNone/>
            </a:pPr>
            <a:endParaRPr lang="en-GB" altLang="en-US" sz="2800" dirty="0"/>
          </a:p>
          <a:p>
            <a:pPr marL="609600" indent="-609600" eaLnBrk="1" hangingPunct="1">
              <a:buFontTx/>
              <a:buNone/>
            </a:pPr>
            <a:r>
              <a:rPr lang="en-GB" altLang="en-US" sz="2800" dirty="0" smtClean="0"/>
              <a:t>d is time varying and depends upon:</a:t>
            </a:r>
          </a:p>
          <a:p>
            <a:pPr marL="609600" indent="-609600" eaLnBrk="1" hangingPunct="1">
              <a:buFontTx/>
              <a:buAutoNum type="arabicPeriod"/>
            </a:pPr>
            <a:r>
              <a:rPr lang="en-GB" altLang="en-US" sz="2800" dirty="0" smtClean="0"/>
              <a:t>The limits on the input, rate, output, etc. </a:t>
            </a:r>
            <a:r>
              <a:rPr lang="en-GB" altLang="en-US" sz="2800" b="1" dirty="0" smtClean="0">
                <a:solidFill>
                  <a:srgbClr val="008000"/>
                </a:solidFill>
              </a:rPr>
              <a:t>[FIXED]</a:t>
            </a:r>
          </a:p>
          <a:p>
            <a:pPr marL="609600" indent="-609600" eaLnBrk="1" hangingPunct="1">
              <a:buFontTx/>
              <a:buAutoNum type="arabicPeriod"/>
            </a:pPr>
            <a:r>
              <a:rPr lang="en-GB" altLang="en-US" sz="2800" dirty="0"/>
              <a:t>M</a:t>
            </a:r>
            <a:r>
              <a:rPr lang="en-GB" altLang="en-US" sz="2800" dirty="0" smtClean="0"/>
              <a:t>easurements (past inputs and outputs) </a:t>
            </a:r>
            <a:r>
              <a:rPr lang="en-GB" altLang="en-US" sz="2800" b="1" dirty="0" smtClean="0">
                <a:solidFill>
                  <a:srgbClr val="008000"/>
                </a:solidFill>
              </a:rPr>
              <a:t>[Time varying]</a:t>
            </a:r>
          </a:p>
          <a:p>
            <a:pPr marL="609600" indent="-609600" eaLnBrk="1" hangingPunct="1">
              <a:buFontTx/>
              <a:buAutoNum type="arabicPeriod"/>
            </a:pPr>
            <a:r>
              <a:rPr lang="en-GB" altLang="en-US" sz="2800" dirty="0" smtClean="0"/>
              <a:t>Although not covered yet, it may also depend upon the set point, estimated disturbances, and more.</a:t>
            </a:r>
          </a:p>
          <a:p>
            <a:pPr marL="609600" indent="-609600" eaLnBrk="1" hangingPunct="1">
              <a:buFontTx/>
              <a:buNone/>
            </a:pPr>
            <a:r>
              <a:rPr lang="en-GB" altLang="en-US" sz="2800" dirty="0" smtClean="0"/>
              <a:t>Hence it must be updated every sample.</a:t>
            </a:r>
          </a:p>
        </p:txBody>
      </p:sp>
      <p:graphicFrame>
        <p:nvGraphicFramePr>
          <p:cNvPr id="35842" name="Object 4"/>
          <p:cNvGraphicFramePr>
            <a:graphicFrameLocks noGrp="1" noChangeAspect="1"/>
          </p:cNvGraphicFramePr>
          <p:nvPr>
            <p:ph sz="half" idx="4294967295"/>
            <p:extLst>
              <p:ext uri="{D42A27DB-BD31-4B8C-83A1-F6EECF244321}">
                <p14:modId xmlns:p14="http://schemas.microsoft.com/office/powerpoint/2010/main" val="4079588185"/>
              </p:ext>
            </p:extLst>
          </p:nvPr>
        </p:nvGraphicFramePr>
        <p:xfrm>
          <a:off x="1755775" y="2133600"/>
          <a:ext cx="5084763" cy="833438"/>
        </p:xfrm>
        <a:graphic>
          <a:graphicData uri="http://schemas.openxmlformats.org/presentationml/2006/ole">
            <mc:AlternateContent xmlns:mc="http://schemas.openxmlformats.org/markup-compatibility/2006">
              <mc:Choice xmlns:v="urn:schemas-microsoft-com:vml" Requires="v">
                <p:oleObj spid="_x0000_s15382" name="Equation" r:id="rId3" imgW="1549080" imgH="253800" progId="Equation.3">
                  <p:embed/>
                </p:oleObj>
              </mc:Choice>
              <mc:Fallback>
                <p:oleObj name="Equation" r:id="rId3" imgW="1549080" imgH="253800" progId="Equation.3">
                  <p:embed/>
                  <p:pic>
                    <p:nvPicPr>
                      <p:cNvPr id="0" name=""/>
                      <p:cNvPicPr>
                        <a:picLocks noChangeAspect="1" noChangeArrowheads="1"/>
                      </p:cNvPicPr>
                      <p:nvPr/>
                    </p:nvPicPr>
                    <p:blipFill>
                      <a:blip r:embed="rId4"/>
                      <a:srcRect/>
                      <a:stretch>
                        <a:fillRect/>
                      </a:stretch>
                    </p:blipFill>
                    <p:spPr bwMode="auto">
                      <a:xfrm>
                        <a:off x="1755775" y="2133600"/>
                        <a:ext cx="5084763" cy="8334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5628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xEl>
                                              <p:pRg st="5" end="5"/>
                                            </p:txEl>
                                          </p:spTgt>
                                        </p:tgtEl>
                                        <p:attrNameLst>
                                          <p:attrName>style.visibility</p:attrName>
                                        </p:attrNameLst>
                                      </p:cBhvr>
                                      <p:to>
                                        <p:strVal val="visible"/>
                                      </p:to>
                                    </p:set>
                                    <p:anim calcmode="lin" valueType="num">
                                      <p:cBhvr additive="base">
                                        <p:cTn id="7" dur="500" fill="hold"/>
                                        <p:tgtEl>
                                          <p:spTgt spid="3584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5">
                                            <p:txEl>
                                              <p:pRg st="6" end="6"/>
                                            </p:txEl>
                                          </p:spTgt>
                                        </p:tgtEl>
                                        <p:attrNameLst>
                                          <p:attrName>style.visibility</p:attrName>
                                        </p:attrNameLst>
                                      </p:cBhvr>
                                      <p:to>
                                        <p:strVal val="visible"/>
                                      </p:to>
                                    </p:set>
                                    <p:anim calcmode="lin" valueType="num">
                                      <p:cBhvr additive="base">
                                        <p:cTn id="13" dur="500" fill="hold"/>
                                        <p:tgtEl>
                                          <p:spTgt spid="3584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5">
                                            <p:txEl>
                                              <p:pRg st="7" end="7"/>
                                            </p:txEl>
                                          </p:spTgt>
                                        </p:tgtEl>
                                        <p:attrNameLst>
                                          <p:attrName>style.visibility</p:attrName>
                                        </p:attrNameLst>
                                      </p:cBhvr>
                                      <p:to>
                                        <p:strVal val="visible"/>
                                      </p:to>
                                    </p:set>
                                    <p:anim calcmode="lin" valueType="num">
                                      <p:cBhvr additive="base">
                                        <p:cTn id="19" dur="500" fill="hold"/>
                                        <p:tgtEl>
                                          <p:spTgt spid="3584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5">
                                            <p:txEl>
                                              <p:pRg st="8" end="8"/>
                                            </p:txEl>
                                          </p:spTgt>
                                        </p:tgtEl>
                                        <p:attrNameLst>
                                          <p:attrName>style.visibility</p:attrName>
                                        </p:attrNameLst>
                                      </p:cBhvr>
                                      <p:to>
                                        <p:strVal val="visible"/>
                                      </p:to>
                                    </p:set>
                                    <p:anim calcmode="lin" valueType="num">
                                      <p:cBhvr additive="base">
                                        <p:cTn id="25" dur="500" fill="hold"/>
                                        <p:tgtEl>
                                          <p:spTgt spid="3584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9EB31D9-D60A-440C-B32A-0D471FDE4072}" type="slidenum">
              <a:rPr lang="en-GB"/>
              <a:pPr>
                <a:defRPr/>
              </a:pPr>
              <a:t>16</a:t>
            </a:fld>
            <a:endParaRPr lang="en-GB"/>
          </a:p>
        </p:txBody>
      </p:sp>
      <p:sp>
        <p:nvSpPr>
          <p:cNvPr id="82947" name="Rectangle 2"/>
          <p:cNvSpPr>
            <a:spLocks noGrp="1" noChangeArrowheads="1"/>
          </p:cNvSpPr>
          <p:nvPr>
            <p:ph type="title"/>
          </p:nvPr>
        </p:nvSpPr>
        <p:spPr/>
        <p:txBody>
          <a:bodyPr>
            <a:normAutofit fontScale="90000"/>
          </a:bodyPr>
          <a:lstStyle/>
          <a:p>
            <a:pPr eaLnBrk="1" hangingPunct="1"/>
            <a:r>
              <a:rPr lang="en-GB" altLang="en-US" smtClean="0"/>
              <a:t>Extension to the MIMO case</a:t>
            </a:r>
          </a:p>
        </p:txBody>
      </p:sp>
      <p:sp>
        <p:nvSpPr>
          <p:cNvPr id="82948" name="Rectangle 3"/>
          <p:cNvSpPr>
            <a:spLocks noGrp="1" noChangeArrowheads="1"/>
          </p:cNvSpPr>
          <p:nvPr>
            <p:ph type="body" sz="half" idx="1"/>
          </p:nvPr>
        </p:nvSpPr>
        <p:spPr>
          <a:xfrm>
            <a:off x="609600" y="1700213"/>
            <a:ext cx="4033838" cy="4395787"/>
          </a:xfrm>
        </p:spPr>
        <p:txBody>
          <a:bodyPr/>
          <a:lstStyle/>
          <a:p>
            <a:pPr eaLnBrk="1" hangingPunct="1"/>
            <a:endParaRPr lang="en-GB" altLang="en-US" sz="2900" smtClean="0"/>
          </a:p>
          <a:p>
            <a:pPr eaLnBrk="1" hangingPunct="1"/>
            <a:endParaRPr lang="en-GB" altLang="en-US" sz="2900" smtClean="0"/>
          </a:p>
          <a:p>
            <a:pPr eaLnBrk="1" hangingPunct="1"/>
            <a:endParaRPr lang="en-GB" altLang="en-US" sz="2900" smtClean="0"/>
          </a:p>
          <a:p>
            <a:pPr eaLnBrk="1" hangingPunct="1"/>
            <a:endParaRPr lang="en-GB" altLang="en-US" sz="2900" smtClean="0"/>
          </a:p>
          <a:p>
            <a:pPr eaLnBrk="1" hangingPunct="1"/>
            <a:endParaRPr lang="en-GB" altLang="en-US" sz="2900" smtClean="0"/>
          </a:p>
          <a:p>
            <a:pPr eaLnBrk="1" hangingPunct="1"/>
            <a:endParaRPr lang="en-GB" altLang="en-US" sz="2900" smtClean="0"/>
          </a:p>
        </p:txBody>
      </p:sp>
      <p:sp>
        <p:nvSpPr>
          <p:cNvPr id="82949" name="Rectangle 4"/>
          <p:cNvSpPr>
            <a:spLocks noGrp="1" noChangeArrowheads="1"/>
          </p:cNvSpPr>
          <p:nvPr>
            <p:ph type="body" sz="half" idx="2"/>
          </p:nvPr>
        </p:nvSpPr>
        <p:spPr>
          <a:xfrm>
            <a:off x="179512" y="1052737"/>
            <a:ext cx="8568952" cy="5043264"/>
          </a:xfrm>
        </p:spPr>
        <p:txBody>
          <a:bodyPr>
            <a:normAutofit/>
          </a:bodyPr>
          <a:lstStyle/>
          <a:p>
            <a:pPr eaLnBrk="1" hangingPunct="1">
              <a:buFontTx/>
              <a:buNone/>
            </a:pPr>
            <a:r>
              <a:rPr lang="en-GB" altLang="en-US" sz="2900" dirty="0" smtClean="0"/>
              <a:t>It should be obvious that one can extend the algebra given in this video to the MIMO case by simply writing inequalities in terms of vectors.</a:t>
            </a:r>
          </a:p>
          <a:p>
            <a:pPr eaLnBrk="1" hangingPunct="1">
              <a:buFontTx/>
              <a:buNone/>
            </a:pPr>
            <a:endParaRPr lang="en-GB" altLang="en-US" sz="2900" dirty="0"/>
          </a:p>
          <a:p>
            <a:pPr eaLnBrk="1" hangingPunct="1">
              <a:buFontTx/>
              <a:buNone/>
            </a:pPr>
            <a:endParaRPr lang="en-GB" altLang="en-US" sz="2900" dirty="0" smtClean="0"/>
          </a:p>
          <a:p>
            <a:pPr eaLnBrk="1" hangingPunct="1">
              <a:buFontTx/>
              <a:buNone/>
            </a:pPr>
            <a:r>
              <a:rPr lang="en-GB" altLang="en-US" sz="2900" dirty="0" smtClean="0"/>
              <a:t>Where matrices have elements of 1, these would be replaced by an identity matrix of suitable dimension. </a:t>
            </a:r>
          </a:p>
          <a:p>
            <a:pPr eaLnBrk="1" hangingPunct="1">
              <a:buFontTx/>
              <a:buNone/>
            </a:pPr>
            <a:r>
              <a:rPr lang="en-GB" altLang="en-US" sz="2900" dirty="0" smtClean="0"/>
              <a:t>Otherwise, the structure/algebra will remain the same except that individual components have been replaced by vectors or matrices as appropriate.</a:t>
            </a:r>
          </a:p>
        </p:txBody>
      </p:sp>
      <p:graphicFrame>
        <p:nvGraphicFramePr>
          <p:cNvPr id="2" name="Object 1"/>
          <p:cNvGraphicFramePr>
            <a:graphicFrameLocks noChangeAspect="1"/>
          </p:cNvGraphicFramePr>
          <p:nvPr>
            <p:extLst>
              <p:ext uri="{D42A27DB-BD31-4B8C-83A1-F6EECF244321}">
                <p14:modId xmlns:p14="http://schemas.microsoft.com/office/powerpoint/2010/main" val="1364928910"/>
              </p:ext>
            </p:extLst>
          </p:nvPr>
        </p:nvGraphicFramePr>
        <p:xfrm>
          <a:off x="2411760" y="2492896"/>
          <a:ext cx="2449513" cy="969962"/>
        </p:xfrm>
        <a:graphic>
          <a:graphicData uri="http://schemas.openxmlformats.org/presentationml/2006/ole">
            <mc:AlternateContent xmlns:mc="http://schemas.openxmlformats.org/markup-compatibility/2006">
              <mc:Choice xmlns:v="urn:schemas-microsoft-com:vml" Requires="v">
                <p:oleObj spid="_x0000_s23565" name="Equation" r:id="rId3" imgW="672840" imgH="266400" progId="Equation.3">
                  <p:embed/>
                </p:oleObj>
              </mc:Choice>
              <mc:Fallback>
                <p:oleObj name="Equation" r:id="rId3" imgW="67284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492896"/>
                        <a:ext cx="2449513" cy="9699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293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2949">
                                            <p:txEl>
                                              <p:pRg st="3" end="3"/>
                                            </p:txEl>
                                          </p:spTgt>
                                        </p:tgtEl>
                                        <p:attrNameLst>
                                          <p:attrName>style.visibility</p:attrName>
                                        </p:attrNameLst>
                                      </p:cBhvr>
                                      <p:to>
                                        <p:strVal val="visible"/>
                                      </p:to>
                                    </p:set>
                                    <p:animEffect transition="in" filter="barn(inVertical)">
                                      <p:cBhvr>
                                        <p:cTn id="7" dur="500"/>
                                        <p:tgtEl>
                                          <p:spTgt spid="8294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2949">
                                            <p:txEl>
                                              <p:pRg st="4" end="4"/>
                                            </p:txEl>
                                          </p:spTgt>
                                        </p:tgtEl>
                                        <p:attrNameLst>
                                          <p:attrName>style.visibility</p:attrName>
                                        </p:attrNameLst>
                                      </p:cBhvr>
                                      <p:to>
                                        <p:strVal val="visible"/>
                                      </p:to>
                                    </p:set>
                                    <p:animEffect transition="in" filter="barn(inVertical)">
                                      <p:cBhvr>
                                        <p:cTn id="12" dur="500"/>
                                        <p:tgtEl>
                                          <p:spTgt spid="829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Demonstrations on MATLAB</a:t>
            </a:r>
            <a:endParaRPr lang="en-GB" dirty="0"/>
          </a:p>
        </p:txBody>
      </p:sp>
      <p:sp>
        <p:nvSpPr>
          <p:cNvPr id="3" name="Content Placeholder 2"/>
          <p:cNvSpPr>
            <a:spLocks noGrp="1"/>
          </p:cNvSpPr>
          <p:nvPr>
            <p:ph idx="1"/>
          </p:nvPr>
        </p:nvSpPr>
        <p:spPr>
          <a:xfrm>
            <a:off x="214282" y="928670"/>
            <a:ext cx="8715436" cy="4732578"/>
          </a:xfrm>
        </p:spPr>
        <p:txBody>
          <a:bodyPr>
            <a:normAutofit/>
          </a:bodyPr>
          <a:lstStyle/>
          <a:p>
            <a:r>
              <a:rPr lang="en-GB" dirty="0" smtClean="0"/>
              <a:t>This code is in the GPC folder.</a:t>
            </a:r>
          </a:p>
          <a:p>
            <a:r>
              <a:rPr lang="en-GB" dirty="0" smtClean="0"/>
              <a:t>It shows how to construct the constraint inequalities for a system</a:t>
            </a:r>
            <a:r>
              <a:rPr lang="en-GB" dirty="0" smtClean="0"/>
              <a:t>.</a:t>
            </a:r>
          </a:p>
          <a:p>
            <a:r>
              <a:rPr lang="en-GB" dirty="0" smtClean="0"/>
              <a:t>The main file is </a:t>
            </a:r>
            <a:r>
              <a:rPr lang="en-GB" dirty="0" err="1" smtClean="0"/>
              <a:t>mpc_constraints.m</a:t>
            </a:r>
            <a:r>
              <a:rPr lang="en-GB" dirty="0" smtClean="0"/>
              <a:t> (does inputs and input rates only).</a:t>
            </a:r>
          </a:p>
          <a:p>
            <a:endParaRPr lang="en-GB" dirty="0" smtClean="0"/>
          </a:p>
          <a:p>
            <a:r>
              <a:rPr lang="en-GB" dirty="0" smtClean="0"/>
              <a:t>Also mpc_constraints2.m (also includes output constraints).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sp>
        <p:nvSpPr>
          <p:cNvPr id="6" name="Rectangle 5"/>
          <p:cNvSpPr/>
          <p:nvPr/>
        </p:nvSpPr>
        <p:spPr>
          <a:xfrm>
            <a:off x="539552" y="3717032"/>
            <a:ext cx="8424936"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CC*Du(future) </a:t>
            </a:r>
            <a:r>
              <a:rPr lang="en-GB" sz="3200" dirty="0"/>
              <a:t>&lt;= </a:t>
            </a:r>
            <a:r>
              <a:rPr lang="en-GB" sz="3200" dirty="0" smtClean="0"/>
              <a:t> </a:t>
            </a:r>
            <a:r>
              <a:rPr lang="en-GB" sz="3200" dirty="0" err="1"/>
              <a:t>dd</a:t>
            </a:r>
            <a:r>
              <a:rPr lang="en-GB" sz="3200" dirty="0"/>
              <a:t> </a:t>
            </a:r>
            <a:r>
              <a:rPr lang="en-GB" sz="3200" dirty="0" smtClean="0"/>
              <a:t>+ </a:t>
            </a:r>
            <a:r>
              <a:rPr lang="en-GB" sz="3200" dirty="0"/>
              <a:t>du*u(k</a:t>
            </a:r>
            <a:r>
              <a:rPr lang="en-GB" sz="3200" dirty="0" smtClean="0"/>
              <a:t>)</a:t>
            </a:r>
            <a:endParaRPr lang="en-GB" sz="3200" dirty="0"/>
          </a:p>
        </p:txBody>
      </p:sp>
      <p:sp>
        <p:nvSpPr>
          <p:cNvPr id="7" name="Rectangle 6"/>
          <p:cNvSpPr/>
          <p:nvPr/>
        </p:nvSpPr>
        <p:spPr>
          <a:xfrm>
            <a:off x="524652" y="5229200"/>
            <a:ext cx="8424936" cy="57606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CC*Du(future) </a:t>
            </a:r>
            <a:r>
              <a:rPr lang="en-GB" sz="2800" dirty="0"/>
              <a:t>&lt;= </a:t>
            </a:r>
            <a:r>
              <a:rPr lang="en-GB" sz="2800" dirty="0" smtClean="0"/>
              <a:t> </a:t>
            </a:r>
            <a:r>
              <a:rPr lang="en-GB" sz="2800" dirty="0" err="1"/>
              <a:t>dd</a:t>
            </a:r>
            <a:r>
              <a:rPr lang="en-GB" sz="2800" dirty="0"/>
              <a:t> </a:t>
            </a:r>
            <a:r>
              <a:rPr lang="en-GB" sz="2800" dirty="0" smtClean="0"/>
              <a:t>+ du*u(k-1)+</a:t>
            </a:r>
            <a:r>
              <a:rPr lang="en-GB" sz="2800" dirty="0" err="1" smtClean="0"/>
              <a:t>ddu</a:t>
            </a:r>
            <a:r>
              <a:rPr lang="en-GB" sz="2800" dirty="0" smtClean="0"/>
              <a:t>*</a:t>
            </a:r>
            <a:r>
              <a:rPr lang="en-GB" sz="2800" dirty="0" err="1" smtClean="0"/>
              <a:t>Dupast+dy</a:t>
            </a:r>
            <a:r>
              <a:rPr lang="en-GB" sz="2800" dirty="0" smtClean="0"/>
              <a:t>*</a:t>
            </a:r>
            <a:r>
              <a:rPr lang="en-GB" sz="2800" dirty="0" err="1" smtClean="0"/>
              <a:t>ypast</a:t>
            </a:r>
            <a:endParaRPr lang="en-GB" sz="2800" dirty="0"/>
          </a:p>
        </p:txBody>
      </p:sp>
      <p:sp>
        <p:nvSpPr>
          <p:cNvPr id="8" name="Rectangle 7"/>
          <p:cNvSpPr/>
          <p:nvPr/>
        </p:nvSpPr>
        <p:spPr>
          <a:xfrm>
            <a:off x="395536" y="5949280"/>
            <a:ext cx="8424936" cy="90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CC used in MATLAB to avoid confusion with C  matrix in state-space model matrices.</a:t>
            </a:r>
            <a:endParaRPr lang="en-GB" sz="2800" dirty="0"/>
          </a:p>
        </p:txBody>
      </p:sp>
    </p:spTree>
    <p:extLst>
      <p:ext uri="{BB962C8B-B14F-4D97-AF65-F5344CB8AC3E}">
        <p14:creationId xmlns:p14="http://schemas.microsoft.com/office/powerpoint/2010/main" val="34946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additive="base">
                                        <p:cTn id="1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ideo5_3_example1.m</a:t>
            </a:r>
            <a:endParaRPr lang="en-GB" dirty="0"/>
          </a:p>
        </p:txBody>
      </p:sp>
      <p:sp>
        <p:nvSpPr>
          <p:cNvPr id="3" name="Content Placeholder 2"/>
          <p:cNvSpPr>
            <a:spLocks noGrp="1"/>
          </p:cNvSpPr>
          <p:nvPr>
            <p:ph idx="1"/>
          </p:nvPr>
        </p:nvSpPr>
        <p:spPr>
          <a:xfrm>
            <a:off x="214282" y="928670"/>
            <a:ext cx="8715436" cy="772138"/>
          </a:xfrm>
        </p:spPr>
        <p:txBody>
          <a:bodyPr/>
          <a:lstStyle/>
          <a:p>
            <a:pPr marL="0" indent="0">
              <a:buNone/>
            </a:pPr>
            <a:r>
              <a:rPr lang="en-GB" dirty="0" smtClean="0"/>
              <a:t>SISO case: n</a:t>
            </a:r>
            <a:r>
              <a:rPr lang="en-GB" baseline="-25000" dirty="0" smtClean="0"/>
              <a:t>u</a:t>
            </a:r>
            <a:r>
              <a:rPr lang="en-GB" dirty="0" smtClean="0"/>
              <a:t>=3, </a:t>
            </a:r>
            <a:r>
              <a:rPr lang="en-GB" dirty="0" err="1" smtClean="0"/>
              <a:t>Dumax</a:t>
            </a:r>
            <a:r>
              <a:rPr lang="en-GB" dirty="0" smtClean="0"/>
              <a:t>=1, </a:t>
            </a:r>
            <a:r>
              <a:rPr lang="en-GB" dirty="0" err="1" smtClean="0"/>
              <a:t>umax</a:t>
            </a:r>
            <a:r>
              <a:rPr lang="en-GB" dirty="0" smtClean="0"/>
              <a:t>=3, </a:t>
            </a:r>
            <a:r>
              <a:rPr lang="en-GB" dirty="0" err="1" smtClean="0"/>
              <a:t>umin</a:t>
            </a:r>
            <a:r>
              <a:rPr lang="en-GB" dirty="0" smtClean="0"/>
              <a:t>=-2;</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18</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2049504618"/>
              </p:ext>
            </p:extLst>
          </p:nvPr>
        </p:nvGraphicFramePr>
        <p:xfrm>
          <a:off x="1109476" y="2636912"/>
          <a:ext cx="6276975" cy="2133600"/>
        </p:xfrm>
        <a:graphic>
          <a:graphicData uri="http://schemas.openxmlformats.org/presentationml/2006/ole">
            <mc:AlternateContent xmlns:mc="http://schemas.openxmlformats.org/markup-compatibility/2006">
              <mc:Choice xmlns:v="urn:schemas-microsoft-com:vml" Requires="v">
                <p:oleObj spid="_x0000_s24586" name="Equation" r:id="rId3" imgW="1942920" imgH="660240" progId="Equation.3">
                  <p:embed/>
                </p:oleObj>
              </mc:Choice>
              <mc:Fallback>
                <p:oleObj name="Equation" r:id="rId3" imgW="1942920" imgH="660240" progId="Equation.3">
                  <p:embed/>
                  <p:pic>
                    <p:nvPicPr>
                      <p:cNvPr id="0" name="Object 4"/>
                      <p:cNvPicPr>
                        <a:picLocks noGrp="1" noChangeAspect="1" noChangeArrowheads="1"/>
                      </p:cNvPicPr>
                      <p:nvPr/>
                    </p:nvPicPr>
                    <p:blipFill>
                      <a:blip r:embed="rId4"/>
                      <a:srcRect/>
                      <a:stretch>
                        <a:fillRect/>
                      </a:stretch>
                    </p:blipFill>
                    <p:spPr bwMode="auto">
                      <a:xfrm>
                        <a:off x="1109476" y="2636912"/>
                        <a:ext cx="6276975" cy="21336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Content Placeholder 2"/>
          <p:cNvSpPr txBox="1">
            <a:spLocks/>
          </p:cNvSpPr>
          <p:nvPr/>
        </p:nvSpPr>
        <p:spPr>
          <a:xfrm>
            <a:off x="251520" y="1700808"/>
            <a:ext cx="8715436" cy="93610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t>MIMO case: n</a:t>
            </a:r>
            <a:r>
              <a:rPr lang="en-GB" baseline="-25000" dirty="0" smtClean="0"/>
              <a:t>u</a:t>
            </a:r>
            <a:r>
              <a:rPr lang="en-GB" dirty="0" smtClean="0"/>
              <a:t>=2, </a:t>
            </a:r>
            <a:r>
              <a:rPr lang="en-GB" dirty="0" err="1" smtClean="0"/>
              <a:t>Dumax</a:t>
            </a:r>
            <a:r>
              <a:rPr lang="en-GB" dirty="0" smtClean="0"/>
              <a:t>=[1;0.5], </a:t>
            </a:r>
          </a:p>
          <a:p>
            <a:pPr marL="0" indent="0">
              <a:buFont typeface="Arial" pitchFamily="34" charset="0"/>
              <a:buNone/>
            </a:pPr>
            <a:r>
              <a:rPr lang="en-GB" dirty="0" err="1" smtClean="0"/>
              <a:t>umax</a:t>
            </a:r>
            <a:r>
              <a:rPr lang="en-GB" dirty="0" smtClean="0"/>
              <a:t>=[1.3;0.9], </a:t>
            </a:r>
            <a:r>
              <a:rPr lang="en-GB" dirty="0" err="1" smtClean="0"/>
              <a:t>umin</a:t>
            </a:r>
            <a:r>
              <a:rPr lang="en-GB" dirty="0" smtClean="0"/>
              <a:t>=[-2;-0.5]</a:t>
            </a:r>
            <a:endParaRPr lang="en-GB" dirty="0"/>
          </a:p>
        </p:txBody>
      </p:sp>
      <p:sp>
        <p:nvSpPr>
          <p:cNvPr id="8" name="Rectangle 7"/>
          <p:cNvSpPr/>
          <p:nvPr/>
        </p:nvSpPr>
        <p:spPr>
          <a:xfrm>
            <a:off x="755576" y="5877272"/>
            <a:ext cx="69847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No output constraints</a:t>
            </a:r>
            <a:endParaRPr lang="en-GB" sz="3600" dirty="0"/>
          </a:p>
        </p:txBody>
      </p:sp>
      <p:sp>
        <p:nvSpPr>
          <p:cNvPr id="9" name="Rectangle 8"/>
          <p:cNvSpPr/>
          <p:nvPr/>
        </p:nvSpPr>
        <p:spPr>
          <a:xfrm>
            <a:off x="251520" y="4928814"/>
            <a:ext cx="8424936"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CC*Du(future) </a:t>
            </a:r>
            <a:r>
              <a:rPr lang="en-GB" sz="3200" dirty="0"/>
              <a:t>&lt;= </a:t>
            </a:r>
            <a:r>
              <a:rPr lang="en-GB" sz="3200" dirty="0" smtClean="0"/>
              <a:t> </a:t>
            </a:r>
            <a:r>
              <a:rPr lang="en-GB" sz="3200" dirty="0" err="1"/>
              <a:t>dd</a:t>
            </a:r>
            <a:r>
              <a:rPr lang="en-GB" sz="3200" dirty="0"/>
              <a:t> </a:t>
            </a:r>
            <a:r>
              <a:rPr lang="en-GB" sz="3200" dirty="0" smtClean="0"/>
              <a:t>+ </a:t>
            </a:r>
            <a:r>
              <a:rPr lang="en-GB" sz="3200" dirty="0"/>
              <a:t>du*u(k</a:t>
            </a:r>
            <a:r>
              <a:rPr lang="en-GB" sz="3200" dirty="0" smtClean="0"/>
              <a:t>)</a:t>
            </a:r>
            <a:endParaRPr lang="en-GB" sz="3200" dirty="0"/>
          </a:p>
        </p:txBody>
      </p:sp>
    </p:spTree>
    <p:extLst>
      <p:ext uri="{BB962C8B-B14F-4D97-AF65-F5344CB8AC3E}">
        <p14:creationId xmlns:p14="http://schemas.microsoft.com/office/powerpoint/2010/main" val="243294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97916"/>
          </a:xfrm>
        </p:spPr>
        <p:txBody>
          <a:bodyPr>
            <a:normAutofit fontScale="90000"/>
          </a:bodyPr>
          <a:lstStyle/>
          <a:p>
            <a:r>
              <a:rPr lang="en-GB" dirty="0" smtClean="0"/>
              <a:t>video5_3_example2.m</a:t>
            </a:r>
            <a:br>
              <a:rPr lang="en-GB" dirty="0" smtClean="0"/>
            </a:br>
            <a:r>
              <a:rPr lang="en-GB" dirty="0" smtClean="0"/>
              <a:t>video5_3_example3.m</a:t>
            </a:r>
            <a:endParaRPr lang="en-GB" dirty="0"/>
          </a:p>
        </p:txBody>
      </p:sp>
      <p:sp>
        <p:nvSpPr>
          <p:cNvPr id="3" name="Content Placeholder 2"/>
          <p:cNvSpPr>
            <a:spLocks noGrp="1"/>
          </p:cNvSpPr>
          <p:nvPr>
            <p:ph idx="1"/>
          </p:nvPr>
        </p:nvSpPr>
        <p:spPr>
          <a:xfrm>
            <a:off x="260150" y="1484784"/>
            <a:ext cx="8715436" cy="1636234"/>
          </a:xfrm>
        </p:spPr>
        <p:txBody>
          <a:bodyPr>
            <a:normAutofit lnSpcReduction="10000"/>
          </a:bodyPr>
          <a:lstStyle/>
          <a:p>
            <a:pPr marL="0" indent="0">
              <a:buNone/>
            </a:pPr>
            <a:r>
              <a:rPr lang="en-GB" dirty="0" smtClean="0"/>
              <a:t>SISO and MIMO cases.</a:t>
            </a:r>
          </a:p>
          <a:p>
            <a:pPr marL="0" indent="0">
              <a:buNone/>
            </a:pPr>
            <a:r>
              <a:rPr lang="en-GB" dirty="0" smtClean="0"/>
              <a:t>Note the structure of the file output matches the equation below.</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19</a:t>
            </a:fld>
            <a:endParaRPr lang="en-GB" dirty="0"/>
          </a:p>
        </p:txBody>
      </p:sp>
      <p:graphicFrame>
        <p:nvGraphicFramePr>
          <p:cNvPr id="9" name="Object 8"/>
          <p:cNvGraphicFramePr>
            <a:graphicFrameLocks noGrp="1" noChangeAspect="1"/>
          </p:cNvGraphicFramePr>
          <p:nvPr>
            <p:extLst>
              <p:ext uri="{D42A27DB-BD31-4B8C-83A1-F6EECF244321}">
                <p14:modId xmlns:p14="http://schemas.microsoft.com/office/powerpoint/2010/main" val="458621458"/>
              </p:ext>
            </p:extLst>
          </p:nvPr>
        </p:nvGraphicFramePr>
        <p:xfrm>
          <a:off x="77787" y="3212976"/>
          <a:ext cx="9066213" cy="2624137"/>
        </p:xfrm>
        <a:graphic>
          <a:graphicData uri="http://schemas.openxmlformats.org/presentationml/2006/ole">
            <mc:AlternateContent xmlns:mc="http://schemas.openxmlformats.org/markup-compatibility/2006">
              <mc:Choice xmlns:v="urn:schemas-microsoft-com:vml" Requires="v">
                <p:oleObj spid="_x0000_s25609" name="Equation" r:id="rId3" imgW="3771720" imgH="1091880" progId="Equation.3">
                  <p:embed/>
                </p:oleObj>
              </mc:Choice>
              <mc:Fallback>
                <p:oleObj name="Equation" r:id="rId3" imgW="3771720" imgH="1091880" progId="Equation.3">
                  <p:embed/>
                  <p:pic>
                    <p:nvPicPr>
                      <p:cNvPr id="0" name="Object 4"/>
                      <p:cNvPicPr>
                        <a:picLocks noGrp="1" noChangeAspect="1" noChangeArrowheads="1"/>
                      </p:cNvPicPr>
                      <p:nvPr/>
                    </p:nvPicPr>
                    <p:blipFill>
                      <a:blip r:embed="rId4"/>
                      <a:srcRect/>
                      <a:stretch>
                        <a:fillRect/>
                      </a:stretch>
                    </p:blipFill>
                    <p:spPr bwMode="auto">
                      <a:xfrm>
                        <a:off x="77787" y="3212976"/>
                        <a:ext cx="9066213" cy="2624137"/>
                      </a:xfrm>
                      <a:prstGeom prst="rect">
                        <a:avLst/>
                      </a:prstGeom>
                      <a:solidFill>
                        <a:srgbClr val="FFFF99"/>
                      </a:solidFill>
                      <a:ln w="38100">
                        <a:solidFill>
                          <a:srgbClr val="002060"/>
                        </a:solidFill>
                        <a:miter lim="800000"/>
                        <a:headEnd/>
                        <a:tailEnd/>
                      </a:ln>
                    </p:spPr>
                  </p:pic>
                </p:oleObj>
              </mc:Fallback>
            </mc:AlternateContent>
          </a:graphicData>
        </a:graphic>
      </p:graphicFrame>
      <p:sp>
        <p:nvSpPr>
          <p:cNvPr id="10" name="Rectangle 9"/>
          <p:cNvSpPr/>
          <p:nvPr/>
        </p:nvSpPr>
        <p:spPr>
          <a:xfrm>
            <a:off x="251520" y="5933386"/>
            <a:ext cx="8424936" cy="57606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CC*Du(future) </a:t>
            </a:r>
            <a:r>
              <a:rPr lang="en-GB" sz="2800" dirty="0"/>
              <a:t>&lt;= </a:t>
            </a:r>
            <a:r>
              <a:rPr lang="en-GB" sz="2800" dirty="0" smtClean="0"/>
              <a:t> </a:t>
            </a:r>
            <a:r>
              <a:rPr lang="en-GB" sz="2800" dirty="0" err="1"/>
              <a:t>dd</a:t>
            </a:r>
            <a:r>
              <a:rPr lang="en-GB" sz="2800" dirty="0"/>
              <a:t> </a:t>
            </a:r>
            <a:r>
              <a:rPr lang="en-GB" sz="2800" dirty="0" smtClean="0"/>
              <a:t>+ du*u(k-1)+</a:t>
            </a:r>
            <a:r>
              <a:rPr lang="en-GB" sz="2800" dirty="0" err="1" smtClean="0"/>
              <a:t>ddu</a:t>
            </a:r>
            <a:r>
              <a:rPr lang="en-GB" sz="2800" dirty="0" smtClean="0"/>
              <a:t>*</a:t>
            </a:r>
            <a:r>
              <a:rPr lang="en-GB" sz="2800" dirty="0" err="1" smtClean="0"/>
              <a:t>Dupast+dy</a:t>
            </a:r>
            <a:r>
              <a:rPr lang="en-GB" sz="2800" dirty="0" smtClean="0"/>
              <a:t>*</a:t>
            </a:r>
            <a:r>
              <a:rPr lang="en-GB" sz="2800" dirty="0" err="1" smtClean="0"/>
              <a:t>ypast</a:t>
            </a:r>
            <a:endParaRPr lang="en-GB" sz="2800" dirty="0"/>
          </a:p>
        </p:txBody>
      </p:sp>
    </p:spTree>
    <p:extLst>
      <p:ext uri="{BB962C8B-B14F-4D97-AF65-F5344CB8AC3E}">
        <p14:creationId xmlns:p14="http://schemas.microsoft.com/office/powerpoint/2010/main" val="72813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lnSpcReduction="10000"/>
          </a:bodyPr>
          <a:lstStyle/>
          <a:p>
            <a:pPr marL="514350" indent="-514350">
              <a:lnSpc>
                <a:spcPct val="90000"/>
              </a:lnSpc>
              <a:buFont typeface="+mj-lt"/>
              <a:buAutoNum type="arabicPeriod"/>
            </a:pPr>
            <a:r>
              <a:rPr lang="en-GB" altLang="en-US" dirty="0" smtClean="0"/>
              <a:t>The first two videos in this chapter have demonstrated both through simulation examples and pictorial illustrations of QP optimisations, that constraint information must be included systematically into a control design.</a:t>
            </a:r>
          </a:p>
          <a:p>
            <a:pPr marL="514350" indent="-514350">
              <a:lnSpc>
                <a:spcPct val="90000"/>
              </a:lnSpc>
              <a:buFont typeface="+mj-lt"/>
              <a:buAutoNum type="arabicPeriod"/>
            </a:pPr>
            <a:r>
              <a:rPr lang="en-GB" altLang="en-US" dirty="0" smtClean="0"/>
              <a:t>The ‘optimum’ constrained performance can be far away from the unconstrained optimal and moreover, also far away from ‘saturation’ control.</a:t>
            </a:r>
            <a:endParaRPr lang="en-GB" altLang="en-US" dirty="0"/>
          </a:p>
          <a:p>
            <a:pPr marL="514350" indent="-514350">
              <a:lnSpc>
                <a:spcPct val="90000"/>
              </a:lnSpc>
              <a:buFont typeface="+mj-lt"/>
              <a:buAutoNum type="arabicPeriod"/>
            </a:pPr>
            <a:r>
              <a:rPr lang="en-GB" altLang="en-US" dirty="0" smtClean="0"/>
              <a:t>This video shows how simple constraints on inputs and outputs can be incorporated into a GPC control law.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3672408"/>
          </a:xfrm>
        </p:spPr>
        <p:txBody>
          <a:bodyPr>
            <a:normAutofit fontScale="92500" lnSpcReduction="20000"/>
          </a:bodyPr>
          <a:lstStyle/>
          <a:p>
            <a:pPr marL="514350" indent="-514350">
              <a:buFont typeface="+mj-lt"/>
              <a:buAutoNum type="arabicPeriod"/>
            </a:pPr>
            <a:r>
              <a:rPr lang="en-GB" dirty="0" smtClean="0"/>
              <a:t>This video has shown how input and output constraints over specified horizons can be represented by a simple matrix inequality for GPC.</a:t>
            </a:r>
          </a:p>
          <a:p>
            <a:pPr marL="514350" indent="-514350">
              <a:buFont typeface="+mj-lt"/>
              <a:buAutoNum type="arabicPeriod"/>
            </a:pPr>
            <a:r>
              <a:rPr lang="en-GB" dirty="0" smtClean="0"/>
              <a:t>MATLAB code is provided to build these matrices.</a:t>
            </a:r>
            <a:endParaRPr lang="en-GB" dirty="0" smtClean="0"/>
          </a:p>
          <a:p>
            <a:pPr marL="514350" indent="-514350">
              <a:buFont typeface="+mj-lt"/>
              <a:buAutoNum type="arabicPeriod"/>
            </a:pPr>
            <a:r>
              <a:rPr lang="en-GB" dirty="0" smtClean="0"/>
              <a:t>It is noted however, that the construction of constraint inequalities results in numerous large dimensional matrices, even for relatively small horizons and low system dimensions.</a:t>
            </a:r>
          </a:p>
          <a:p>
            <a:pPr marL="514350" indent="-514350">
              <a:buFont typeface="+mj-lt"/>
              <a:buAutoNum type="arabicPeriod"/>
            </a:pPr>
            <a:r>
              <a:rPr lang="en-GB" dirty="0" smtClean="0"/>
              <a:t>The d vector must be updated every sample.</a:t>
            </a: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20</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3599483026"/>
              </p:ext>
            </p:extLst>
          </p:nvPr>
        </p:nvGraphicFramePr>
        <p:xfrm>
          <a:off x="467544" y="4535925"/>
          <a:ext cx="8022605" cy="2322075"/>
        </p:xfrm>
        <a:graphic>
          <a:graphicData uri="http://schemas.openxmlformats.org/presentationml/2006/ole">
            <mc:AlternateContent xmlns:mc="http://schemas.openxmlformats.org/markup-compatibility/2006">
              <mc:Choice xmlns:v="urn:schemas-microsoft-com:vml" Requires="v">
                <p:oleObj spid="_x0000_s26629" name="Equation" r:id="rId3" imgW="3771720" imgH="1091880" progId="Equation.3">
                  <p:embed/>
                </p:oleObj>
              </mc:Choice>
              <mc:Fallback>
                <p:oleObj name="Equation" r:id="rId3" imgW="3771720" imgH="1091880" progId="Equation.3">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535925"/>
                        <a:ext cx="8022605" cy="2322075"/>
                      </a:xfrm>
                      <a:prstGeom prst="rect">
                        <a:avLst/>
                      </a:prstGeom>
                      <a:solidFill>
                        <a:srgbClr val="FFFF99"/>
                      </a:solidFill>
                      <a:ln w="38100">
                        <a:solidFill>
                          <a:srgbClr val="002060"/>
                        </a:solidFill>
                        <a:miter lim="800000"/>
                        <a:headEnd/>
                        <a:tailEnd/>
                      </a:ln>
                    </p:spPr>
                  </p:pic>
                </p:oleObj>
              </mc:Fallback>
            </mc:AlternateContent>
          </a:graphicData>
        </a:graphic>
      </p:graphicFrame>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1053900"/>
          </a:xfrm>
        </p:spPr>
        <p:txBody>
          <a:bodyPr>
            <a:normAutofit/>
          </a:bodyPr>
          <a:lstStyle/>
          <a:p>
            <a:r>
              <a:rPr lang="en-GB" dirty="0" smtClean="0"/>
              <a:t>Quadratic programming</a:t>
            </a:r>
            <a:endParaRPr lang="en-GB" dirty="0"/>
          </a:p>
        </p:txBody>
      </p:sp>
      <p:sp>
        <p:nvSpPr>
          <p:cNvPr id="3" name="Content Placeholder 2"/>
          <p:cNvSpPr>
            <a:spLocks noGrp="1"/>
          </p:cNvSpPr>
          <p:nvPr>
            <p:ph idx="1"/>
          </p:nvPr>
        </p:nvSpPr>
        <p:spPr>
          <a:xfrm>
            <a:off x="214282" y="1484784"/>
            <a:ext cx="8715436" cy="3888432"/>
          </a:xfrm>
        </p:spPr>
        <p:txBody>
          <a:bodyPr>
            <a:normAutofit fontScale="92500" lnSpcReduction="20000"/>
          </a:bodyPr>
          <a:lstStyle/>
          <a:p>
            <a:pPr marL="0" indent="0">
              <a:buNone/>
            </a:pPr>
            <a:r>
              <a:rPr lang="en-GB" dirty="0" smtClean="0"/>
              <a:t>A typical quadratic programming optimisation is expressed as follows.</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Chapter 2 has already shown how GPC can be expressed as the minimisation of a 2-norm cost such as J above, so it remains to express the constraints in a suitable manner.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51759845"/>
              </p:ext>
            </p:extLst>
          </p:nvPr>
        </p:nvGraphicFramePr>
        <p:xfrm>
          <a:off x="3851920" y="2132856"/>
          <a:ext cx="4104456" cy="1463604"/>
        </p:xfrm>
        <a:graphic>
          <a:graphicData uri="http://schemas.openxmlformats.org/presentationml/2006/ole">
            <mc:AlternateContent xmlns:mc="http://schemas.openxmlformats.org/markup-compatibility/2006">
              <mc:Choice xmlns:v="urn:schemas-microsoft-com:vml" Requires="v">
                <p:oleObj spid="_x0000_s8268" name="Equation" r:id="rId3" imgW="1422360" imgH="507960" progId="Equation.3">
                  <p:embed/>
                </p:oleObj>
              </mc:Choice>
              <mc:Fallback>
                <p:oleObj name="Equation" r:id="rId3" imgW="1422360" imgH="507960" progId="Equation.3">
                  <p:embed/>
                  <p:pic>
                    <p:nvPicPr>
                      <p:cNvPr id="0" name="Object 5"/>
                      <p:cNvPicPr>
                        <a:picLocks noChangeAspect="1" noChangeArrowheads="1"/>
                      </p:cNvPicPr>
                      <p:nvPr/>
                    </p:nvPicPr>
                    <p:blipFill>
                      <a:blip r:embed="rId4"/>
                      <a:srcRect/>
                      <a:stretch>
                        <a:fillRect/>
                      </a:stretch>
                    </p:blipFill>
                    <p:spPr bwMode="auto">
                      <a:xfrm>
                        <a:off x="3851920" y="2132856"/>
                        <a:ext cx="4104456" cy="1463604"/>
                      </a:xfrm>
                      <a:prstGeom prst="rect">
                        <a:avLst/>
                      </a:prstGeom>
                      <a:solidFill>
                        <a:schemeClr val="bg1"/>
                      </a:solidFill>
                      <a:ln w="9525">
                        <a:solidFill>
                          <a:schemeClr val="accent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36024346"/>
              </p:ext>
            </p:extLst>
          </p:nvPr>
        </p:nvGraphicFramePr>
        <p:xfrm>
          <a:off x="23812" y="5301208"/>
          <a:ext cx="9120188" cy="1065212"/>
        </p:xfrm>
        <a:graphic>
          <a:graphicData uri="http://schemas.openxmlformats.org/presentationml/2006/ole">
            <mc:AlternateContent xmlns:mc="http://schemas.openxmlformats.org/markup-compatibility/2006">
              <mc:Choice xmlns:v="urn:schemas-microsoft-com:vml" Requires="v">
                <p:oleObj spid="_x0000_s8269" name="Equation" r:id="rId5" imgW="3924000" imgH="457200" progId="Equation.3">
                  <p:embed/>
                </p:oleObj>
              </mc:Choice>
              <mc:Fallback>
                <p:oleObj name="Equation" r:id="rId5" imgW="39240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2" y="5301208"/>
                        <a:ext cx="9120188" cy="1065212"/>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78609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Typical constraints</a:t>
            </a:r>
            <a:endParaRPr lang="en-GB" dirty="0"/>
          </a:p>
        </p:txBody>
      </p:sp>
      <p:sp>
        <p:nvSpPr>
          <p:cNvPr id="3" name="Content Placeholder 2"/>
          <p:cNvSpPr>
            <a:spLocks noGrp="1"/>
          </p:cNvSpPr>
          <p:nvPr>
            <p:ph idx="1"/>
          </p:nvPr>
        </p:nvSpPr>
        <p:spPr>
          <a:xfrm>
            <a:off x="214282" y="928670"/>
            <a:ext cx="6517958" cy="5308642"/>
          </a:xfrm>
        </p:spPr>
        <p:txBody>
          <a:bodyPr>
            <a:normAutofit lnSpcReduction="10000"/>
          </a:bodyPr>
          <a:lstStyle/>
          <a:p>
            <a:r>
              <a:rPr lang="en-GB" dirty="0" smtClean="0"/>
              <a:t>Upper and lower limits on an input:</a:t>
            </a:r>
          </a:p>
          <a:p>
            <a:endParaRPr lang="en-GB" dirty="0"/>
          </a:p>
          <a:p>
            <a:endParaRPr lang="en-GB" dirty="0" smtClean="0"/>
          </a:p>
          <a:p>
            <a:r>
              <a:rPr lang="en-GB" dirty="0" smtClean="0"/>
              <a:t>Upper and lower limits on input rates:</a:t>
            </a:r>
          </a:p>
          <a:p>
            <a:endParaRPr lang="en-GB" dirty="0"/>
          </a:p>
          <a:p>
            <a:endParaRPr lang="en-GB" dirty="0" smtClean="0"/>
          </a:p>
          <a:p>
            <a:r>
              <a:rPr lang="en-GB" dirty="0" smtClean="0"/>
              <a:t>Upper and lower limits on an state/output (these would usually be soft constraints):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105519163"/>
              </p:ext>
            </p:extLst>
          </p:nvPr>
        </p:nvGraphicFramePr>
        <p:xfrm>
          <a:off x="899592" y="1628800"/>
          <a:ext cx="3460750" cy="876300"/>
        </p:xfrm>
        <a:graphic>
          <a:graphicData uri="http://schemas.openxmlformats.org/presentationml/2006/ole">
            <mc:AlternateContent xmlns:mc="http://schemas.openxmlformats.org/markup-compatibility/2006">
              <mc:Choice xmlns:v="urn:schemas-microsoft-com:vml" Requires="v">
                <p:oleObj spid="_x0000_s11331" name="Equation" r:id="rId3" imgW="1002960" imgH="253800" progId="Equation.3">
                  <p:embed/>
                </p:oleObj>
              </mc:Choice>
              <mc:Fallback>
                <p:oleObj name="Equation" r:id="rId3" imgW="1002960" imgH="253800" progId="Equation.3">
                  <p:embed/>
                  <p:pic>
                    <p:nvPicPr>
                      <p:cNvPr id="0" name="Object 4"/>
                      <p:cNvPicPr>
                        <a:picLocks noChangeAspect="1" noChangeArrowheads="1"/>
                      </p:cNvPicPr>
                      <p:nvPr/>
                    </p:nvPicPr>
                    <p:blipFill>
                      <a:blip r:embed="rId4"/>
                      <a:srcRect/>
                      <a:stretch>
                        <a:fillRect/>
                      </a:stretch>
                    </p:blipFill>
                    <p:spPr bwMode="auto">
                      <a:xfrm>
                        <a:off x="899592" y="1628800"/>
                        <a:ext cx="3460750" cy="876300"/>
                      </a:xfrm>
                      <a:prstGeom prst="rect">
                        <a:avLst/>
                      </a:prstGeom>
                      <a:solidFill>
                        <a:srgbClr val="FFFF99"/>
                      </a:solid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69297008"/>
              </p:ext>
            </p:extLst>
          </p:nvPr>
        </p:nvGraphicFramePr>
        <p:xfrm>
          <a:off x="971600" y="3501008"/>
          <a:ext cx="4468813" cy="876300"/>
        </p:xfrm>
        <a:graphic>
          <a:graphicData uri="http://schemas.openxmlformats.org/presentationml/2006/ole">
            <mc:AlternateContent xmlns:mc="http://schemas.openxmlformats.org/markup-compatibility/2006">
              <mc:Choice xmlns:v="urn:schemas-microsoft-com:vml" Requires="v">
                <p:oleObj spid="_x0000_s11332" name="Equation" r:id="rId5" imgW="1295280" imgH="253800" progId="Equation.3">
                  <p:embed/>
                </p:oleObj>
              </mc:Choice>
              <mc:Fallback>
                <p:oleObj name="Equation" r:id="rId5" imgW="1295280" imgH="253800" progId="Equation.3">
                  <p:embed/>
                  <p:pic>
                    <p:nvPicPr>
                      <p:cNvPr id="0" name="Object 5"/>
                      <p:cNvPicPr>
                        <a:picLocks noChangeAspect="1" noChangeArrowheads="1"/>
                      </p:cNvPicPr>
                      <p:nvPr/>
                    </p:nvPicPr>
                    <p:blipFill>
                      <a:blip r:embed="rId6"/>
                      <a:srcRect/>
                      <a:stretch>
                        <a:fillRect/>
                      </a:stretch>
                    </p:blipFill>
                    <p:spPr bwMode="auto">
                      <a:xfrm>
                        <a:off x="971600" y="3501008"/>
                        <a:ext cx="4468813" cy="8763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17293828"/>
              </p:ext>
            </p:extLst>
          </p:nvPr>
        </p:nvGraphicFramePr>
        <p:xfrm>
          <a:off x="4067944" y="5589240"/>
          <a:ext cx="3592513" cy="919163"/>
        </p:xfrm>
        <a:graphic>
          <a:graphicData uri="http://schemas.openxmlformats.org/presentationml/2006/ole">
            <mc:AlternateContent xmlns:mc="http://schemas.openxmlformats.org/markup-compatibility/2006">
              <mc:Choice xmlns:v="urn:schemas-microsoft-com:vml" Requires="v">
                <p:oleObj spid="_x0000_s11333" name="Equation" r:id="rId7" imgW="1041120" imgH="266400" progId="Equation.3">
                  <p:embed/>
                </p:oleObj>
              </mc:Choice>
              <mc:Fallback>
                <p:oleObj name="Equation" r:id="rId7" imgW="1041120" imgH="266400" progId="Equation.3">
                  <p:embed/>
                  <p:pic>
                    <p:nvPicPr>
                      <p:cNvPr id="0" name="Object 5"/>
                      <p:cNvPicPr>
                        <a:picLocks noChangeAspect="1" noChangeArrowheads="1"/>
                      </p:cNvPicPr>
                      <p:nvPr/>
                    </p:nvPicPr>
                    <p:blipFill>
                      <a:blip r:embed="rId8"/>
                      <a:srcRect/>
                      <a:stretch>
                        <a:fillRect/>
                      </a:stretch>
                    </p:blipFill>
                    <p:spPr bwMode="auto">
                      <a:xfrm>
                        <a:off x="4067944" y="5589240"/>
                        <a:ext cx="3592513" cy="9191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6109874" y="1700808"/>
            <a:ext cx="2808312" cy="316835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It is also possible to have mixed constraints, that is linking inputs at different samples and so on, however these videos will not cover that explicitly.</a:t>
            </a:r>
            <a:endParaRPr lang="en-GB" sz="2400" dirty="0"/>
          </a:p>
        </p:txBody>
      </p:sp>
    </p:spTree>
    <p:extLst>
      <p:ext uri="{BB962C8B-B14F-4D97-AF65-F5344CB8AC3E}">
        <p14:creationId xmlns:p14="http://schemas.microsoft.com/office/powerpoint/2010/main" val="144240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83568" y="188640"/>
            <a:ext cx="8001056" cy="1053900"/>
          </a:xfrm>
        </p:spPr>
        <p:txBody>
          <a:bodyPr>
            <a:normAutofit fontScale="90000"/>
          </a:bodyPr>
          <a:lstStyle/>
          <a:p>
            <a:pPr eaLnBrk="1" hangingPunct="1"/>
            <a:r>
              <a:rPr lang="en-GB" altLang="en-US" dirty="0" smtClean="0"/>
              <a:t>Expressing input rate constraints using a matrix inequality</a:t>
            </a:r>
          </a:p>
        </p:txBody>
      </p:sp>
      <p:sp>
        <p:nvSpPr>
          <p:cNvPr id="31749" name="Rectangle 3"/>
          <p:cNvSpPr>
            <a:spLocks noGrp="1" noChangeArrowheads="1"/>
          </p:cNvSpPr>
          <p:nvPr>
            <p:ph type="body" idx="1"/>
          </p:nvPr>
        </p:nvSpPr>
        <p:spPr>
          <a:xfrm>
            <a:off x="214282" y="1340768"/>
            <a:ext cx="8715436" cy="5231504"/>
          </a:xfrm>
        </p:spPr>
        <p:txBody>
          <a:bodyPr/>
          <a:lstStyle/>
          <a:p>
            <a:pPr marL="609600" indent="-609600" eaLnBrk="1" hangingPunct="1">
              <a:buFontTx/>
              <a:buNone/>
            </a:pPr>
            <a:r>
              <a:rPr lang="en-GB" altLang="en-US" dirty="0" smtClean="0"/>
              <a:t>Write out every constraint as a separate inequality. </a:t>
            </a:r>
          </a:p>
        </p:txBody>
      </p:sp>
      <p:graphicFrame>
        <p:nvGraphicFramePr>
          <p:cNvPr id="31746" name="Object 4"/>
          <p:cNvGraphicFramePr>
            <a:graphicFrameLocks noGrp="1" noChangeAspect="1"/>
          </p:cNvGraphicFramePr>
          <p:nvPr>
            <p:ph sz="half" idx="4294967295"/>
            <p:extLst>
              <p:ext uri="{D42A27DB-BD31-4B8C-83A1-F6EECF244321}">
                <p14:modId xmlns:p14="http://schemas.microsoft.com/office/powerpoint/2010/main" val="2631571541"/>
              </p:ext>
            </p:extLst>
          </p:nvPr>
        </p:nvGraphicFramePr>
        <p:xfrm>
          <a:off x="611188" y="2349500"/>
          <a:ext cx="2179637" cy="3881438"/>
        </p:xfrm>
        <a:graphic>
          <a:graphicData uri="http://schemas.openxmlformats.org/presentationml/2006/ole">
            <mc:AlternateContent xmlns:mc="http://schemas.openxmlformats.org/markup-compatibility/2006">
              <mc:Choice xmlns:v="urn:schemas-microsoft-com:vml" Requires="v">
                <p:oleObj spid="_x0000_s10288" name="Equation" r:id="rId3" imgW="1041120" imgH="1854000" progId="Equation.3">
                  <p:embed/>
                </p:oleObj>
              </mc:Choice>
              <mc:Fallback>
                <p:oleObj name="Equation" r:id="rId3" imgW="1041120" imgH="1854000" progId="Equation.3">
                  <p:embed/>
                  <p:pic>
                    <p:nvPicPr>
                      <p:cNvPr id="0" name=""/>
                      <p:cNvPicPr>
                        <a:picLocks noChangeAspect="1" noChangeArrowheads="1"/>
                      </p:cNvPicPr>
                      <p:nvPr/>
                    </p:nvPicPr>
                    <p:blipFill>
                      <a:blip r:embed="rId4"/>
                      <a:srcRect/>
                      <a:stretch>
                        <a:fillRect/>
                      </a:stretch>
                    </p:blipFill>
                    <p:spPr bwMode="auto">
                      <a:xfrm>
                        <a:off x="611188" y="2349500"/>
                        <a:ext cx="2179637" cy="3881438"/>
                      </a:xfrm>
                      <a:prstGeom prst="rect">
                        <a:avLst/>
                      </a:prstGeom>
                      <a:solidFill>
                        <a:srgbClr val="FFFF99"/>
                      </a:solidFill>
                      <a:ln>
                        <a:noFill/>
                      </a:ln>
                      <a:effectLst/>
                    </p:spPr>
                  </p:pic>
                </p:oleObj>
              </mc:Fallback>
            </mc:AlternateContent>
          </a:graphicData>
        </a:graphic>
      </p:graphicFrame>
      <p:sp>
        <p:nvSpPr>
          <p:cNvPr id="6" name="Rectangle 5"/>
          <p:cNvSpPr/>
          <p:nvPr/>
        </p:nvSpPr>
        <p:spPr>
          <a:xfrm>
            <a:off x="4860032" y="2204864"/>
            <a:ext cx="2808312" cy="259228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Remember u is fixed after the first n</a:t>
            </a:r>
            <a:r>
              <a:rPr lang="en-GB" sz="2400" baseline="-25000" dirty="0" smtClean="0"/>
              <a:t>u</a:t>
            </a:r>
            <a:r>
              <a:rPr lang="en-GB" sz="2400" dirty="0" smtClean="0"/>
              <a:t> samples of the predictions and hence:</a:t>
            </a:r>
            <a:endParaRPr lang="en-GB"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2311903555"/>
              </p:ext>
            </p:extLst>
          </p:nvPr>
        </p:nvGraphicFramePr>
        <p:xfrm>
          <a:off x="4499992" y="5301208"/>
          <a:ext cx="3319463" cy="617537"/>
        </p:xfrm>
        <a:graphic>
          <a:graphicData uri="http://schemas.openxmlformats.org/presentationml/2006/ole">
            <mc:AlternateContent xmlns:mc="http://schemas.openxmlformats.org/markup-compatibility/2006">
              <mc:Choice xmlns:v="urn:schemas-microsoft-com:vml" Requires="v">
                <p:oleObj spid="_x0000_s10289" name="Equation" r:id="rId5" imgW="1295280" imgH="241200" progId="Equation.3">
                  <p:embed/>
                </p:oleObj>
              </mc:Choice>
              <mc:Fallback>
                <p:oleObj name="Equation" r:id="rId5" imgW="1295280" imgH="241200" progId="Equation.3">
                  <p:embed/>
                  <p:pic>
                    <p:nvPicPr>
                      <p:cNvPr id="0" name="Object 4"/>
                      <p:cNvPicPr>
                        <a:picLocks noChangeAspect="1" noChangeArrowheads="1"/>
                      </p:cNvPicPr>
                      <p:nvPr/>
                    </p:nvPicPr>
                    <p:blipFill>
                      <a:blip r:embed="rId6"/>
                      <a:srcRect/>
                      <a:stretch>
                        <a:fillRect/>
                      </a:stretch>
                    </p:blipFill>
                    <p:spPr bwMode="auto">
                      <a:xfrm>
                        <a:off x="4499992" y="5301208"/>
                        <a:ext cx="3319463" cy="6175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5093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010400" y="152400"/>
            <a:ext cx="1905000" cy="457200"/>
          </a:xfrm>
          <a:prstGeom prst="rect">
            <a:avLst/>
          </a:prstGeom>
        </p:spPr>
        <p:txBody>
          <a:bodyPr/>
          <a:lstStyle/>
          <a:p>
            <a:pPr>
              <a:defRPr/>
            </a:pPr>
            <a:fld id="{A3D44943-84AB-4414-B3B3-0C6F5ABBCD52}" type="slidenum">
              <a:rPr lang="en-GB"/>
              <a:pPr>
                <a:defRPr/>
              </a:pPr>
              <a:t>6</a:t>
            </a:fld>
            <a:endParaRPr lang="en-GB"/>
          </a:p>
        </p:txBody>
      </p:sp>
      <p:sp>
        <p:nvSpPr>
          <p:cNvPr id="31748" name="Rectangle 2"/>
          <p:cNvSpPr>
            <a:spLocks noGrp="1" noChangeArrowheads="1"/>
          </p:cNvSpPr>
          <p:nvPr>
            <p:ph type="title"/>
          </p:nvPr>
        </p:nvSpPr>
        <p:spPr>
          <a:xfrm>
            <a:off x="1115616" y="142852"/>
            <a:ext cx="7528350" cy="1053900"/>
          </a:xfrm>
        </p:spPr>
        <p:txBody>
          <a:bodyPr>
            <a:normAutofit fontScale="90000"/>
          </a:bodyPr>
          <a:lstStyle/>
          <a:p>
            <a:pPr eaLnBrk="1" hangingPunct="1"/>
            <a:r>
              <a:rPr lang="en-GB" altLang="en-US" dirty="0" smtClean="0"/>
              <a:t>Expressing input rate constraints using a matrix inequality</a:t>
            </a:r>
          </a:p>
        </p:txBody>
      </p:sp>
      <p:sp>
        <p:nvSpPr>
          <p:cNvPr id="31749" name="Rectangle 3"/>
          <p:cNvSpPr>
            <a:spLocks noGrp="1" noChangeArrowheads="1"/>
          </p:cNvSpPr>
          <p:nvPr>
            <p:ph type="body" idx="1"/>
          </p:nvPr>
        </p:nvSpPr>
        <p:spPr>
          <a:xfrm>
            <a:off x="251520" y="1268760"/>
            <a:ext cx="8678198" cy="1224136"/>
          </a:xfrm>
        </p:spPr>
        <p:txBody>
          <a:bodyPr/>
          <a:lstStyle/>
          <a:p>
            <a:pPr marL="609600" indent="-609600" eaLnBrk="1" hangingPunct="1">
              <a:buFontTx/>
              <a:buNone/>
            </a:pPr>
            <a:r>
              <a:rPr lang="en-GB" altLang="en-US" dirty="0" smtClean="0"/>
              <a:t>Put inequalities into a single matrix/vector expression.</a:t>
            </a:r>
          </a:p>
        </p:txBody>
      </p:sp>
      <p:graphicFrame>
        <p:nvGraphicFramePr>
          <p:cNvPr id="31746" name="Object 4"/>
          <p:cNvGraphicFramePr>
            <a:graphicFrameLocks noGrp="1" noChangeAspect="1"/>
          </p:cNvGraphicFramePr>
          <p:nvPr>
            <p:ph sz="half" idx="4294967295"/>
            <p:extLst>
              <p:ext uri="{D42A27DB-BD31-4B8C-83A1-F6EECF244321}">
                <p14:modId xmlns:p14="http://schemas.microsoft.com/office/powerpoint/2010/main" val="2805900828"/>
              </p:ext>
            </p:extLst>
          </p:nvPr>
        </p:nvGraphicFramePr>
        <p:xfrm>
          <a:off x="3279774" y="2292315"/>
          <a:ext cx="5036641" cy="3614773"/>
        </p:xfrm>
        <a:graphic>
          <a:graphicData uri="http://schemas.openxmlformats.org/presentationml/2006/ole">
            <mc:AlternateContent xmlns:mc="http://schemas.openxmlformats.org/markup-compatibility/2006">
              <mc:Choice xmlns:v="urn:schemas-microsoft-com:vml" Requires="v">
                <p:oleObj spid="_x0000_s16450" name="Equation" r:id="rId3" imgW="2743200" imgH="1968480" progId="Equation.3">
                  <p:embed/>
                </p:oleObj>
              </mc:Choice>
              <mc:Fallback>
                <p:oleObj name="Equation" r:id="rId3" imgW="2743200" imgH="1968480" progId="Equation.3">
                  <p:embed/>
                  <p:pic>
                    <p:nvPicPr>
                      <p:cNvPr id="0" name=""/>
                      <p:cNvPicPr>
                        <a:picLocks noChangeAspect="1" noChangeArrowheads="1"/>
                      </p:cNvPicPr>
                      <p:nvPr/>
                    </p:nvPicPr>
                    <p:blipFill>
                      <a:blip r:embed="rId4"/>
                      <a:srcRect/>
                      <a:stretch>
                        <a:fillRect/>
                      </a:stretch>
                    </p:blipFill>
                    <p:spPr bwMode="auto">
                      <a:xfrm>
                        <a:off x="3279774" y="2292315"/>
                        <a:ext cx="5036641" cy="3614773"/>
                      </a:xfrm>
                      <a:prstGeom prst="rect">
                        <a:avLst/>
                      </a:prstGeom>
                      <a:solidFill>
                        <a:srgbClr val="FFFF99"/>
                      </a:solidFill>
                      <a:ln>
                        <a:no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57010292"/>
              </p:ext>
            </p:extLst>
          </p:nvPr>
        </p:nvGraphicFramePr>
        <p:xfrm>
          <a:off x="4189413" y="6021388"/>
          <a:ext cx="2709862" cy="660400"/>
        </p:xfrm>
        <a:graphic>
          <a:graphicData uri="http://schemas.openxmlformats.org/presentationml/2006/ole">
            <mc:AlternateContent xmlns:mc="http://schemas.openxmlformats.org/markup-compatibility/2006">
              <mc:Choice xmlns:v="urn:schemas-microsoft-com:vml" Requires="v">
                <p:oleObj spid="_x0000_s16451" name="Equation" r:id="rId5" imgW="939600" imgH="228600" progId="Equation.3">
                  <p:embed/>
                </p:oleObj>
              </mc:Choice>
              <mc:Fallback>
                <p:oleObj name="Equation" r:id="rId5" imgW="939600" imgH="228600" progId="Equation.3">
                  <p:embed/>
                  <p:pic>
                    <p:nvPicPr>
                      <p:cNvPr id="0" name="Object 4"/>
                      <p:cNvPicPr>
                        <a:picLocks noChangeAspect="1" noChangeArrowheads="1"/>
                      </p:cNvPicPr>
                      <p:nvPr/>
                    </p:nvPicPr>
                    <p:blipFill>
                      <a:blip r:embed="rId6"/>
                      <a:srcRect/>
                      <a:stretch>
                        <a:fillRect/>
                      </a:stretch>
                    </p:blipFill>
                    <p:spPr bwMode="auto">
                      <a:xfrm>
                        <a:off x="4189413" y="6021388"/>
                        <a:ext cx="2709862" cy="660400"/>
                      </a:xfrm>
                      <a:prstGeom prst="rect">
                        <a:avLst/>
                      </a:prstGeom>
                      <a:solidFill>
                        <a:schemeClr val="accent2">
                          <a:lumMod val="40000"/>
                          <a:lumOff val="60000"/>
                        </a:schemeClr>
                      </a:solid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31571541"/>
              </p:ext>
            </p:extLst>
          </p:nvPr>
        </p:nvGraphicFramePr>
        <p:xfrm>
          <a:off x="611188" y="2349500"/>
          <a:ext cx="2179637" cy="3881438"/>
        </p:xfrm>
        <a:graphic>
          <a:graphicData uri="http://schemas.openxmlformats.org/presentationml/2006/ole">
            <mc:AlternateContent xmlns:mc="http://schemas.openxmlformats.org/markup-compatibility/2006">
              <mc:Choice xmlns:v="urn:schemas-microsoft-com:vml" Requires="v">
                <p:oleObj spid="_x0000_s16452" name="Equation" r:id="rId7" imgW="1041120" imgH="1854000" progId="Equation.3">
                  <p:embed/>
                </p:oleObj>
              </mc:Choice>
              <mc:Fallback>
                <p:oleObj name="Equation" r:id="rId7" imgW="1041120" imgH="1854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349500"/>
                        <a:ext cx="2179637" cy="3881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76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ppt_x"/>
                                          </p:val>
                                        </p:tav>
                                        <p:tav tm="100000">
                                          <p:val>
                                            <p:strVal val="#ppt_x"/>
                                          </p:val>
                                        </p:tav>
                                      </p:tavLst>
                                    </p:anim>
                                    <p:anim calcmode="lin" valueType="num">
                                      <p:cBhvr additive="base">
                                        <p:cTn id="8" dur="500" fill="hold"/>
                                        <p:tgtEl>
                                          <p:spTgt spid="317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1043608" y="188640"/>
            <a:ext cx="7641016" cy="1053900"/>
          </a:xfrm>
        </p:spPr>
        <p:txBody>
          <a:bodyPr>
            <a:normAutofit fontScale="90000"/>
          </a:bodyPr>
          <a:lstStyle/>
          <a:p>
            <a:pPr eaLnBrk="1" hangingPunct="1"/>
            <a:r>
              <a:rPr lang="en-GB" altLang="en-US" dirty="0" smtClean="0"/>
              <a:t>Expressing input constraints using a matrix inequality</a:t>
            </a:r>
          </a:p>
        </p:txBody>
      </p:sp>
      <p:sp>
        <p:nvSpPr>
          <p:cNvPr id="31749" name="Rectangle 3"/>
          <p:cNvSpPr>
            <a:spLocks noGrp="1" noChangeArrowheads="1"/>
          </p:cNvSpPr>
          <p:nvPr>
            <p:ph type="body" idx="1"/>
          </p:nvPr>
        </p:nvSpPr>
        <p:spPr>
          <a:xfrm>
            <a:off x="214282" y="1340768"/>
            <a:ext cx="8715436" cy="5231504"/>
          </a:xfrm>
        </p:spPr>
        <p:txBody>
          <a:bodyPr/>
          <a:lstStyle/>
          <a:p>
            <a:pPr marL="609600" indent="-609600" eaLnBrk="1" hangingPunct="1">
              <a:buFontTx/>
              <a:buNone/>
            </a:pPr>
            <a:r>
              <a:rPr lang="en-GB" altLang="en-US" dirty="0" smtClean="0"/>
              <a:t>Write out every constraint as a separate inequality. </a:t>
            </a:r>
          </a:p>
        </p:txBody>
      </p:sp>
      <p:graphicFrame>
        <p:nvGraphicFramePr>
          <p:cNvPr id="31746" name="Object 4"/>
          <p:cNvGraphicFramePr>
            <a:graphicFrameLocks noGrp="1" noChangeAspect="1"/>
          </p:cNvGraphicFramePr>
          <p:nvPr>
            <p:ph sz="half" idx="4294967295"/>
            <p:extLst>
              <p:ext uri="{D42A27DB-BD31-4B8C-83A1-F6EECF244321}">
                <p14:modId xmlns:p14="http://schemas.microsoft.com/office/powerpoint/2010/main" val="253813579"/>
              </p:ext>
            </p:extLst>
          </p:nvPr>
        </p:nvGraphicFramePr>
        <p:xfrm>
          <a:off x="611560" y="1916832"/>
          <a:ext cx="2179687" cy="4748077"/>
        </p:xfrm>
        <a:graphic>
          <a:graphicData uri="http://schemas.openxmlformats.org/presentationml/2006/ole">
            <mc:AlternateContent xmlns:mc="http://schemas.openxmlformats.org/markup-compatibility/2006">
              <mc:Choice xmlns:v="urn:schemas-microsoft-com:vml" Requires="v">
                <p:oleObj spid="_x0000_s17448" name="Equation" r:id="rId3" imgW="850680" imgH="1854000" progId="Equation.3">
                  <p:embed/>
                </p:oleObj>
              </mc:Choice>
              <mc:Fallback>
                <p:oleObj name="Equation" r:id="rId3" imgW="850680" imgH="1854000" progId="Equation.3">
                  <p:embed/>
                  <p:pic>
                    <p:nvPicPr>
                      <p:cNvPr id="0" name=""/>
                      <p:cNvPicPr>
                        <a:picLocks noChangeAspect="1" noChangeArrowheads="1"/>
                      </p:cNvPicPr>
                      <p:nvPr/>
                    </p:nvPicPr>
                    <p:blipFill>
                      <a:blip r:embed="rId4"/>
                      <a:srcRect/>
                      <a:stretch>
                        <a:fillRect/>
                      </a:stretch>
                    </p:blipFill>
                    <p:spPr bwMode="auto">
                      <a:xfrm>
                        <a:off x="611560" y="1916832"/>
                        <a:ext cx="2179687" cy="4748077"/>
                      </a:xfrm>
                      <a:prstGeom prst="rect">
                        <a:avLst/>
                      </a:prstGeom>
                      <a:solidFill>
                        <a:srgbClr val="FFFF99"/>
                      </a:solidFill>
                      <a:ln>
                        <a:noFill/>
                      </a:ln>
                      <a:effectLst/>
                    </p:spPr>
                  </p:pic>
                </p:oleObj>
              </mc:Fallback>
            </mc:AlternateContent>
          </a:graphicData>
        </a:graphic>
      </p:graphicFrame>
      <p:sp>
        <p:nvSpPr>
          <p:cNvPr id="6" name="Rectangle 5"/>
          <p:cNvSpPr/>
          <p:nvPr/>
        </p:nvSpPr>
        <p:spPr>
          <a:xfrm>
            <a:off x="4860032" y="2204864"/>
            <a:ext cx="2808312" cy="259228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Remember u is fixed after the first n</a:t>
            </a:r>
            <a:r>
              <a:rPr lang="en-GB" sz="2400" baseline="-25000" dirty="0" smtClean="0"/>
              <a:t>u</a:t>
            </a:r>
            <a:r>
              <a:rPr lang="en-GB" sz="2400" dirty="0" smtClean="0"/>
              <a:t> samples of the predictions and hence:</a:t>
            </a:r>
            <a:endParaRPr lang="en-GB"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465637556"/>
              </p:ext>
            </p:extLst>
          </p:nvPr>
        </p:nvGraphicFramePr>
        <p:xfrm>
          <a:off x="4067944" y="4941168"/>
          <a:ext cx="3840163" cy="617538"/>
        </p:xfrm>
        <a:graphic>
          <a:graphicData uri="http://schemas.openxmlformats.org/presentationml/2006/ole">
            <mc:AlternateContent xmlns:mc="http://schemas.openxmlformats.org/markup-compatibility/2006">
              <mc:Choice xmlns:v="urn:schemas-microsoft-com:vml" Requires="v">
                <p:oleObj spid="_x0000_s17449" name="Equation" r:id="rId5" imgW="1498320" imgH="241200" progId="Equation.3">
                  <p:embed/>
                </p:oleObj>
              </mc:Choice>
              <mc:Fallback>
                <p:oleObj name="Equation" r:id="rId5" imgW="1498320" imgH="241200" progId="Equation.3">
                  <p:embed/>
                  <p:pic>
                    <p:nvPicPr>
                      <p:cNvPr id="0" name=""/>
                      <p:cNvPicPr>
                        <a:picLocks noChangeAspect="1" noChangeArrowheads="1"/>
                      </p:cNvPicPr>
                      <p:nvPr/>
                    </p:nvPicPr>
                    <p:blipFill>
                      <a:blip r:embed="rId6"/>
                      <a:srcRect/>
                      <a:stretch>
                        <a:fillRect/>
                      </a:stretch>
                    </p:blipFill>
                    <p:spPr bwMode="auto">
                      <a:xfrm>
                        <a:off x="4067944" y="4941168"/>
                        <a:ext cx="3840163" cy="6175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778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010400" y="152400"/>
            <a:ext cx="1905000" cy="457200"/>
          </a:xfrm>
          <a:prstGeom prst="rect">
            <a:avLst/>
          </a:prstGeom>
        </p:spPr>
        <p:txBody>
          <a:bodyPr/>
          <a:lstStyle/>
          <a:p>
            <a:pPr>
              <a:defRPr/>
            </a:pPr>
            <a:fld id="{A3D44943-84AB-4414-B3B3-0C6F5ABBCD52}" type="slidenum">
              <a:rPr lang="en-GB"/>
              <a:pPr>
                <a:defRPr/>
              </a:pPr>
              <a:t>8</a:t>
            </a:fld>
            <a:endParaRPr lang="en-GB"/>
          </a:p>
        </p:txBody>
      </p:sp>
      <p:sp>
        <p:nvSpPr>
          <p:cNvPr id="31748" name="Rectangle 2"/>
          <p:cNvSpPr>
            <a:spLocks noGrp="1" noChangeArrowheads="1"/>
          </p:cNvSpPr>
          <p:nvPr>
            <p:ph type="title"/>
          </p:nvPr>
        </p:nvSpPr>
        <p:spPr>
          <a:xfrm>
            <a:off x="1043608" y="142852"/>
            <a:ext cx="7600358" cy="1053900"/>
          </a:xfrm>
        </p:spPr>
        <p:txBody>
          <a:bodyPr>
            <a:normAutofit fontScale="90000"/>
          </a:bodyPr>
          <a:lstStyle/>
          <a:p>
            <a:pPr eaLnBrk="1" hangingPunct="1"/>
            <a:r>
              <a:rPr lang="en-GB" altLang="en-US" dirty="0" smtClean="0"/>
              <a:t>Expressing input constraints using a matrix inequality</a:t>
            </a:r>
          </a:p>
        </p:txBody>
      </p:sp>
      <p:sp>
        <p:nvSpPr>
          <p:cNvPr id="31749" name="Rectangle 3"/>
          <p:cNvSpPr>
            <a:spLocks noGrp="1" noChangeArrowheads="1"/>
          </p:cNvSpPr>
          <p:nvPr>
            <p:ph type="body" idx="1"/>
          </p:nvPr>
        </p:nvSpPr>
        <p:spPr>
          <a:xfrm>
            <a:off x="179512" y="1268760"/>
            <a:ext cx="8750206" cy="1224136"/>
          </a:xfrm>
        </p:spPr>
        <p:txBody>
          <a:bodyPr/>
          <a:lstStyle/>
          <a:p>
            <a:pPr marL="609600" indent="-609600" eaLnBrk="1" hangingPunct="1">
              <a:buFontTx/>
              <a:buNone/>
            </a:pPr>
            <a:r>
              <a:rPr lang="en-GB" altLang="en-US" dirty="0" smtClean="0"/>
              <a:t>Put inequalities into a single matrix/vector expression.</a:t>
            </a:r>
          </a:p>
        </p:txBody>
      </p:sp>
      <p:graphicFrame>
        <p:nvGraphicFramePr>
          <p:cNvPr id="31746" name="Object 4"/>
          <p:cNvGraphicFramePr>
            <a:graphicFrameLocks noGrp="1" noChangeAspect="1"/>
          </p:cNvGraphicFramePr>
          <p:nvPr>
            <p:ph sz="half" idx="4294967295"/>
            <p:extLst>
              <p:ext uri="{D42A27DB-BD31-4B8C-83A1-F6EECF244321}">
                <p14:modId xmlns:p14="http://schemas.microsoft.com/office/powerpoint/2010/main" val="3026945263"/>
              </p:ext>
            </p:extLst>
          </p:nvPr>
        </p:nvGraphicFramePr>
        <p:xfrm>
          <a:off x="3451225" y="2060848"/>
          <a:ext cx="4962654" cy="3846240"/>
        </p:xfrm>
        <a:graphic>
          <a:graphicData uri="http://schemas.openxmlformats.org/presentationml/2006/ole">
            <mc:AlternateContent xmlns:mc="http://schemas.openxmlformats.org/markup-compatibility/2006">
              <mc:Choice xmlns:v="urn:schemas-microsoft-com:vml" Requires="v">
                <p:oleObj spid="_x0000_s18499" name="Equation" r:id="rId3" imgW="2539800" imgH="1968480" progId="Equation.3">
                  <p:embed/>
                </p:oleObj>
              </mc:Choice>
              <mc:Fallback>
                <p:oleObj name="Equation" r:id="rId3" imgW="2539800" imgH="1968480" progId="Equation.3">
                  <p:embed/>
                  <p:pic>
                    <p:nvPicPr>
                      <p:cNvPr id="0" name=""/>
                      <p:cNvPicPr>
                        <a:picLocks noChangeAspect="1" noChangeArrowheads="1"/>
                      </p:cNvPicPr>
                      <p:nvPr/>
                    </p:nvPicPr>
                    <p:blipFill>
                      <a:blip r:embed="rId4"/>
                      <a:srcRect/>
                      <a:stretch>
                        <a:fillRect/>
                      </a:stretch>
                    </p:blipFill>
                    <p:spPr bwMode="auto">
                      <a:xfrm>
                        <a:off x="3451225" y="2060848"/>
                        <a:ext cx="4962654" cy="3846240"/>
                      </a:xfrm>
                      <a:prstGeom prst="rect">
                        <a:avLst/>
                      </a:prstGeom>
                      <a:solidFill>
                        <a:srgbClr val="FFFF99"/>
                      </a:solidFill>
                      <a:ln>
                        <a:noFill/>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375948121"/>
              </p:ext>
            </p:extLst>
          </p:nvPr>
        </p:nvGraphicFramePr>
        <p:xfrm>
          <a:off x="323528" y="2276872"/>
          <a:ext cx="2016224" cy="4392226"/>
        </p:xfrm>
        <a:graphic>
          <a:graphicData uri="http://schemas.openxmlformats.org/presentationml/2006/ole">
            <mc:AlternateContent xmlns:mc="http://schemas.openxmlformats.org/markup-compatibility/2006">
              <mc:Choice xmlns:v="urn:schemas-microsoft-com:vml" Requires="v">
                <p:oleObj spid="_x0000_s18500" name="Equation" r:id="rId5" imgW="850680" imgH="1854000" progId="Equation.3">
                  <p:embed/>
                </p:oleObj>
              </mc:Choice>
              <mc:Fallback>
                <p:oleObj name="Equation" r:id="rId5" imgW="850680" imgH="18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2276872"/>
                        <a:ext cx="2016224" cy="4392226"/>
                      </a:xfrm>
                      <a:prstGeom prst="rect">
                        <a:avLst/>
                      </a:prstGeom>
                      <a:solidFill>
                        <a:srgbClr val="FFFF99"/>
                      </a:solid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763312814"/>
              </p:ext>
            </p:extLst>
          </p:nvPr>
        </p:nvGraphicFramePr>
        <p:xfrm>
          <a:off x="4499992" y="6021288"/>
          <a:ext cx="2088232" cy="660588"/>
        </p:xfrm>
        <a:graphic>
          <a:graphicData uri="http://schemas.openxmlformats.org/presentationml/2006/ole">
            <mc:AlternateContent xmlns:mc="http://schemas.openxmlformats.org/markup-compatibility/2006">
              <mc:Choice xmlns:v="urn:schemas-microsoft-com:vml" Requires="v">
                <p:oleObj spid="_x0000_s18501" name="Equation" r:id="rId7" imgW="723600" imgH="228600" progId="Equation.3">
                  <p:embed/>
                </p:oleObj>
              </mc:Choice>
              <mc:Fallback>
                <p:oleObj name="Equation" r:id="rId7" imgW="723600" imgH="228600" progId="Equation.3">
                  <p:embed/>
                  <p:pic>
                    <p:nvPicPr>
                      <p:cNvPr id="0" name=""/>
                      <p:cNvPicPr>
                        <a:picLocks noChangeAspect="1" noChangeArrowheads="1"/>
                      </p:cNvPicPr>
                      <p:nvPr/>
                    </p:nvPicPr>
                    <p:blipFill>
                      <a:blip r:embed="rId8"/>
                      <a:srcRect/>
                      <a:stretch>
                        <a:fillRect/>
                      </a:stretch>
                    </p:blipFill>
                    <p:spPr bwMode="auto">
                      <a:xfrm>
                        <a:off x="4499992" y="6021288"/>
                        <a:ext cx="2088232" cy="660588"/>
                      </a:xfrm>
                      <a:prstGeom prst="rect">
                        <a:avLst/>
                      </a:prstGeom>
                      <a:solidFill>
                        <a:schemeClr val="accent2">
                          <a:lumMod val="40000"/>
                          <a:lumOff val="60000"/>
                        </a:schemeClr>
                      </a:solidFill>
                      <a:ln>
                        <a:noFill/>
                      </a:ln>
                    </p:spPr>
                  </p:pic>
                </p:oleObj>
              </mc:Fallback>
            </mc:AlternateContent>
          </a:graphicData>
        </a:graphic>
      </p:graphicFrame>
    </p:spTree>
    <p:extLst>
      <p:ext uri="{BB962C8B-B14F-4D97-AF65-F5344CB8AC3E}">
        <p14:creationId xmlns:p14="http://schemas.microsoft.com/office/powerpoint/2010/main" val="234543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ppt_x"/>
                                          </p:val>
                                        </p:tav>
                                        <p:tav tm="100000">
                                          <p:val>
                                            <p:strVal val="#ppt_x"/>
                                          </p:val>
                                        </p:tav>
                                      </p:tavLst>
                                    </p:anim>
                                    <p:anim calcmode="lin" valueType="num">
                                      <p:cBhvr additive="base">
                                        <p:cTn id="8" dur="500" fill="hold"/>
                                        <p:tgtEl>
                                          <p:spTgt spid="317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pPr>
              <a:defRPr/>
            </a:pPr>
            <a:fld id="{19931928-A33D-4D3E-94B2-D906A45BC410}" type="slidenum">
              <a:rPr lang="en-GB"/>
              <a:pPr>
                <a:defRPr/>
              </a:pPr>
              <a:t>9</a:t>
            </a:fld>
            <a:endParaRPr lang="en-GB"/>
          </a:p>
        </p:txBody>
      </p:sp>
      <p:sp>
        <p:nvSpPr>
          <p:cNvPr id="32773" name="Rectangle 2"/>
          <p:cNvSpPr>
            <a:spLocks noGrp="1" noChangeArrowheads="1"/>
          </p:cNvSpPr>
          <p:nvPr>
            <p:ph type="title"/>
          </p:nvPr>
        </p:nvSpPr>
        <p:spPr>
          <a:xfrm>
            <a:off x="1187625" y="333375"/>
            <a:ext cx="7219776" cy="1081088"/>
          </a:xfrm>
        </p:spPr>
        <p:txBody>
          <a:bodyPr>
            <a:normAutofit fontScale="90000"/>
          </a:bodyPr>
          <a:lstStyle/>
          <a:p>
            <a:pPr eaLnBrk="1" hangingPunct="1"/>
            <a:r>
              <a:rPr lang="en-GB" altLang="en-US" dirty="0" smtClean="0"/>
              <a:t>Writing </a:t>
            </a:r>
            <a:r>
              <a:rPr lang="en-GB" altLang="en-US" dirty="0" smtClean="0"/>
              <a:t>input predictions in </a:t>
            </a:r>
            <a:r>
              <a:rPr lang="en-GB" altLang="en-US" dirty="0" smtClean="0"/>
              <a:t>terms of </a:t>
            </a:r>
            <a:r>
              <a:rPr lang="en-GB" altLang="en-US" dirty="0" smtClean="0"/>
              <a:t>future input </a:t>
            </a:r>
            <a:r>
              <a:rPr lang="en-GB" altLang="en-US" dirty="0" smtClean="0"/>
              <a:t>increments</a:t>
            </a:r>
          </a:p>
        </p:txBody>
      </p:sp>
      <p:sp>
        <p:nvSpPr>
          <p:cNvPr id="32774" name="Rectangle 3"/>
          <p:cNvSpPr>
            <a:spLocks noGrp="1" noChangeArrowheads="1"/>
          </p:cNvSpPr>
          <p:nvPr>
            <p:ph type="body" sz="half" idx="1"/>
          </p:nvPr>
        </p:nvSpPr>
        <p:spPr>
          <a:xfrm>
            <a:off x="609600" y="1700213"/>
            <a:ext cx="4033838" cy="4753123"/>
          </a:xfrm>
        </p:spPr>
        <p:txBody>
          <a:bodyPr>
            <a:normAutofit lnSpcReduction="10000"/>
          </a:bodyPr>
          <a:lstStyle/>
          <a:p>
            <a:pPr marL="609600" indent="-609600" eaLnBrk="1" hangingPunct="1">
              <a:buFontTx/>
              <a:buNone/>
            </a:pPr>
            <a:r>
              <a:rPr lang="en-GB" altLang="en-US" sz="2900" dirty="0" smtClean="0"/>
              <a:t>Note that</a:t>
            </a:r>
          </a:p>
          <a:p>
            <a:pPr marL="609600" indent="-609600" eaLnBrk="1" hangingPunct="1">
              <a:buFontTx/>
              <a:buNone/>
            </a:pPr>
            <a:endParaRPr lang="en-GB" altLang="en-US" sz="2900" dirty="0" smtClean="0"/>
          </a:p>
          <a:p>
            <a:pPr marL="609600" indent="-609600" eaLnBrk="1" hangingPunct="1">
              <a:buFontTx/>
              <a:buNone/>
            </a:pPr>
            <a:endParaRPr lang="en-GB" altLang="en-US" sz="2900" dirty="0"/>
          </a:p>
          <a:p>
            <a:pPr marL="609600" indent="-609600" eaLnBrk="1" hangingPunct="1">
              <a:buFontTx/>
              <a:buNone/>
            </a:pPr>
            <a:r>
              <a:rPr lang="en-GB" altLang="en-US" sz="2900" dirty="0" smtClean="0"/>
              <a:t>and hence:</a:t>
            </a:r>
          </a:p>
          <a:p>
            <a:pPr marL="609600" indent="-609600" eaLnBrk="1" hangingPunct="1">
              <a:buFontTx/>
              <a:buNone/>
            </a:pPr>
            <a:endParaRPr lang="en-GB" altLang="en-US" sz="2900" dirty="0"/>
          </a:p>
          <a:p>
            <a:pPr marL="609600" indent="-609600" eaLnBrk="1" hangingPunct="1">
              <a:buFontTx/>
              <a:buNone/>
            </a:pPr>
            <a:endParaRPr lang="en-GB" altLang="en-US" sz="2900" dirty="0" smtClean="0"/>
          </a:p>
          <a:p>
            <a:pPr marL="609600" indent="-609600" eaLnBrk="1" hangingPunct="1">
              <a:buFontTx/>
              <a:buNone/>
            </a:pPr>
            <a:endParaRPr lang="en-GB" altLang="en-US" sz="2900" dirty="0"/>
          </a:p>
          <a:p>
            <a:pPr marL="609600" indent="-609600" eaLnBrk="1" hangingPunct="1">
              <a:buFontTx/>
              <a:buNone/>
            </a:pPr>
            <a:endParaRPr lang="en-GB" altLang="en-US" sz="2900" dirty="0" smtClean="0"/>
          </a:p>
          <a:p>
            <a:pPr marL="609600" indent="-609600" eaLnBrk="1" hangingPunct="1">
              <a:buFontTx/>
              <a:buNone/>
            </a:pPr>
            <a:r>
              <a:rPr lang="en-GB" altLang="en-US" sz="2900" dirty="0" smtClean="0"/>
              <a:t>or, in compact form: </a:t>
            </a:r>
          </a:p>
        </p:txBody>
      </p:sp>
      <p:graphicFrame>
        <p:nvGraphicFramePr>
          <p:cNvPr id="32770" name="Object 4"/>
          <p:cNvGraphicFramePr>
            <a:graphicFrameLocks noGrp="1" noChangeAspect="1"/>
          </p:cNvGraphicFramePr>
          <p:nvPr>
            <p:ph sz="half" idx="4294967295"/>
            <p:extLst>
              <p:ext uri="{D42A27DB-BD31-4B8C-83A1-F6EECF244321}">
                <p14:modId xmlns:p14="http://schemas.microsoft.com/office/powerpoint/2010/main" val="218494805"/>
              </p:ext>
            </p:extLst>
          </p:nvPr>
        </p:nvGraphicFramePr>
        <p:xfrm>
          <a:off x="2911475" y="2708921"/>
          <a:ext cx="5937872" cy="2290118"/>
        </p:xfrm>
        <a:graphic>
          <a:graphicData uri="http://schemas.openxmlformats.org/presentationml/2006/ole">
            <mc:AlternateContent xmlns:mc="http://schemas.openxmlformats.org/markup-compatibility/2006">
              <mc:Choice xmlns:v="urn:schemas-microsoft-com:vml" Requires="v">
                <p:oleObj spid="_x0000_s12354" name="Equation" r:id="rId3" imgW="2831760" imgH="1091880" progId="Equation.3">
                  <p:embed/>
                </p:oleObj>
              </mc:Choice>
              <mc:Fallback>
                <p:oleObj name="Equation" r:id="rId3" imgW="2831760" imgH="1091880" progId="Equation.3">
                  <p:embed/>
                  <p:pic>
                    <p:nvPicPr>
                      <p:cNvPr id="0" name=""/>
                      <p:cNvPicPr>
                        <a:picLocks noChangeAspect="1" noChangeArrowheads="1"/>
                      </p:cNvPicPr>
                      <p:nvPr/>
                    </p:nvPicPr>
                    <p:blipFill>
                      <a:blip r:embed="rId4"/>
                      <a:srcRect/>
                      <a:stretch>
                        <a:fillRect/>
                      </a:stretch>
                    </p:blipFill>
                    <p:spPr bwMode="auto">
                      <a:xfrm>
                        <a:off x="2911475" y="2708921"/>
                        <a:ext cx="5937872" cy="2290118"/>
                      </a:xfrm>
                      <a:prstGeom prst="rect">
                        <a:avLst/>
                      </a:prstGeom>
                      <a:solidFill>
                        <a:srgbClr val="FFFF99"/>
                      </a:solidFill>
                      <a:ln>
                        <a:noFill/>
                      </a:ln>
                      <a:effectLst/>
                      <a:extLst/>
                    </p:spPr>
                  </p:pic>
                </p:oleObj>
              </mc:Fallback>
            </mc:AlternateContent>
          </a:graphicData>
        </a:graphic>
      </p:graphicFrame>
      <p:graphicFrame>
        <p:nvGraphicFramePr>
          <p:cNvPr id="32771" name="Object 5"/>
          <p:cNvGraphicFramePr>
            <a:graphicFrameLocks noGrp="1" noChangeAspect="1"/>
          </p:cNvGraphicFramePr>
          <p:nvPr>
            <p:ph sz="half" idx="2"/>
            <p:extLst>
              <p:ext uri="{D42A27DB-BD31-4B8C-83A1-F6EECF244321}">
                <p14:modId xmlns:p14="http://schemas.microsoft.com/office/powerpoint/2010/main" val="928405555"/>
              </p:ext>
            </p:extLst>
          </p:nvPr>
        </p:nvGraphicFramePr>
        <p:xfrm>
          <a:off x="2699792" y="1700808"/>
          <a:ext cx="5598368" cy="588259"/>
        </p:xfrm>
        <a:graphic>
          <a:graphicData uri="http://schemas.openxmlformats.org/presentationml/2006/ole">
            <mc:AlternateContent xmlns:mc="http://schemas.openxmlformats.org/markup-compatibility/2006">
              <mc:Choice xmlns:v="urn:schemas-microsoft-com:vml" Requires="v">
                <p:oleObj spid="_x0000_s12355" name="Equation" r:id="rId5" imgW="2197080" imgH="228600" progId="Equation.3">
                  <p:embed/>
                </p:oleObj>
              </mc:Choice>
              <mc:Fallback>
                <p:oleObj name="Equation" r:id="rId5" imgW="21970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1700808"/>
                        <a:ext cx="5598368" cy="588259"/>
                      </a:xfrm>
                      <a:prstGeom prst="rect">
                        <a:avLst/>
                      </a:prstGeom>
                      <a:solidFill>
                        <a:srgbClr val="FFFF99"/>
                      </a:solidFill>
                      <a:ln>
                        <a:noFill/>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615668415"/>
              </p:ext>
            </p:extLst>
          </p:nvPr>
        </p:nvGraphicFramePr>
        <p:xfrm>
          <a:off x="4238625" y="5589588"/>
          <a:ext cx="3546475" cy="757237"/>
        </p:xfrm>
        <a:graphic>
          <a:graphicData uri="http://schemas.openxmlformats.org/presentationml/2006/ole">
            <mc:AlternateContent xmlns:mc="http://schemas.openxmlformats.org/markup-compatibility/2006">
              <mc:Choice xmlns:v="urn:schemas-microsoft-com:vml" Requires="v">
                <p:oleObj spid="_x0000_s12356" name="Equation" r:id="rId7" imgW="1143000" imgH="241200" progId="Equation.3">
                  <p:embed/>
                </p:oleObj>
              </mc:Choice>
              <mc:Fallback>
                <p:oleObj name="Equation" r:id="rId7" imgW="1143000" imgH="241200" progId="Equation.3">
                  <p:embed/>
                  <p:pic>
                    <p:nvPicPr>
                      <p:cNvPr id="0" name="Object 4"/>
                      <p:cNvPicPr>
                        <a:picLocks noChangeAspect="1" noChangeArrowheads="1"/>
                      </p:cNvPicPr>
                      <p:nvPr/>
                    </p:nvPicPr>
                    <p:blipFill>
                      <a:blip r:embed="rId8"/>
                      <a:srcRect/>
                      <a:stretch>
                        <a:fillRect/>
                      </a:stretch>
                    </p:blipFill>
                    <p:spPr bwMode="auto">
                      <a:xfrm>
                        <a:off x="4238625" y="5589588"/>
                        <a:ext cx="3546475" cy="757237"/>
                      </a:xfrm>
                      <a:prstGeom prst="rect">
                        <a:avLst/>
                      </a:prstGeom>
                      <a:solidFill>
                        <a:schemeClr val="accent2">
                          <a:lumMod val="20000"/>
                          <a:lumOff val="80000"/>
                        </a:schemeClr>
                      </a:solidFill>
                      <a:ln w="25400">
                        <a:solidFill>
                          <a:srgbClr val="C00000"/>
                        </a:solidFill>
                      </a:ln>
                      <a:effectLst/>
                    </p:spPr>
                  </p:pic>
                </p:oleObj>
              </mc:Fallback>
            </mc:AlternateContent>
          </a:graphicData>
        </a:graphic>
      </p:graphicFrame>
    </p:spTree>
    <p:extLst>
      <p:ext uri="{BB962C8B-B14F-4D97-AF65-F5344CB8AC3E}">
        <p14:creationId xmlns:p14="http://schemas.microsoft.com/office/powerpoint/2010/main" val="32655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ppt_x"/>
                                          </p:val>
                                        </p:tav>
                                        <p:tav tm="100000">
                                          <p:val>
                                            <p:strVal val="#ppt_x"/>
                                          </p:val>
                                        </p:tav>
                                      </p:tavLst>
                                    </p:anim>
                                    <p:anim calcmode="lin" valueType="num">
                                      <p:cBhvr additive="base">
                                        <p:cTn id="8" dur="500" fill="hold"/>
                                        <p:tgtEl>
                                          <p:spTgt spid="327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4">
                                            <p:txEl>
                                              <p:pRg st="8" end="8"/>
                                            </p:txEl>
                                          </p:spTgt>
                                        </p:tgtEl>
                                        <p:attrNameLst>
                                          <p:attrName>style.visibility</p:attrName>
                                        </p:attrNameLst>
                                      </p:cBhvr>
                                      <p:to>
                                        <p:strVal val="visible"/>
                                      </p:to>
                                    </p:set>
                                    <p:anim calcmode="lin" valueType="num">
                                      <p:cBhvr additive="base">
                                        <p:cTn id="13" dur="500" fill="hold"/>
                                        <p:tgtEl>
                                          <p:spTgt spid="32774">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912</Words>
  <Application>Microsoft Office PowerPoint</Application>
  <PresentationFormat>On-screen Show (4:3)</PresentationFormat>
  <Paragraphs>153</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Office Theme</vt:lpstr>
      <vt:lpstr>Equation</vt:lpstr>
      <vt:lpstr>Microsoft Equation 3.0</vt:lpstr>
      <vt:lpstr>CHAPTER 5 Predictive Control with constraints 3 Constraints in GPC</vt:lpstr>
      <vt:lpstr>Background </vt:lpstr>
      <vt:lpstr>Quadratic programming</vt:lpstr>
      <vt:lpstr>Typical constraints</vt:lpstr>
      <vt:lpstr>Expressing input rate constraints using a matrix inequality</vt:lpstr>
      <vt:lpstr>Expressing input rate constraints using a matrix inequality</vt:lpstr>
      <vt:lpstr>Expressing input constraints using a matrix inequality</vt:lpstr>
      <vt:lpstr>Expressing input constraints using a matrix inequality</vt:lpstr>
      <vt:lpstr>Writing input predictions in terms of future input increments</vt:lpstr>
      <vt:lpstr>Combining input rate and input constraints</vt:lpstr>
      <vt:lpstr>Output or state constraints</vt:lpstr>
      <vt:lpstr>Output constraints in compact form</vt:lpstr>
      <vt:lpstr>Combining input rate, input and output constraints</vt:lpstr>
      <vt:lpstr>Rearranging constraint equations</vt:lpstr>
      <vt:lpstr>Summary of constraints</vt:lpstr>
      <vt:lpstr>Extension to the MIMO case</vt:lpstr>
      <vt:lpstr>Demonstrations on MATLAB</vt:lpstr>
      <vt:lpstr>video5_3_example1.m</vt:lpstr>
      <vt:lpstr>video5_3_example2.m video5_3_example3.m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101</cp:revision>
  <dcterms:created xsi:type="dcterms:W3CDTF">2012-03-07T15:25:29Z</dcterms:created>
  <dcterms:modified xsi:type="dcterms:W3CDTF">2014-03-28T09:25:05Z</dcterms:modified>
</cp:coreProperties>
</file>