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302" r:id="rId4"/>
    <p:sldId id="325" r:id="rId5"/>
    <p:sldId id="326" r:id="rId6"/>
    <p:sldId id="327" r:id="rId7"/>
    <p:sldId id="328" r:id="rId8"/>
    <p:sldId id="329" r:id="rId9"/>
    <p:sldId id="330" r:id="rId10"/>
    <p:sldId id="331" r:id="rId11"/>
    <p:sldId id="332" r:id="rId12"/>
    <p:sldId id="333" r:id="rId13"/>
    <p:sldId id="334" r:id="rId14"/>
    <p:sldId id="335" r:id="rId15"/>
    <p:sldId id="289"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0" d="100"/>
          <a:sy n="80" d="100"/>
        </p:scale>
        <p:origin x="-102"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4/8/2014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16</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6.jpeg"/><Relationship Id="rId5" Type="http://schemas.openxmlformats.org/officeDocument/2006/relationships/hyperlink" Target="http://engsc.ac.uk/" TargetMode="External"/><Relationship Id="rId10" Type="http://schemas.openxmlformats.org/officeDocument/2006/relationships/image" Target="../media/image25.jpeg"/><Relationship Id="rId4" Type="http://schemas.openxmlformats.org/officeDocument/2006/relationships/image" Target="../media/image22.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5</a:t>
            </a:r>
            <a:br>
              <a:rPr lang="en-GB" dirty="0" smtClean="0"/>
            </a:br>
            <a:r>
              <a:rPr lang="en-GB" dirty="0" smtClean="0"/>
              <a:t>Predictive Control with constraints 4</a:t>
            </a:r>
            <a:br>
              <a:rPr lang="en-GB" dirty="0" smtClean="0"/>
            </a:br>
            <a:r>
              <a:rPr lang="en-GB" dirty="0" smtClean="0"/>
              <a:t>GPC simulations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052736"/>
            <a:ext cx="7772400" cy="1362075"/>
          </a:xfrm>
        </p:spPr>
        <p:txBody>
          <a:bodyPr/>
          <a:lstStyle/>
          <a:p>
            <a:r>
              <a:rPr lang="en-GB" dirty="0" smtClean="0"/>
              <a:t>Add in output constraints</a:t>
            </a:r>
            <a:endParaRPr lang="en-GB" dirty="0"/>
          </a:p>
        </p:txBody>
      </p:sp>
      <p:sp>
        <p:nvSpPr>
          <p:cNvPr id="3" name="Text Placeholder 2"/>
          <p:cNvSpPr>
            <a:spLocks noGrp="1"/>
          </p:cNvSpPr>
          <p:nvPr>
            <p:ph type="body" idx="1"/>
          </p:nvPr>
        </p:nvSpPr>
        <p:spPr>
          <a:xfrm>
            <a:off x="722313" y="2276873"/>
            <a:ext cx="7772400" cy="3672408"/>
          </a:xfrm>
        </p:spPr>
        <p:txBody>
          <a:bodyPr>
            <a:noAutofit/>
          </a:bodyPr>
          <a:lstStyle/>
          <a:p>
            <a:r>
              <a:rPr lang="en-GB" sz="2400" dirty="0">
                <a:solidFill>
                  <a:srgbClr val="008000"/>
                </a:solidFill>
              </a:rPr>
              <a:t>INCLUSION OF OUTPUT CONSTRANTS CAN CAUSE INFEASIBILITY </a:t>
            </a:r>
            <a:r>
              <a:rPr lang="en-GB" sz="2400" dirty="0" smtClean="0">
                <a:solidFill>
                  <a:srgbClr val="008000"/>
                </a:solidFill>
              </a:rPr>
              <a:t>- THIS </a:t>
            </a:r>
            <a:r>
              <a:rPr lang="en-GB" sz="2400" dirty="0">
                <a:solidFill>
                  <a:srgbClr val="008000"/>
                </a:solidFill>
              </a:rPr>
              <a:t>CODE IS NOT DESIGNED TO BE ROBUST TO SUCH </a:t>
            </a:r>
            <a:r>
              <a:rPr lang="en-GB" sz="2400" dirty="0" smtClean="0">
                <a:solidFill>
                  <a:srgbClr val="008000"/>
                </a:solidFill>
              </a:rPr>
              <a:t>CASES AS WE WANT TO KEEP IT AS SIMPLE AND TRANSPARENT AS POSSIBLE!</a:t>
            </a:r>
          </a:p>
          <a:p>
            <a:endParaRPr lang="en-GB" sz="2400" dirty="0">
              <a:solidFill>
                <a:srgbClr val="008000"/>
              </a:solidFill>
            </a:endParaRPr>
          </a:p>
          <a:p>
            <a:pPr algn="ctr"/>
            <a:r>
              <a:rPr lang="en-GB" sz="2400" b="1" dirty="0" err="1" smtClean="0">
                <a:solidFill>
                  <a:srgbClr val="C00000"/>
                </a:solidFill>
              </a:rPr>
              <a:t>mpc_simulate_outputconstraints.m</a:t>
            </a:r>
            <a:endParaRPr lang="en-GB" sz="2400" b="1" dirty="0">
              <a:solidFill>
                <a:srgbClr val="C00000"/>
              </a:solidFill>
            </a:endParaRPr>
          </a:p>
          <a:p>
            <a:endParaRPr lang="en-GB" sz="2400" dirty="0">
              <a:solidFill>
                <a:srgbClr val="008000"/>
              </a:solidFill>
            </a:endParaRPr>
          </a:p>
          <a:p>
            <a:endParaRPr lang="en-GB" sz="2400" dirty="0">
              <a:solidFill>
                <a:srgbClr val="008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10</a:t>
            </a:fld>
            <a:endParaRPr lang="en-GB"/>
          </a:p>
        </p:txBody>
      </p:sp>
    </p:spTree>
    <p:extLst>
      <p:ext uri="{BB962C8B-B14F-4D97-AF65-F5344CB8AC3E}">
        <p14:creationId xmlns:p14="http://schemas.microsoft.com/office/powerpoint/2010/main" val="121562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video5_4_example4.m</a:t>
            </a:r>
            <a:endParaRPr lang="en-GB" dirty="0"/>
          </a:p>
        </p:txBody>
      </p:sp>
      <p:sp>
        <p:nvSpPr>
          <p:cNvPr id="3" name="Content Placeholder 2"/>
          <p:cNvSpPr>
            <a:spLocks noGrp="1"/>
          </p:cNvSpPr>
          <p:nvPr>
            <p:ph idx="1"/>
          </p:nvPr>
        </p:nvSpPr>
        <p:spPr>
          <a:xfrm>
            <a:off x="179512" y="828685"/>
            <a:ext cx="8715436" cy="1492218"/>
          </a:xfrm>
        </p:spPr>
        <p:txBody>
          <a:bodyPr>
            <a:normAutofit/>
          </a:bodyPr>
          <a:lstStyle/>
          <a:p>
            <a:r>
              <a:rPr lang="en-GB" dirty="0" smtClean="0"/>
              <a:t>SISO example, easy dynamics (1</a:t>
            </a:r>
            <a:r>
              <a:rPr lang="en-GB" baseline="30000" dirty="0" smtClean="0"/>
              <a:t>st</a:t>
            </a:r>
            <a:r>
              <a:rPr lang="en-GB" dirty="0" smtClean="0"/>
              <a:t> order).</a:t>
            </a:r>
          </a:p>
          <a:p>
            <a:r>
              <a:rPr lang="en-GB" dirty="0" smtClean="0"/>
              <a:t>Add a sizeable disturbance around sample 20.</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
        <p:nvSpPr>
          <p:cNvPr id="6" name="Rounded Rectangular Callout 5"/>
          <p:cNvSpPr/>
          <p:nvPr/>
        </p:nvSpPr>
        <p:spPr>
          <a:xfrm>
            <a:off x="251520" y="2348880"/>
            <a:ext cx="2592288" cy="2808312"/>
          </a:xfrm>
          <a:prstGeom prst="wedgeRoundRectCallout">
            <a:avLst>
              <a:gd name="adj1" fmla="val 104214"/>
              <a:gd name="adj2" fmla="val -51128"/>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Cannot meet output constraints, so ignore for several samples.</a:t>
            </a:r>
            <a:endParaRPr lang="en-GB" sz="2800" dirty="0"/>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564904"/>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033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video5_4_example5.m</a:t>
            </a:r>
            <a:endParaRPr lang="en-GB" dirty="0"/>
          </a:p>
        </p:txBody>
      </p:sp>
      <p:sp>
        <p:nvSpPr>
          <p:cNvPr id="3" name="Content Placeholder 2"/>
          <p:cNvSpPr>
            <a:spLocks noGrp="1"/>
          </p:cNvSpPr>
          <p:nvPr>
            <p:ph idx="1"/>
          </p:nvPr>
        </p:nvSpPr>
        <p:spPr>
          <a:xfrm>
            <a:off x="179512" y="828685"/>
            <a:ext cx="8715436" cy="1492218"/>
          </a:xfrm>
        </p:spPr>
        <p:txBody>
          <a:bodyPr>
            <a:normAutofit/>
          </a:bodyPr>
          <a:lstStyle/>
          <a:p>
            <a:pPr marL="0" indent="0">
              <a:buNone/>
            </a:pPr>
            <a:r>
              <a:rPr lang="en-GB" dirty="0" smtClean="0"/>
              <a:t>SISO example, output constraints having an impact on the choice of input.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851" y="1628800"/>
            <a:ext cx="6678149" cy="500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251520" y="2348880"/>
            <a:ext cx="2592288" cy="2808312"/>
          </a:xfrm>
          <a:prstGeom prst="wedgeRoundRectCallout">
            <a:avLst>
              <a:gd name="adj1" fmla="val 125287"/>
              <a:gd name="adj2" fmla="val 52474"/>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Inputs changed here to meet output constraint.</a:t>
            </a:r>
            <a:endParaRPr lang="en-GB" sz="2800" dirty="0"/>
          </a:p>
        </p:txBody>
      </p:sp>
    </p:spTree>
    <p:extLst>
      <p:ext uri="{BB962C8B-B14F-4D97-AF65-F5344CB8AC3E}">
        <p14:creationId xmlns:p14="http://schemas.microsoft.com/office/powerpoint/2010/main" val="2739630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87" y="1988840"/>
            <a:ext cx="6390117" cy="479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GB" dirty="0" smtClean="0"/>
              <a:t>video5_4_example6.m</a:t>
            </a:r>
            <a:endParaRPr lang="en-GB" dirty="0"/>
          </a:p>
        </p:txBody>
      </p:sp>
      <p:sp>
        <p:nvSpPr>
          <p:cNvPr id="3" name="Content Placeholder 2"/>
          <p:cNvSpPr>
            <a:spLocks noGrp="1"/>
          </p:cNvSpPr>
          <p:nvPr>
            <p:ph idx="1"/>
          </p:nvPr>
        </p:nvSpPr>
        <p:spPr>
          <a:xfrm>
            <a:off x="179512" y="828685"/>
            <a:ext cx="8715436" cy="1492218"/>
          </a:xfrm>
        </p:spPr>
        <p:txBody>
          <a:bodyPr>
            <a:normAutofit/>
          </a:bodyPr>
          <a:lstStyle/>
          <a:p>
            <a:r>
              <a:rPr lang="en-GB" dirty="0" smtClean="0"/>
              <a:t>SISO example</a:t>
            </a:r>
          </a:p>
          <a:p>
            <a:r>
              <a:rPr lang="en-GB" dirty="0" smtClean="0"/>
              <a:t>Challenging dynamics.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
        <p:nvSpPr>
          <p:cNvPr id="6" name="Rounded Rectangular Callout 5"/>
          <p:cNvSpPr/>
          <p:nvPr/>
        </p:nvSpPr>
        <p:spPr>
          <a:xfrm>
            <a:off x="107504" y="3645024"/>
            <a:ext cx="2592288" cy="2304256"/>
          </a:xfrm>
          <a:prstGeom prst="wedgeRoundRectCallout">
            <a:avLst>
              <a:gd name="adj1" fmla="val 100090"/>
              <a:gd name="adj2" fmla="val 29930"/>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Output constraint is satisfied by changing the input.</a:t>
            </a:r>
            <a:endParaRPr lang="en-GB" sz="2800" dirty="0"/>
          </a:p>
        </p:txBody>
      </p:sp>
      <p:cxnSp>
        <p:nvCxnSpPr>
          <p:cNvPr id="8" name="Straight Arrow Connector 7"/>
          <p:cNvCxnSpPr/>
          <p:nvPr/>
        </p:nvCxnSpPr>
        <p:spPr>
          <a:xfrm flipV="1">
            <a:off x="2627784" y="3811543"/>
            <a:ext cx="1512168" cy="382543"/>
          </a:xfrm>
          <a:prstGeom prst="straightConnector1">
            <a:avLst/>
          </a:prstGeom>
          <a:ln w="57150">
            <a:solidFill>
              <a:srgbClr val="7030A0"/>
            </a:solidFill>
            <a:tailEnd type="arrow"/>
          </a:ln>
        </p:spPr>
        <p:style>
          <a:lnRef idx="1">
            <a:schemeClr val="accent1"/>
          </a:lnRef>
          <a:fillRef idx="0">
            <a:schemeClr val="accent1"/>
          </a:fillRef>
          <a:effectRef idx="0">
            <a:schemeClr val="accent1"/>
          </a:effectRef>
          <a:fontRef idx="minor">
            <a:schemeClr val="tx1"/>
          </a:fontRef>
        </p:style>
      </p:cxn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075" y="2276872"/>
            <a:ext cx="5941805" cy="4456354"/>
          </a:xfrm>
          <a:prstGeom prst="rect">
            <a:avLst/>
          </a:prstGeom>
          <a:solidFill>
            <a:schemeClr val="accent6">
              <a:lumMod val="20000"/>
              <a:lumOff val="80000"/>
            </a:schemeClr>
          </a:solidFill>
          <a:ln>
            <a:noFill/>
          </a:ln>
          <a:effectLst/>
        </p:spPr>
      </p:pic>
      <p:sp>
        <p:nvSpPr>
          <p:cNvPr id="9" name="Rectangle 8"/>
          <p:cNvSpPr/>
          <p:nvPr/>
        </p:nvSpPr>
        <p:spPr>
          <a:xfrm>
            <a:off x="323528" y="2276872"/>
            <a:ext cx="3060340" cy="44563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With more challenging output limits, satisfying them results in a huge sacrifice to overall performance.</a:t>
            </a:r>
            <a:endParaRPr lang="en-GB" sz="2800" dirty="0"/>
          </a:p>
        </p:txBody>
      </p:sp>
    </p:spTree>
    <p:extLst>
      <p:ext uri="{BB962C8B-B14F-4D97-AF65-F5344CB8AC3E}">
        <p14:creationId xmlns:p14="http://schemas.microsoft.com/office/powerpoint/2010/main" val="294802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wipe(down)">
                                      <p:cBhvr>
                                        <p:cTn id="12"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560" y="1844824"/>
            <a:ext cx="6627440" cy="4970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GB" dirty="0" smtClean="0"/>
              <a:t>video5_4_example7.m</a:t>
            </a:r>
            <a:endParaRPr lang="en-GB" dirty="0"/>
          </a:p>
        </p:txBody>
      </p:sp>
      <p:sp>
        <p:nvSpPr>
          <p:cNvPr id="3" name="Content Placeholder 2"/>
          <p:cNvSpPr>
            <a:spLocks noGrp="1"/>
          </p:cNvSpPr>
          <p:nvPr>
            <p:ph idx="1"/>
          </p:nvPr>
        </p:nvSpPr>
        <p:spPr>
          <a:xfrm>
            <a:off x="179512" y="828685"/>
            <a:ext cx="8715436" cy="1016139"/>
          </a:xfrm>
        </p:spPr>
        <p:txBody>
          <a:bodyPr>
            <a:normAutofit fontScale="92500"/>
          </a:bodyPr>
          <a:lstStyle/>
          <a:p>
            <a:pPr marL="0" indent="0">
              <a:buNone/>
            </a:pPr>
            <a:r>
              <a:rPr lang="en-GB" dirty="0" smtClean="0"/>
              <a:t>MIMO example, substantial interaction. Nevertheless constraints are satisfied and targets achieved.</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746178"/>
            <a:ext cx="6768752" cy="5076564"/>
          </a:xfrm>
          <a:prstGeom prst="rect">
            <a:avLst/>
          </a:prstGeom>
          <a:solidFill>
            <a:schemeClr val="accent6">
              <a:lumMod val="20000"/>
              <a:lumOff val="80000"/>
            </a:schemeClr>
          </a:solidFill>
          <a:ln>
            <a:noFill/>
          </a:ln>
          <a:effectLst/>
        </p:spPr>
      </p:pic>
      <p:sp>
        <p:nvSpPr>
          <p:cNvPr id="15" name="Rounded Rectangular Callout 14"/>
          <p:cNvSpPr/>
          <p:nvPr/>
        </p:nvSpPr>
        <p:spPr>
          <a:xfrm>
            <a:off x="107504" y="2348880"/>
            <a:ext cx="2592288" cy="3816424"/>
          </a:xfrm>
          <a:prstGeom prst="wedgeRoundRectCallout">
            <a:avLst>
              <a:gd name="adj1" fmla="val 110628"/>
              <a:gd name="adj2" fmla="val -49212"/>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However, with a sizeable disturbance, feasibility not possible and a </a:t>
            </a:r>
            <a:r>
              <a:rPr lang="en-GB" sz="2800" dirty="0"/>
              <a:t>t</a:t>
            </a:r>
            <a:r>
              <a:rPr lang="en-GB" sz="2800" dirty="0" smtClean="0"/>
              <a:t>emporary violation occurs.</a:t>
            </a:r>
            <a:endParaRPr lang="en-GB" sz="2800" dirty="0"/>
          </a:p>
        </p:txBody>
      </p:sp>
      <p:pic>
        <p:nvPicPr>
          <p:cNvPr id="358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718810"/>
            <a:ext cx="6768752" cy="5076564"/>
          </a:xfrm>
          <a:prstGeom prst="rect">
            <a:avLst/>
          </a:prstGeom>
          <a:solidFill>
            <a:srgbClr val="FFFF00"/>
          </a:solidFill>
          <a:ln>
            <a:noFill/>
          </a:ln>
          <a:effectLst/>
        </p:spPr>
      </p:pic>
    </p:spTree>
    <p:extLst>
      <p:ext uri="{BB962C8B-B14F-4D97-AF65-F5344CB8AC3E}">
        <p14:creationId xmlns:p14="http://schemas.microsoft.com/office/powerpoint/2010/main" val="21594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barn(inVertical)">
                                      <p:cBhvr>
                                        <p:cTn id="7" dur="500"/>
                                        <p:tgtEl>
                                          <p:spTgt spid="3584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5845"/>
                                        </p:tgtEl>
                                        <p:attrNameLst>
                                          <p:attrName>style.visibility</p:attrName>
                                        </p:attrNameLst>
                                      </p:cBhvr>
                                      <p:to>
                                        <p:strVal val="visible"/>
                                      </p:to>
                                    </p:set>
                                    <p:animEffect transition="in" filter="barn(inVertical)">
                                      <p:cBhvr>
                                        <p:cTn id="12"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405828"/>
          </a:xfrm>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692696"/>
            <a:ext cx="8715436" cy="5832648"/>
          </a:xfrm>
        </p:spPr>
        <p:txBody>
          <a:bodyPr>
            <a:normAutofit fontScale="92500" lnSpcReduction="20000"/>
          </a:bodyPr>
          <a:lstStyle/>
          <a:p>
            <a:pPr marL="514350" indent="-514350">
              <a:buFont typeface="+mj-lt"/>
              <a:buAutoNum type="arabicPeriod"/>
            </a:pPr>
            <a:r>
              <a:rPr lang="en-GB" dirty="0" smtClean="0"/>
              <a:t>This video has demonstrated MATLAB code for implementing a constrained GPC control law.</a:t>
            </a:r>
          </a:p>
          <a:p>
            <a:pPr marL="514350" indent="-514350">
              <a:buFont typeface="+mj-lt"/>
              <a:buAutoNum type="arabicPeriod"/>
            </a:pPr>
            <a:r>
              <a:rPr lang="en-GB" dirty="0" smtClean="0"/>
              <a:t>It is shown how the QP proposes only control strategies which satisfy constraints and consequently, assuming sensible choices for the horizons, gives good behaviour.</a:t>
            </a:r>
          </a:p>
          <a:p>
            <a:pPr marL="514350" indent="-514350">
              <a:buFont typeface="+mj-lt"/>
              <a:buAutoNum type="arabicPeriod"/>
            </a:pPr>
            <a:r>
              <a:rPr lang="en-GB" dirty="0" smtClean="0"/>
              <a:t>The code is on the GPC folder.</a:t>
            </a:r>
          </a:p>
          <a:p>
            <a:pPr marL="514350" indent="-514350">
              <a:buFont typeface="+mj-lt"/>
              <a:buAutoNum type="arabicPeriod"/>
            </a:pPr>
            <a:r>
              <a:rPr lang="en-GB" dirty="0" smtClean="0"/>
              <a:t>No advance information on the target is assumed so as not to mix up different concepts.</a:t>
            </a:r>
          </a:p>
          <a:p>
            <a:pPr marL="514350" indent="-514350">
              <a:buFont typeface="+mj-lt"/>
              <a:buAutoNum type="arabicPeriod"/>
            </a:pPr>
            <a:r>
              <a:rPr lang="en-GB" dirty="0" smtClean="0"/>
              <a:t>At times one cannot satisfy both output and input constraints (for example when there is a large disturbance) – in such cases the code ignores the output constraints for as long as is necessary to give a well defined QP.</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8715436" cy="5303512"/>
          </a:xfrm>
        </p:spPr>
        <p:txBody>
          <a:bodyPr>
            <a:normAutofit/>
          </a:bodyPr>
          <a:lstStyle/>
          <a:p>
            <a:pPr marL="514350" indent="-514350">
              <a:lnSpc>
                <a:spcPct val="90000"/>
              </a:lnSpc>
              <a:buFont typeface="+mj-lt"/>
              <a:buAutoNum type="arabicPeriod"/>
            </a:pPr>
            <a:r>
              <a:rPr lang="en-GB" altLang="en-US" dirty="0" smtClean="0"/>
              <a:t>The previous videos demonstrated how to construct matrix inequalities which represent constraint satisfaction over the prediction horizon for a GPC algorithm.</a:t>
            </a:r>
          </a:p>
          <a:p>
            <a:pPr marL="514350" indent="-514350">
              <a:lnSpc>
                <a:spcPct val="90000"/>
              </a:lnSpc>
              <a:buFont typeface="+mj-lt"/>
              <a:buAutoNum type="arabicPeriod"/>
            </a:pPr>
            <a:r>
              <a:rPr lang="en-GB" altLang="en-US" dirty="0" smtClean="0"/>
              <a:t>This video will combine those constraints with a GPC optimisation in order to produce the constrained control law.</a:t>
            </a:r>
          </a:p>
          <a:p>
            <a:pPr marL="514350" indent="-514350">
              <a:lnSpc>
                <a:spcPct val="90000"/>
              </a:lnSpc>
              <a:buFont typeface="+mj-lt"/>
              <a:buAutoNum type="arabicPeriod"/>
            </a:pPr>
            <a:r>
              <a:rPr lang="en-GB" altLang="en-US" dirty="0" smtClean="0"/>
              <a:t>MATLAB code and simulation examples will be demonstrated.</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42852"/>
            <a:ext cx="7600358" cy="1053900"/>
          </a:xfrm>
        </p:spPr>
        <p:txBody>
          <a:bodyPr>
            <a:normAutofit/>
          </a:bodyPr>
          <a:lstStyle/>
          <a:p>
            <a:r>
              <a:rPr lang="en-GB" dirty="0" smtClean="0"/>
              <a:t>GPC performance index</a:t>
            </a:r>
            <a:endParaRPr lang="en-GB" dirty="0"/>
          </a:p>
        </p:txBody>
      </p:sp>
      <p:sp>
        <p:nvSpPr>
          <p:cNvPr id="3" name="Content Placeholder 2"/>
          <p:cNvSpPr>
            <a:spLocks noGrp="1"/>
          </p:cNvSpPr>
          <p:nvPr>
            <p:ph idx="1"/>
          </p:nvPr>
        </p:nvSpPr>
        <p:spPr>
          <a:xfrm>
            <a:off x="214282" y="1196752"/>
            <a:ext cx="8715436" cy="4176464"/>
          </a:xfrm>
        </p:spPr>
        <p:txBody>
          <a:bodyPr>
            <a:normAutofit/>
          </a:bodyPr>
          <a:lstStyle/>
          <a:p>
            <a:pPr marL="0" indent="0">
              <a:buNone/>
            </a:pPr>
            <a:r>
              <a:rPr lang="en-GB" dirty="0" smtClean="0"/>
              <a:t>Chapter 2 has already shown how GPC can be expressed as the minimisation of a 2-norm cost such as J.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3437615439"/>
              </p:ext>
            </p:extLst>
          </p:nvPr>
        </p:nvGraphicFramePr>
        <p:xfrm>
          <a:off x="251520" y="2780928"/>
          <a:ext cx="8568952" cy="1000829"/>
        </p:xfrm>
        <a:graphic>
          <a:graphicData uri="http://schemas.openxmlformats.org/presentationml/2006/ole">
            <mc:AlternateContent xmlns:mc="http://schemas.openxmlformats.org/markup-compatibility/2006">
              <mc:Choice xmlns:v="urn:schemas-microsoft-com:vml" Requires="v">
                <p:oleObj spid="_x0000_s8345" name="Equation" r:id="rId3" imgW="3924000" imgH="457200" progId="Equation.3">
                  <p:embed/>
                </p:oleObj>
              </mc:Choice>
              <mc:Fallback>
                <p:oleObj name="Equation" r:id="rId3" imgW="39240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780928"/>
                        <a:ext cx="8568952" cy="1000829"/>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35120608"/>
              </p:ext>
            </p:extLst>
          </p:nvPr>
        </p:nvGraphicFramePr>
        <p:xfrm>
          <a:off x="2746375" y="4303713"/>
          <a:ext cx="3576638" cy="833437"/>
        </p:xfrm>
        <a:graphic>
          <a:graphicData uri="http://schemas.openxmlformats.org/presentationml/2006/ole">
            <mc:AlternateContent xmlns:mc="http://schemas.openxmlformats.org/markup-compatibility/2006">
              <mc:Choice xmlns:v="urn:schemas-microsoft-com:vml" Requires="v">
                <p:oleObj spid="_x0000_s8346" name="Equation" r:id="rId5" imgW="1638000" imgH="380880" progId="Equation.3">
                  <p:embed/>
                </p:oleObj>
              </mc:Choice>
              <mc:Fallback>
                <p:oleObj name="Equation" r:id="rId5" imgW="1638000" imgH="380880" progId="Equation.3">
                  <p:embed/>
                  <p:pic>
                    <p:nvPicPr>
                      <p:cNvPr id="0" name="Object 9"/>
                      <p:cNvPicPr>
                        <a:picLocks noChangeAspect="1" noChangeArrowheads="1"/>
                      </p:cNvPicPr>
                      <p:nvPr/>
                    </p:nvPicPr>
                    <p:blipFill>
                      <a:blip r:embed="rId6"/>
                      <a:srcRect/>
                      <a:stretch>
                        <a:fillRect/>
                      </a:stretch>
                    </p:blipFill>
                    <p:spPr bwMode="auto">
                      <a:xfrm>
                        <a:off x="2746375" y="4303713"/>
                        <a:ext cx="3576638" cy="833437"/>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02068480"/>
              </p:ext>
            </p:extLst>
          </p:nvPr>
        </p:nvGraphicFramePr>
        <p:xfrm>
          <a:off x="4355976" y="5661248"/>
          <a:ext cx="3910012" cy="582612"/>
        </p:xfrm>
        <a:graphic>
          <a:graphicData uri="http://schemas.openxmlformats.org/presentationml/2006/ole">
            <mc:AlternateContent xmlns:mc="http://schemas.openxmlformats.org/markup-compatibility/2006">
              <mc:Choice xmlns:v="urn:schemas-microsoft-com:vml" Requires="v">
                <p:oleObj spid="_x0000_s8347" name="Equation" r:id="rId7" imgW="1790640" imgH="266400" progId="Equation.3">
                  <p:embed/>
                </p:oleObj>
              </mc:Choice>
              <mc:Fallback>
                <p:oleObj name="Equation" r:id="rId7" imgW="1790640" imgH="266400" progId="Equation.3">
                  <p:embed/>
                  <p:pic>
                    <p:nvPicPr>
                      <p:cNvPr id="0" name="Object 9"/>
                      <p:cNvPicPr>
                        <a:picLocks noChangeAspect="1" noChangeArrowheads="1"/>
                      </p:cNvPicPr>
                      <p:nvPr/>
                    </p:nvPicPr>
                    <p:blipFill>
                      <a:blip r:embed="rId8"/>
                      <a:srcRect/>
                      <a:stretch>
                        <a:fillRect/>
                      </a:stretch>
                    </p:blipFill>
                    <p:spPr bwMode="auto">
                      <a:xfrm>
                        <a:off x="4355976" y="5661248"/>
                        <a:ext cx="3910012" cy="582612"/>
                      </a:xfrm>
                      <a:prstGeom prst="rect">
                        <a:avLst/>
                      </a:prstGeom>
                      <a:noFill/>
                      <a:ln w="38100">
                        <a:solidFill>
                          <a:schemeClr val="folHlink"/>
                        </a:solidFill>
                        <a:miter lim="800000"/>
                        <a:headEnd/>
                        <a:tailEnd/>
                      </a:ln>
                    </p:spPr>
                  </p:pic>
                </p:oleObj>
              </mc:Fallback>
            </mc:AlternateContent>
          </a:graphicData>
        </a:graphic>
      </p:graphicFrame>
      <p:sp>
        <p:nvSpPr>
          <p:cNvPr id="9" name="Rounded Rectangle 8"/>
          <p:cNvSpPr/>
          <p:nvPr/>
        </p:nvSpPr>
        <p:spPr>
          <a:xfrm>
            <a:off x="539552" y="5445224"/>
            <a:ext cx="33123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Output predictions are given as</a:t>
            </a:r>
            <a:endParaRPr lang="en-GB" sz="2800" dirty="0"/>
          </a:p>
        </p:txBody>
      </p:sp>
    </p:spTree>
    <p:extLst>
      <p:ext uri="{BB962C8B-B14F-4D97-AF65-F5344CB8AC3E}">
        <p14:creationId xmlns:p14="http://schemas.microsoft.com/office/powerpoint/2010/main" val="178609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549844"/>
          </a:xfrm>
        </p:spPr>
        <p:txBody>
          <a:bodyPr>
            <a:normAutofit fontScale="90000"/>
          </a:bodyPr>
          <a:lstStyle/>
          <a:p>
            <a:r>
              <a:rPr lang="en-GB" dirty="0" smtClean="0"/>
              <a:t>Constraint inequalities</a:t>
            </a:r>
            <a:endParaRPr lang="en-GB" dirty="0"/>
          </a:p>
        </p:txBody>
      </p:sp>
      <p:sp>
        <p:nvSpPr>
          <p:cNvPr id="3" name="Content Placeholder 2"/>
          <p:cNvSpPr>
            <a:spLocks noGrp="1"/>
          </p:cNvSpPr>
          <p:nvPr>
            <p:ph idx="1"/>
          </p:nvPr>
        </p:nvSpPr>
        <p:spPr>
          <a:xfrm>
            <a:off x="214282" y="1052736"/>
            <a:ext cx="8715436" cy="1296144"/>
          </a:xfrm>
        </p:spPr>
        <p:txBody>
          <a:bodyPr>
            <a:normAutofit/>
          </a:bodyPr>
          <a:lstStyle/>
          <a:p>
            <a:pPr marL="0" indent="0">
              <a:buNone/>
            </a:pPr>
            <a:r>
              <a:rPr lang="en-GB" dirty="0" smtClean="0"/>
              <a:t>Constraints over the prediction horizon can be represented as: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152704608"/>
              </p:ext>
            </p:extLst>
          </p:nvPr>
        </p:nvGraphicFramePr>
        <p:xfrm>
          <a:off x="467544" y="2276872"/>
          <a:ext cx="8022605" cy="2322075"/>
        </p:xfrm>
        <a:graphic>
          <a:graphicData uri="http://schemas.openxmlformats.org/presentationml/2006/ole">
            <mc:AlternateContent xmlns:mc="http://schemas.openxmlformats.org/markup-compatibility/2006">
              <mc:Choice xmlns:v="urn:schemas-microsoft-com:vml" Requires="v">
                <p:oleObj spid="_x0000_s27699" name="Equation" r:id="rId3" imgW="3771720" imgH="1091880" progId="Equation.3">
                  <p:embed/>
                </p:oleObj>
              </mc:Choice>
              <mc:Fallback>
                <p:oleObj name="Equation" r:id="rId3" imgW="3771720" imgH="109188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276872"/>
                        <a:ext cx="8022605" cy="2322075"/>
                      </a:xfrm>
                      <a:prstGeom prst="rect">
                        <a:avLst/>
                      </a:prstGeom>
                      <a:solidFill>
                        <a:srgbClr val="FFFF99"/>
                      </a:solidFill>
                      <a:ln w="38100">
                        <a:solidFill>
                          <a:srgbClr val="002060"/>
                        </a:solidFill>
                        <a:miter lim="800000"/>
                        <a:headEnd/>
                        <a:tailEnd/>
                      </a:ln>
                    </p:spPr>
                  </p:pic>
                </p:oleObj>
              </mc:Fallback>
            </mc:AlternateContent>
          </a:graphicData>
        </a:graphic>
      </p:graphicFrame>
      <p:graphicFrame>
        <p:nvGraphicFramePr>
          <p:cNvPr id="7" name="Object 6"/>
          <p:cNvGraphicFramePr>
            <a:graphicFrameLocks noGrp="1" noChangeAspect="1"/>
          </p:cNvGraphicFramePr>
          <p:nvPr>
            <p:extLst>
              <p:ext uri="{D42A27DB-BD31-4B8C-83A1-F6EECF244321}">
                <p14:modId xmlns:p14="http://schemas.microsoft.com/office/powerpoint/2010/main" val="2245784893"/>
              </p:ext>
            </p:extLst>
          </p:nvPr>
        </p:nvGraphicFramePr>
        <p:xfrm>
          <a:off x="539552" y="4941168"/>
          <a:ext cx="8221457" cy="922684"/>
        </p:xfrm>
        <a:graphic>
          <a:graphicData uri="http://schemas.openxmlformats.org/presentationml/2006/ole">
            <mc:AlternateContent xmlns:mc="http://schemas.openxmlformats.org/markup-compatibility/2006">
              <mc:Choice xmlns:v="urn:schemas-microsoft-com:vml" Requires="v">
                <p:oleObj spid="_x0000_s27700" name="Equation" r:id="rId5" imgW="2374560" imgH="266400" progId="Equation.3">
                  <p:embed/>
                </p:oleObj>
              </mc:Choice>
              <mc:Fallback>
                <p:oleObj name="Equation" r:id="rId5" imgW="2374560" imgH="266400" progId="Equation.3">
                  <p:embed/>
                  <p:pic>
                    <p:nvPicPr>
                      <p:cNvPr id="0" name="Object 5"/>
                      <p:cNvPicPr>
                        <a:picLocks noGrp="1" noChangeAspect="1" noChangeArrowheads="1"/>
                      </p:cNvPicPr>
                      <p:nvPr/>
                    </p:nvPicPr>
                    <p:blipFill>
                      <a:blip r:embed="rId6"/>
                      <a:srcRect/>
                      <a:stretch>
                        <a:fillRect/>
                      </a:stretch>
                    </p:blipFill>
                    <p:spPr bwMode="auto">
                      <a:xfrm>
                        <a:off x="539552" y="4941168"/>
                        <a:ext cx="8221457" cy="922684"/>
                      </a:xfrm>
                      <a:prstGeom prst="rect">
                        <a:avLst/>
                      </a:prstGeom>
                      <a:solidFill>
                        <a:srgbClr val="FFFF99"/>
                      </a:solidFill>
                      <a:ln w="38100">
                        <a:solidFill>
                          <a:srgbClr val="002060"/>
                        </a:solidFill>
                        <a:miter lim="800000"/>
                        <a:headEnd/>
                        <a:tailEnd/>
                      </a:ln>
                    </p:spPr>
                  </p:pic>
                </p:oleObj>
              </mc:Fallback>
            </mc:AlternateContent>
          </a:graphicData>
        </a:graphic>
      </p:graphicFrame>
    </p:spTree>
    <p:extLst>
      <p:ext uri="{BB962C8B-B14F-4D97-AF65-F5344CB8AC3E}">
        <p14:creationId xmlns:p14="http://schemas.microsoft.com/office/powerpoint/2010/main" val="125507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42852"/>
            <a:ext cx="7600358" cy="1053900"/>
          </a:xfrm>
        </p:spPr>
        <p:txBody>
          <a:bodyPr>
            <a:normAutofit/>
          </a:bodyPr>
          <a:lstStyle/>
          <a:p>
            <a:r>
              <a:rPr lang="en-GB" dirty="0" smtClean="0"/>
              <a:t>GPC optimisation</a:t>
            </a:r>
            <a:endParaRPr lang="en-GB" dirty="0"/>
          </a:p>
        </p:txBody>
      </p:sp>
      <p:sp>
        <p:nvSpPr>
          <p:cNvPr id="3" name="Content Placeholder 2"/>
          <p:cNvSpPr>
            <a:spLocks noGrp="1"/>
          </p:cNvSpPr>
          <p:nvPr>
            <p:ph idx="1"/>
          </p:nvPr>
        </p:nvSpPr>
        <p:spPr>
          <a:xfrm>
            <a:off x="214282" y="1196752"/>
            <a:ext cx="8715436" cy="4176464"/>
          </a:xfrm>
        </p:spPr>
        <p:txBody>
          <a:bodyPr>
            <a:normAutofit/>
          </a:bodyPr>
          <a:lstStyle/>
          <a:p>
            <a:pPr marL="0" indent="0">
              <a:buNone/>
            </a:pPr>
            <a:r>
              <a:rPr lang="en-GB" dirty="0" smtClean="0"/>
              <a:t>GPC control law is defined by the following QP optimisation.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3009475146"/>
              </p:ext>
            </p:extLst>
          </p:nvPr>
        </p:nvGraphicFramePr>
        <p:xfrm>
          <a:off x="899592" y="3429000"/>
          <a:ext cx="6378575" cy="638175"/>
        </p:xfrm>
        <a:graphic>
          <a:graphicData uri="http://schemas.openxmlformats.org/presentationml/2006/ole">
            <mc:AlternateContent xmlns:mc="http://schemas.openxmlformats.org/markup-compatibility/2006">
              <mc:Choice xmlns:v="urn:schemas-microsoft-com:vml" Requires="v">
                <p:oleObj spid="_x0000_s28741" name="Equation" r:id="rId3" imgW="2920680" imgH="291960" progId="Equation.3">
                  <p:embed/>
                </p:oleObj>
              </mc:Choice>
              <mc:Fallback>
                <p:oleObj name="Equation" r:id="rId3" imgW="2920680" imgH="291960" progId="Equation.3">
                  <p:embed/>
                  <p:pic>
                    <p:nvPicPr>
                      <p:cNvPr id="0" name=""/>
                      <p:cNvPicPr>
                        <a:picLocks noChangeAspect="1" noChangeArrowheads="1"/>
                      </p:cNvPicPr>
                      <p:nvPr/>
                    </p:nvPicPr>
                    <p:blipFill>
                      <a:blip r:embed="rId4"/>
                      <a:srcRect/>
                      <a:stretch>
                        <a:fillRect/>
                      </a:stretch>
                    </p:blipFill>
                    <p:spPr bwMode="auto">
                      <a:xfrm>
                        <a:off x="899592" y="3429000"/>
                        <a:ext cx="6378575" cy="638175"/>
                      </a:xfrm>
                      <a:prstGeom prst="rect">
                        <a:avLst/>
                      </a:prstGeom>
                      <a:solidFill>
                        <a:schemeClr val="accent4">
                          <a:lumMod val="20000"/>
                          <a:lumOff val="80000"/>
                        </a:schemeClr>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97479231"/>
              </p:ext>
            </p:extLst>
          </p:nvPr>
        </p:nvGraphicFramePr>
        <p:xfrm>
          <a:off x="2627784" y="1844824"/>
          <a:ext cx="5849938" cy="1444625"/>
        </p:xfrm>
        <a:graphic>
          <a:graphicData uri="http://schemas.openxmlformats.org/presentationml/2006/ole">
            <mc:AlternateContent xmlns:mc="http://schemas.openxmlformats.org/markup-compatibility/2006">
              <mc:Choice xmlns:v="urn:schemas-microsoft-com:vml" Requires="v">
                <p:oleObj spid="_x0000_s28742" name="Equation" r:id="rId5" imgW="2679480" imgH="660240" progId="Equation.3">
                  <p:embed/>
                </p:oleObj>
              </mc:Choice>
              <mc:Fallback>
                <p:oleObj name="Equation" r:id="rId5" imgW="2679480" imgH="660240" progId="Equation.3">
                  <p:embed/>
                  <p:pic>
                    <p:nvPicPr>
                      <p:cNvPr id="0" name=""/>
                      <p:cNvPicPr>
                        <a:picLocks noChangeAspect="1" noChangeArrowheads="1"/>
                      </p:cNvPicPr>
                      <p:nvPr/>
                    </p:nvPicPr>
                    <p:blipFill>
                      <a:blip r:embed="rId6"/>
                      <a:srcRect/>
                      <a:stretch>
                        <a:fillRect/>
                      </a:stretch>
                    </p:blipFill>
                    <p:spPr bwMode="auto">
                      <a:xfrm>
                        <a:off x="2627784" y="1844824"/>
                        <a:ext cx="5849938" cy="144462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Grp="1" noChangeAspect="1"/>
          </p:cNvGraphicFramePr>
          <p:nvPr>
            <p:extLst>
              <p:ext uri="{D42A27DB-BD31-4B8C-83A1-F6EECF244321}">
                <p14:modId xmlns:p14="http://schemas.microsoft.com/office/powerpoint/2010/main" val="47352011"/>
              </p:ext>
            </p:extLst>
          </p:nvPr>
        </p:nvGraphicFramePr>
        <p:xfrm>
          <a:off x="395536" y="4293096"/>
          <a:ext cx="7967662" cy="2322513"/>
        </p:xfrm>
        <a:graphic>
          <a:graphicData uri="http://schemas.openxmlformats.org/presentationml/2006/ole">
            <mc:AlternateContent xmlns:mc="http://schemas.openxmlformats.org/markup-compatibility/2006">
              <mc:Choice xmlns:v="urn:schemas-microsoft-com:vml" Requires="v">
                <p:oleObj spid="_x0000_s28743" name="Equation" r:id="rId7" imgW="3746160" imgH="1091880" progId="Equation.3">
                  <p:embed/>
                </p:oleObj>
              </mc:Choice>
              <mc:Fallback>
                <p:oleObj name="Equation" r:id="rId7" imgW="3746160" imgH="1091880" progId="Equation.3">
                  <p:embed/>
                  <p:pic>
                    <p:nvPicPr>
                      <p:cNvPr id="0" name="Object 5"/>
                      <p:cNvPicPr>
                        <a:picLocks noGrp="1" noChangeAspect="1" noChangeArrowheads="1"/>
                      </p:cNvPicPr>
                      <p:nvPr/>
                    </p:nvPicPr>
                    <p:blipFill>
                      <a:blip r:embed="rId8"/>
                      <a:srcRect/>
                      <a:stretch>
                        <a:fillRect/>
                      </a:stretch>
                    </p:blipFill>
                    <p:spPr bwMode="auto">
                      <a:xfrm>
                        <a:off x="395536" y="4293096"/>
                        <a:ext cx="7967662" cy="2322513"/>
                      </a:xfrm>
                      <a:prstGeom prst="rect">
                        <a:avLst/>
                      </a:prstGeom>
                      <a:solidFill>
                        <a:srgbClr val="FFFF99"/>
                      </a:solidFill>
                      <a:ln w="38100">
                        <a:solidFill>
                          <a:srgbClr val="002060"/>
                        </a:solidFill>
                        <a:miter lim="800000"/>
                        <a:headEnd/>
                        <a:tailEnd/>
                      </a:ln>
                    </p:spPr>
                  </p:pic>
                </p:oleObj>
              </mc:Fallback>
            </mc:AlternateContent>
          </a:graphicData>
        </a:graphic>
      </p:graphicFrame>
    </p:spTree>
    <p:extLst>
      <p:ext uri="{BB962C8B-B14F-4D97-AF65-F5344CB8AC3E}">
        <p14:creationId xmlns:p14="http://schemas.microsoft.com/office/powerpoint/2010/main" val="97294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MATLAB code organisation</a:t>
            </a:r>
            <a:endParaRPr lang="en-GB" dirty="0"/>
          </a:p>
        </p:txBody>
      </p:sp>
      <p:sp>
        <p:nvSpPr>
          <p:cNvPr id="3" name="Content Placeholder 2"/>
          <p:cNvSpPr>
            <a:spLocks noGrp="1"/>
          </p:cNvSpPr>
          <p:nvPr>
            <p:ph idx="1"/>
          </p:nvPr>
        </p:nvSpPr>
        <p:spPr/>
        <p:txBody>
          <a:bodyPr/>
          <a:lstStyle/>
          <a:p>
            <a:r>
              <a:rPr lang="en-GB" dirty="0" smtClean="0"/>
              <a:t>Define predictions</a:t>
            </a:r>
          </a:p>
          <a:p>
            <a:r>
              <a:rPr lang="en-GB" dirty="0" smtClean="0"/>
              <a:t>Define cost function parameters.</a:t>
            </a:r>
          </a:p>
          <a:p>
            <a:r>
              <a:rPr lang="en-GB" dirty="0" smtClean="0"/>
              <a:t>Define constraint equation parameters.</a:t>
            </a:r>
          </a:p>
          <a:p>
            <a:r>
              <a:rPr lang="en-GB" dirty="0" smtClean="0"/>
              <a:t>Set up a loop to iterate through control law computation and process update.</a:t>
            </a:r>
          </a:p>
          <a:p>
            <a:pPr lvl="1"/>
            <a:r>
              <a:rPr lang="en-GB" dirty="0" smtClean="0"/>
              <a:t>Control law requires a QP optimisation.</a:t>
            </a:r>
          </a:p>
          <a:p>
            <a:pPr marL="457200" lvl="1" indent="0">
              <a:buNone/>
            </a:pPr>
            <a:r>
              <a:rPr lang="en-GB" b="1" dirty="0" smtClean="0">
                <a:solidFill>
                  <a:srgbClr val="FF0000"/>
                </a:solidFill>
              </a:rPr>
              <a:t>FOR NOW, ADVANCE INFORMATION ON THE TARGET IS OMITTED as are output constraints.</a:t>
            </a:r>
            <a:endParaRPr lang="en-GB" b="1" dirty="0">
              <a:solidFill>
                <a:srgbClr val="FF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
        <p:nvSpPr>
          <p:cNvPr id="6" name="Rectangle 5"/>
          <p:cNvSpPr/>
          <p:nvPr/>
        </p:nvSpPr>
        <p:spPr>
          <a:xfrm>
            <a:off x="296310" y="5301208"/>
            <a:ext cx="8424936" cy="108012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t>Main file is </a:t>
            </a:r>
            <a:r>
              <a:rPr lang="en-GB" sz="2400" b="1" dirty="0" err="1" smtClean="0">
                <a:solidFill>
                  <a:srgbClr val="FFFF00"/>
                </a:solidFill>
              </a:rPr>
              <a:t>mpc_simulate.m</a:t>
            </a:r>
            <a:endParaRPr lang="en-GB" sz="2400" b="1" dirty="0" smtClean="0">
              <a:solidFill>
                <a:srgbClr val="FFFF00"/>
              </a:solidFill>
            </a:endParaRPr>
          </a:p>
          <a:p>
            <a:r>
              <a:rPr lang="en-GB" sz="2400" b="1" dirty="0" err="1" smtClean="0">
                <a:solidFill>
                  <a:srgbClr val="FFFF00"/>
                </a:solidFill>
              </a:rPr>
              <a:t>mpc_simulate_overlay.m</a:t>
            </a:r>
            <a:r>
              <a:rPr lang="en-GB" sz="2400" dirty="0" smtClean="0"/>
              <a:t>  also plots the </a:t>
            </a:r>
            <a:r>
              <a:rPr lang="en-GB" sz="2400" dirty="0" smtClean="0"/>
              <a:t>1</a:t>
            </a:r>
            <a:r>
              <a:rPr lang="en-GB" sz="2400" baseline="30000" dirty="0" smtClean="0"/>
              <a:t>st</a:t>
            </a:r>
            <a:r>
              <a:rPr lang="en-GB" sz="2400" dirty="0" smtClean="0"/>
              <a:t> value of the unconstrained </a:t>
            </a:r>
            <a:r>
              <a:rPr lang="en-GB" sz="2400" dirty="0" smtClean="0"/>
              <a:t>optimal </a:t>
            </a:r>
            <a:r>
              <a:rPr lang="en-GB" sz="2400" dirty="0" smtClean="0"/>
              <a:t>input for comparison.</a:t>
            </a:r>
            <a:endParaRPr lang="en-GB" sz="2400" dirty="0"/>
          </a:p>
        </p:txBody>
      </p:sp>
    </p:spTree>
    <p:extLst>
      <p:ext uri="{BB962C8B-B14F-4D97-AF65-F5344CB8AC3E}">
        <p14:creationId xmlns:p14="http://schemas.microsoft.com/office/powerpoint/2010/main" val="48770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video5_4_example1.m</a:t>
            </a:r>
            <a:endParaRPr lang="en-GB" dirty="0"/>
          </a:p>
        </p:txBody>
      </p:sp>
      <p:sp>
        <p:nvSpPr>
          <p:cNvPr id="3" name="Content Placeholder 2"/>
          <p:cNvSpPr>
            <a:spLocks noGrp="1"/>
          </p:cNvSpPr>
          <p:nvPr>
            <p:ph idx="1"/>
          </p:nvPr>
        </p:nvSpPr>
        <p:spPr>
          <a:xfrm>
            <a:off x="179512" y="828685"/>
            <a:ext cx="8715436" cy="1492218"/>
          </a:xfrm>
        </p:spPr>
        <p:txBody>
          <a:bodyPr>
            <a:normAutofit/>
          </a:bodyPr>
          <a:lstStyle/>
          <a:p>
            <a:r>
              <a:rPr lang="en-GB" dirty="0" smtClean="0"/>
              <a:t>SISO example</a:t>
            </a:r>
          </a:p>
          <a:p>
            <a:r>
              <a:rPr lang="en-GB" dirty="0" smtClean="0"/>
              <a:t>Easy dynamics (1</a:t>
            </a:r>
            <a:r>
              <a:rPr lang="en-GB" baseline="30000" dirty="0" smtClean="0"/>
              <a:t>st</a:t>
            </a:r>
            <a:r>
              <a:rPr lang="en-GB" dirty="0" smtClean="0"/>
              <a:t> order).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574794"/>
            <a:ext cx="6984776" cy="52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107504" y="3212976"/>
            <a:ext cx="2592288" cy="2304256"/>
          </a:xfrm>
          <a:prstGeom prst="wedgeRoundRectCallout">
            <a:avLst>
              <a:gd name="adj1" fmla="val 93677"/>
              <a:gd name="adj2" fmla="val 33022"/>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Constrained and unconstrained results different.</a:t>
            </a:r>
            <a:endParaRPr lang="en-GB" sz="2800" dirty="0"/>
          </a:p>
        </p:txBody>
      </p:sp>
      <p:cxnSp>
        <p:nvCxnSpPr>
          <p:cNvPr id="8" name="Straight Arrow Connector 7"/>
          <p:cNvCxnSpPr/>
          <p:nvPr/>
        </p:nvCxnSpPr>
        <p:spPr>
          <a:xfrm flipV="1">
            <a:off x="2627784" y="2204864"/>
            <a:ext cx="4176464" cy="1989221"/>
          </a:xfrm>
          <a:prstGeom prst="straightConnector1">
            <a:avLst/>
          </a:prstGeom>
          <a:ln w="5715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037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861" y="1772816"/>
            <a:ext cx="6582139" cy="4936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GB" dirty="0" smtClean="0"/>
              <a:t>video5_4_example2.m</a:t>
            </a:r>
            <a:endParaRPr lang="en-GB" dirty="0"/>
          </a:p>
        </p:txBody>
      </p:sp>
      <p:sp>
        <p:nvSpPr>
          <p:cNvPr id="3" name="Content Placeholder 2"/>
          <p:cNvSpPr>
            <a:spLocks noGrp="1"/>
          </p:cNvSpPr>
          <p:nvPr>
            <p:ph idx="1"/>
          </p:nvPr>
        </p:nvSpPr>
        <p:spPr>
          <a:xfrm>
            <a:off x="179512" y="828685"/>
            <a:ext cx="8715436" cy="1492218"/>
          </a:xfrm>
        </p:spPr>
        <p:txBody>
          <a:bodyPr>
            <a:normAutofit/>
          </a:bodyPr>
          <a:lstStyle/>
          <a:p>
            <a:r>
              <a:rPr lang="en-GB" dirty="0" smtClean="0"/>
              <a:t>SISO example</a:t>
            </a:r>
          </a:p>
          <a:p>
            <a:r>
              <a:rPr lang="en-GB" dirty="0" smtClean="0"/>
              <a:t>Challenging dynamics.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
        <p:nvSpPr>
          <p:cNvPr id="6" name="Rounded Rectangular Callout 5"/>
          <p:cNvSpPr/>
          <p:nvPr/>
        </p:nvSpPr>
        <p:spPr>
          <a:xfrm>
            <a:off x="107504" y="3212976"/>
            <a:ext cx="2592288" cy="2304256"/>
          </a:xfrm>
          <a:prstGeom prst="wedgeRoundRectCallout">
            <a:avLst>
              <a:gd name="adj1" fmla="val 99632"/>
              <a:gd name="adj2" fmla="val 43845"/>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Constrained and unconstrained results different.</a:t>
            </a:r>
            <a:endParaRPr lang="en-GB" sz="2800" dirty="0"/>
          </a:p>
        </p:txBody>
      </p:sp>
      <p:cxnSp>
        <p:nvCxnSpPr>
          <p:cNvPr id="8" name="Straight Arrow Connector 7"/>
          <p:cNvCxnSpPr/>
          <p:nvPr/>
        </p:nvCxnSpPr>
        <p:spPr>
          <a:xfrm flipV="1">
            <a:off x="2627784" y="3429000"/>
            <a:ext cx="4176464" cy="765086"/>
          </a:xfrm>
          <a:prstGeom prst="straightConnector1">
            <a:avLst/>
          </a:prstGeom>
          <a:ln w="5715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957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770788"/>
            <a:ext cx="6126088" cy="459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GB" dirty="0" smtClean="0"/>
              <a:t>video5_4_example3.m</a:t>
            </a:r>
            <a:endParaRPr lang="en-GB" dirty="0"/>
          </a:p>
        </p:txBody>
      </p:sp>
      <p:sp>
        <p:nvSpPr>
          <p:cNvPr id="3" name="Content Placeholder 2"/>
          <p:cNvSpPr>
            <a:spLocks noGrp="1"/>
          </p:cNvSpPr>
          <p:nvPr>
            <p:ph idx="1"/>
          </p:nvPr>
        </p:nvSpPr>
        <p:spPr>
          <a:xfrm>
            <a:off x="179512" y="828685"/>
            <a:ext cx="8715436" cy="1016139"/>
          </a:xfrm>
        </p:spPr>
        <p:txBody>
          <a:bodyPr>
            <a:normAutofit fontScale="92500" lnSpcReduction="10000"/>
          </a:bodyPr>
          <a:lstStyle/>
          <a:p>
            <a:r>
              <a:rPr lang="en-GB" dirty="0" smtClean="0"/>
              <a:t>MIMO example, substantial interaction.</a:t>
            </a:r>
          </a:p>
          <a:p>
            <a:r>
              <a:rPr lang="en-GB" dirty="0" smtClean="0"/>
              <a:t>Separate plots for signals in each loop.</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102" y="1770788"/>
            <a:ext cx="6126088" cy="4594566"/>
          </a:xfrm>
          <a:prstGeom prst="rect">
            <a:avLst/>
          </a:prstGeom>
          <a:solidFill>
            <a:srgbClr val="FFFF00"/>
          </a:solidFill>
          <a:ln>
            <a:noFill/>
          </a:ln>
          <a:effectLst/>
        </p:spPr>
      </p:pic>
      <p:pic>
        <p:nvPicPr>
          <p:cNvPr id="31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770788"/>
            <a:ext cx="6126088" cy="4594566"/>
          </a:xfrm>
          <a:prstGeom prst="rect">
            <a:avLst/>
          </a:prstGeom>
          <a:solidFill>
            <a:schemeClr val="accent6">
              <a:lumMod val="20000"/>
              <a:lumOff val="80000"/>
            </a:schemeClr>
          </a:solidFill>
          <a:ln>
            <a:noFill/>
          </a:ln>
          <a:effectLst/>
        </p:spPr>
      </p:pic>
      <p:sp>
        <p:nvSpPr>
          <p:cNvPr id="6" name="Rounded Rectangular Callout 5"/>
          <p:cNvSpPr/>
          <p:nvPr/>
        </p:nvSpPr>
        <p:spPr>
          <a:xfrm>
            <a:off x="107504" y="3212976"/>
            <a:ext cx="2592288" cy="2304256"/>
          </a:xfrm>
          <a:prstGeom prst="wedgeRoundRectCallout">
            <a:avLst>
              <a:gd name="adj1" fmla="val 85430"/>
              <a:gd name="adj2" fmla="val 26323"/>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Constrained and unconstrained results different.</a:t>
            </a:r>
            <a:endParaRPr lang="en-GB" sz="2800" dirty="0"/>
          </a:p>
        </p:txBody>
      </p:sp>
    </p:spTree>
    <p:extLst>
      <p:ext uri="{BB962C8B-B14F-4D97-AF65-F5344CB8AC3E}">
        <p14:creationId xmlns:p14="http://schemas.microsoft.com/office/powerpoint/2010/main" val="213857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arn(inVertical)">
                                      <p:cBhvr>
                                        <p:cTn id="7" dur="500"/>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wipe(down)">
                                      <p:cBhvr>
                                        <p:cTn id="12"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1975</TotalTime>
  <Words>636</Words>
  <Application>Microsoft Office PowerPoint</Application>
  <PresentationFormat>On-screen Show (4:3)</PresentationFormat>
  <Paragraphs>107</Paragraphs>
  <Slides>16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Office Theme</vt:lpstr>
      <vt:lpstr>Equation</vt:lpstr>
      <vt:lpstr>CHAPTER 5 Predictive Control with constraints 4 GPC simulations</vt:lpstr>
      <vt:lpstr>Background </vt:lpstr>
      <vt:lpstr>GPC performance index</vt:lpstr>
      <vt:lpstr>Constraint inequalities</vt:lpstr>
      <vt:lpstr>GPC optimisation</vt:lpstr>
      <vt:lpstr>MATLAB code organisation</vt:lpstr>
      <vt:lpstr>video5_4_example1.m</vt:lpstr>
      <vt:lpstr>video5_4_example2.m</vt:lpstr>
      <vt:lpstr>video5_4_example3.m</vt:lpstr>
      <vt:lpstr>Add in output constraints</vt:lpstr>
      <vt:lpstr>video5_4_example4.m</vt:lpstr>
      <vt:lpstr>video5_4_example5.m</vt:lpstr>
      <vt:lpstr>video5_4_example6.m</vt:lpstr>
      <vt:lpstr>video5_4_example7.m</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126</cp:revision>
  <dcterms:created xsi:type="dcterms:W3CDTF">2012-03-07T15:25:29Z</dcterms:created>
  <dcterms:modified xsi:type="dcterms:W3CDTF">2014-04-08T07:06:18Z</dcterms:modified>
</cp:coreProperties>
</file>