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325" r:id="rId4"/>
    <p:sldId id="326" r:id="rId5"/>
    <p:sldId id="327" r:id="rId6"/>
    <p:sldId id="328" r:id="rId7"/>
    <p:sldId id="338" r:id="rId8"/>
    <p:sldId id="337" r:id="rId9"/>
    <p:sldId id="329" r:id="rId10"/>
    <p:sldId id="330" r:id="rId11"/>
    <p:sldId id="331" r:id="rId12"/>
    <p:sldId id="332" r:id="rId13"/>
    <p:sldId id="333" r:id="rId14"/>
    <p:sldId id="334" r:id="rId15"/>
    <p:sldId id="335" r:id="rId16"/>
    <p:sldId id="336" r:id="rId17"/>
    <p:sldId id="289"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1" d="100"/>
          <a:sy n="61" d="100"/>
        </p:scale>
        <p:origin x="-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4/8/2014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18</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9.jpeg"/><Relationship Id="rId5" Type="http://schemas.openxmlformats.org/officeDocument/2006/relationships/hyperlink" Target="http://engsc.ac.uk/" TargetMode="External"/><Relationship Id="rId10" Type="http://schemas.openxmlformats.org/officeDocument/2006/relationships/image" Target="../media/image28.jpeg"/><Relationship Id="rId4" Type="http://schemas.openxmlformats.org/officeDocument/2006/relationships/image" Target="../media/image25.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5</a:t>
            </a:r>
            <a:br>
              <a:rPr lang="en-GB" dirty="0" smtClean="0"/>
            </a:br>
            <a:r>
              <a:rPr lang="en-GB" dirty="0" smtClean="0"/>
              <a:t>Predictive Control with constraints 5</a:t>
            </a:r>
            <a:br>
              <a:rPr lang="en-GB" dirty="0" smtClean="0"/>
            </a:br>
            <a:r>
              <a:rPr lang="en-GB" dirty="0" smtClean="0"/>
              <a:t>Constraints in GPC with a T-filter</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video5_5_example2.m</a:t>
            </a:r>
            <a:endParaRPr lang="en-GB" dirty="0"/>
          </a:p>
        </p:txBody>
      </p:sp>
      <p:sp>
        <p:nvSpPr>
          <p:cNvPr id="3" name="Content Placeholder 2"/>
          <p:cNvSpPr>
            <a:spLocks noGrp="1"/>
          </p:cNvSpPr>
          <p:nvPr>
            <p:ph idx="1"/>
          </p:nvPr>
        </p:nvSpPr>
        <p:spPr>
          <a:xfrm>
            <a:off x="179512" y="828685"/>
            <a:ext cx="8715436" cy="1492218"/>
          </a:xfrm>
        </p:spPr>
        <p:txBody>
          <a:bodyPr>
            <a:normAutofit fontScale="85000" lnSpcReduction="20000"/>
          </a:bodyPr>
          <a:lstStyle/>
          <a:p>
            <a:r>
              <a:rPr lang="en-GB" dirty="0" smtClean="0"/>
              <a:t>Same as video5_4_example2.m </a:t>
            </a:r>
          </a:p>
          <a:p>
            <a:r>
              <a:rPr lang="en-GB" dirty="0" smtClean="0"/>
              <a:t>Although input seems to avoid constraints, this is because of nu being low and the predicted ‘violation’ being in the future, so with an extra </a:t>
            </a:r>
            <a:r>
              <a:rPr lang="en-GB" dirty="0" err="1" smtClean="0"/>
              <a:t>d.o.f</a:t>
            </a:r>
            <a:r>
              <a:rPr lang="en-GB" dirty="0" smtClean="0"/>
              <a:t>. this is then avoided.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942934"/>
            <a:ext cx="6507297" cy="4880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873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video5_5_example3.m</a:t>
            </a:r>
            <a:endParaRPr lang="en-GB" dirty="0"/>
          </a:p>
        </p:txBody>
      </p:sp>
      <p:sp>
        <p:nvSpPr>
          <p:cNvPr id="3" name="Content Placeholder 2"/>
          <p:cNvSpPr>
            <a:spLocks noGrp="1"/>
          </p:cNvSpPr>
          <p:nvPr>
            <p:ph idx="1"/>
          </p:nvPr>
        </p:nvSpPr>
        <p:spPr>
          <a:xfrm>
            <a:off x="179512" y="828685"/>
            <a:ext cx="8715436" cy="1016139"/>
          </a:xfrm>
        </p:spPr>
        <p:txBody>
          <a:bodyPr>
            <a:normAutofit fontScale="92500" lnSpcReduction="10000"/>
          </a:bodyPr>
          <a:lstStyle/>
          <a:p>
            <a:r>
              <a:rPr lang="en-GB" dirty="0" smtClean="0"/>
              <a:t>Same as video5_4_example3.m </a:t>
            </a:r>
          </a:p>
          <a:p>
            <a:r>
              <a:rPr lang="en-GB" dirty="0"/>
              <a:t>M</a:t>
            </a:r>
            <a:r>
              <a:rPr lang="en-GB" dirty="0" smtClean="0"/>
              <a:t>IMO example, substantial interaction.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44824"/>
            <a:ext cx="6408712" cy="480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47" y="1988840"/>
            <a:ext cx="6390117" cy="4792588"/>
          </a:xfrm>
          <a:prstGeom prst="rect">
            <a:avLst/>
          </a:prstGeom>
          <a:solidFill>
            <a:schemeClr val="accent1">
              <a:lumMod val="20000"/>
              <a:lumOff val="80000"/>
            </a:schemeClr>
          </a:solidFill>
          <a:ln>
            <a:noFill/>
          </a:ln>
          <a:effectLst/>
        </p:spPr>
      </p:pic>
      <p:pic>
        <p:nvPicPr>
          <p:cNvPr id="337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869723"/>
            <a:ext cx="6390117" cy="4792588"/>
          </a:xfrm>
          <a:prstGeom prst="rect">
            <a:avLst/>
          </a:prstGeom>
          <a:solidFill>
            <a:schemeClr val="accent6">
              <a:lumMod val="20000"/>
              <a:lumOff val="80000"/>
            </a:schemeClr>
          </a:solidFill>
          <a:ln w="9525">
            <a:solidFill>
              <a:schemeClr val="tx1"/>
            </a:solidFill>
            <a:miter lim="800000"/>
            <a:headEnd/>
            <a:tailEnd/>
          </a:ln>
          <a:effectLst/>
        </p:spPr>
      </p:pic>
    </p:spTree>
    <p:extLst>
      <p:ext uri="{BB962C8B-B14F-4D97-AF65-F5344CB8AC3E}">
        <p14:creationId xmlns:p14="http://schemas.microsoft.com/office/powerpoint/2010/main" val="189462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arn(inVertical)">
                                      <p:cBhvr>
                                        <p:cTn id="7" dur="500"/>
                                        <p:tgtEl>
                                          <p:spTgt spid="3379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animEffect transition="in" filter="barn(inVertical)">
                                      <p:cBhvr>
                                        <p:cTn id="12"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052736"/>
            <a:ext cx="7772400" cy="1362075"/>
          </a:xfrm>
        </p:spPr>
        <p:txBody>
          <a:bodyPr/>
          <a:lstStyle/>
          <a:p>
            <a:r>
              <a:rPr lang="en-GB" dirty="0" smtClean="0"/>
              <a:t>Add in output constraints</a:t>
            </a:r>
            <a:endParaRPr lang="en-GB" dirty="0"/>
          </a:p>
        </p:txBody>
      </p:sp>
      <p:sp>
        <p:nvSpPr>
          <p:cNvPr id="3" name="Text Placeholder 2"/>
          <p:cNvSpPr>
            <a:spLocks noGrp="1"/>
          </p:cNvSpPr>
          <p:nvPr>
            <p:ph type="body" idx="1"/>
          </p:nvPr>
        </p:nvSpPr>
        <p:spPr>
          <a:xfrm>
            <a:off x="722313" y="2276873"/>
            <a:ext cx="7772400" cy="3672408"/>
          </a:xfrm>
        </p:spPr>
        <p:txBody>
          <a:bodyPr>
            <a:noAutofit/>
          </a:bodyPr>
          <a:lstStyle/>
          <a:p>
            <a:r>
              <a:rPr lang="en-GB" sz="2400" dirty="0">
                <a:solidFill>
                  <a:srgbClr val="008000"/>
                </a:solidFill>
              </a:rPr>
              <a:t>INCLUSION OF OUTPUT CONSTRANTS CAN CAUSE INFEASIBILITY </a:t>
            </a:r>
            <a:r>
              <a:rPr lang="en-GB" sz="2400" dirty="0" smtClean="0">
                <a:solidFill>
                  <a:srgbClr val="008000"/>
                </a:solidFill>
              </a:rPr>
              <a:t>- THIS </a:t>
            </a:r>
            <a:r>
              <a:rPr lang="en-GB" sz="2400" dirty="0">
                <a:solidFill>
                  <a:srgbClr val="008000"/>
                </a:solidFill>
              </a:rPr>
              <a:t>CODE IS NOT DESIGNED TO BE ROBUST TO SUCH </a:t>
            </a:r>
            <a:r>
              <a:rPr lang="en-GB" sz="2400" dirty="0" smtClean="0">
                <a:solidFill>
                  <a:srgbClr val="008000"/>
                </a:solidFill>
              </a:rPr>
              <a:t>CASES AS WE WANT TO KEEP IT AS SIMPLE AND TRANSPARENT AS POSSIBLE!</a:t>
            </a:r>
          </a:p>
          <a:p>
            <a:endParaRPr lang="en-GB" sz="2400" dirty="0">
              <a:solidFill>
                <a:srgbClr val="008000"/>
              </a:solidFill>
            </a:endParaRPr>
          </a:p>
          <a:p>
            <a:pPr algn="ctr"/>
            <a:r>
              <a:rPr lang="en-GB" sz="2400" b="1" dirty="0" err="1" smtClean="0">
                <a:solidFill>
                  <a:srgbClr val="C00000"/>
                </a:solidFill>
              </a:rPr>
              <a:t>mpc_simulate_tfiltoutputconstraints.m</a:t>
            </a:r>
            <a:endParaRPr lang="en-GB" sz="2400" b="1" dirty="0">
              <a:solidFill>
                <a:srgbClr val="C00000"/>
              </a:solidFill>
            </a:endParaRPr>
          </a:p>
          <a:p>
            <a:endParaRPr lang="en-GB" sz="2400" dirty="0">
              <a:solidFill>
                <a:srgbClr val="008000"/>
              </a:solidFill>
            </a:endParaRPr>
          </a:p>
          <a:p>
            <a:endParaRPr lang="en-GB" sz="2400" dirty="0">
              <a:solidFill>
                <a:srgbClr val="008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12</a:t>
            </a:fld>
            <a:endParaRPr lang="en-GB"/>
          </a:p>
        </p:txBody>
      </p:sp>
    </p:spTree>
    <p:extLst>
      <p:ext uri="{BB962C8B-B14F-4D97-AF65-F5344CB8AC3E}">
        <p14:creationId xmlns:p14="http://schemas.microsoft.com/office/powerpoint/2010/main" val="402156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988840"/>
            <a:ext cx="6198096" cy="4648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GB" dirty="0" smtClean="0"/>
              <a:t>video5_5_example4.m</a:t>
            </a:r>
            <a:endParaRPr lang="en-GB" dirty="0"/>
          </a:p>
        </p:txBody>
      </p:sp>
      <p:sp>
        <p:nvSpPr>
          <p:cNvPr id="3" name="Content Placeholder 2"/>
          <p:cNvSpPr>
            <a:spLocks noGrp="1"/>
          </p:cNvSpPr>
          <p:nvPr>
            <p:ph idx="1"/>
          </p:nvPr>
        </p:nvSpPr>
        <p:spPr>
          <a:xfrm>
            <a:off x="179512" y="828685"/>
            <a:ext cx="8715436" cy="1492218"/>
          </a:xfrm>
        </p:spPr>
        <p:txBody>
          <a:bodyPr>
            <a:normAutofit/>
          </a:bodyPr>
          <a:lstStyle/>
          <a:p>
            <a:r>
              <a:rPr lang="en-GB" dirty="0" smtClean="0"/>
              <a:t>SISO example, easy dynamics (1</a:t>
            </a:r>
            <a:r>
              <a:rPr lang="en-GB" baseline="30000" dirty="0" smtClean="0"/>
              <a:t>st</a:t>
            </a:r>
            <a:r>
              <a:rPr lang="en-GB" dirty="0" smtClean="0"/>
              <a:t> order).</a:t>
            </a:r>
          </a:p>
          <a:p>
            <a:r>
              <a:rPr lang="en-GB" dirty="0" smtClean="0"/>
              <a:t>Add a sizeable disturbance around sample 20.</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
        <p:nvSpPr>
          <p:cNvPr id="6" name="Rounded Rectangular Callout 5"/>
          <p:cNvSpPr/>
          <p:nvPr/>
        </p:nvSpPr>
        <p:spPr>
          <a:xfrm>
            <a:off x="251520" y="2348880"/>
            <a:ext cx="2592288" cy="2808312"/>
          </a:xfrm>
          <a:prstGeom prst="wedgeRoundRectCallout">
            <a:avLst>
              <a:gd name="adj1" fmla="val 104214"/>
              <a:gd name="adj2" fmla="val -51128"/>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Cannot meet output constraints, so ignore for several samples.</a:t>
            </a:r>
            <a:endParaRPr lang="en-GB" sz="2800" dirty="0"/>
          </a:p>
        </p:txBody>
      </p:sp>
    </p:spTree>
    <p:extLst>
      <p:ext uri="{BB962C8B-B14F-4D97-AF65-F5344CB8AC3E}">
        <p14:creationId xmlns:p14="http://schemas.microsoft.com/office/powerpoint/2010/main" val="1080203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81892"/>
          </a:xfrm>
        </p:spPr>
        <p:txBody>
          <a:bodyPr>
            <a:normAutofit fontScale="90000"/>
          </a:bodyPr>
          <a:lstStyle/>
          <a:p>
            <a:r>
              <a:rPr lang="en-GB" dirty="0" smtClean="0"/>
              <a:t>video5_4_example5.m   GPC</a:t>
            </a:r>
            <a:br>
              <a:rPr lang="en-GB" dirty="0" smtClean="0"/>
            </a:br>
            <a:r>
              <a:rPr lang="en-GB" dirty="0" smtClean="0"/>
              <a:t>video5_5_example5.m  GPCT</a:t>
            </a:r>
            <a:endParaRPr lang="en-GB" dirty="0"/>
          </a:p>
        </p:txBody>
      </p:sp>
      <p:sp>
        <p:nvSpPr>
          <p:cNvPr id="3" name="Content Placeholder 2"/>
          <p:cNvSpPr>
            <a:spLocks noGrp="1"/>
          </p:cNvSpPr>
          <p:nvPr>
            <p:ph idx="1"/>
          </p:nvPr>
        </p:nvSpPr>
        <p:spPr>
          <a:xfrm>
            <a:off x="107504" y="1268760"/>
            <a:ext cx="8715436" cy="1492218"/>
          </a:xfrm>
        </p:spPr>
        <p:txBody>
          <a:bodyPr>
            <a:normAutofit lnSpcReduction="10000"/>
          </a:bodyPr>
          <a:lstStyle/>
          <a:p>
            <a:pPr marL="0" indent="0">
              <a:buNone/>
            </a:pPr>
            <a:r>
              <a:rPr lang="en-GB" dirty="0" smtClean="0"/>
              <a:t>Disturbance rejection is not so good with the T-filter and it fails to meet output constraint whereas GPC did.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94874"/>
            <a:ext cx="6084168" cy="456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4437" y="2380828"/>
            <a:ext cx="6006075" cy="4504556"/>
          </a:xfrm>
          <a:prstGeom prst="rect">
            <a:avLst/>
          </a:prstGeom>
          <a:solidFill>
            <a:schemeClr val="accent6">
              <a:lumMod val="20000"/>
              <a:lumOff val="80000"/>
            </a:schemeClr>
          </a:solidFill>
          <a:ln>
            <a:noFill/>
          </a:ln>
          <a:effectLst/>
        </p:spPr>
      </p:pic>
    </p:spTree>
    <p:extLst>
      <p:ext uri="{BB962C8B-B14F-4D97-AF65-F5344CB8AC3E}">
        <p14:creationId xmlns:p14="http://schemas.microsoft.com/office/powerpoint/2010/main" val="39029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down)">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9" y="548680"/>
            <a:ext cx="4616919" cy="765868"/>
          </a:xfrm>
        </p:spPr>
        <p:txBody>
          <a:bodyPr>
            <a:normAutofit/>
          </a:bodyPr>
          <a:lstStyle/>
          <a:p>
            <a:r>
              <a:rPr lang="en-GB" sz="3600" dirty="0" smtClean="0"/>
              <a:t>video5_5_example6.m</a:t>
            </a:r>
            <a:endParaRPr lang="en-GB" sz="3600" dirty="0"/>
          </a:p>
        </p:txBody>
      </p:sp>
      <p:sp>
        <p:nvSpPr>
          <p:cNvPr id="3" name="Content Placeholder 2"/>
          <p:cNvSpPr>
            <a:spLocks noGrp="1"/>
          </p:cNvSpPr>
          <p:nvPr>
            <p:ph idx="1"/>
          </p:nvPr>
        </p:nvSpPr>
        <p:spPr>
          <a:xfrm>
            <a:off x="179512" y="1776550"/>
            <a:ext cx="8715436" cy="872123"/>
          </a:xfrm>
        </p:spPr>
        <p:txBody>
          <a:bodyPr>
            <a:normAutofit/>
          </a:bodyPr>
          <a:lstStyle/>
          <a:p>
            <a:pPr marL="0" indent="0">
              <a:buNone/>
            </a:pPr>
            <a:r>
              <a:rPr lang="en-GB" dirty="0" smtClean="0"/>
              <a:t>SISO example with noise.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9" y="2781886"/>
            <a:ext cx="5472608"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265" y="0"/>
            <a:ext cx="4737468" cy="3553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835696" y="4221088"/>
            <a:ext cx="1224136" cy="613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rgbClr val="FFFF00"/>
                </a:solidFill>
              </a:rPr>
              <a:t>GPC</a:t>
            </a:r>
            <a:endParaRPr lang="en-GB" sz="3600" dirty="0">
              <a:solidFill>
                <a:srgbClr val="FFFF00"/>
              </a:solidFill>
            </a:endParaRPr>
          </a:p>
        </p:txBody>
      </p:sp>
      <p:sp>
        <p:nvSpPr>
          <p:cNvPr id="15" name="Rectangle 14"/>
          <p:cNvSpPr/>
          <p:nvPr/>
        </p:nvSpPr>
        <p:spPr>
          <a:xfrm>
            <a:off x="6300192" y="1776550"/>
            <a:ext cx="1224136" cy="613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rgbClr val="FFFF00"/>
                </a:solidFill>
              </a:rPr>
              <a:t>GPCT</a:t>
            </a:r>
            <a:endParaRPr lang="en-GB" sz="3600" dirty="0">
              <a:solidFill>
                <a:srgbClr val="FFFF00"/>
              </a:solidFill>
            </a:endParaRPr>
          </a:p>
        </p:txBody>
      </p:sp>
      <p:sp>
        <p:nvSpPr>
          <p:cNvPr id="16" name="Rectangle 15"/>
          <p:cNvSpPr/>
          <p:nvPr/>
        </p:nvSpPr>
        <p:spPr>
          <a:xfrm>
            <a:off x="5436096" y="3789040"/>
            <a:ext cx="3240360"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rgbClr val="FFFF00"/>
                </a:solidFill>
              </a:rPr>
              <a:t>Better noise rejection even during constraint handling.</a:t>
            </a:r>
            <a:endParaRPr lang="en-GB" sz="3600" dirty="0">
              <a:solidFill>
                <a:srgbClr val="FFFF00"/>
              </a:solidFill>
            </a:endParaRPr>
          </a:p>
        </p:txBody>
      </p:sp>
    </p:spTree>
    <p:extLst>
      <p:ext uri="{BB962C8B-B14F-4D97-AF65-F5344CB8AC3E}">
        <p14:creationId xmlns:p14="http://schemas.microsoft.com/office/powerpoint/2010/main" val="2682123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video5_4_example7.m</a:t>
            </a:r>
            <a:endParaRPr lang="en-GB" dirty="0"/>
          </a:p>
        </p:txBody>
      </p:sp>
      <p:sp>
        <p:nvSpPr>
          <p:cNvPr id="3" name="Content Placeholder 2"/>
          <p:cNvSpPr>
            <a:spLocks noGrp="1"/>
          </p:cNvSpPr>
          <p:nvPr>
            <p:ph idx="1"/>
          </p:nvPr>
        </p:nvSpPr>
        <p:spPr>
          <a:xfrm>
            <a:off x="179512" y="828685"/>
            <a:ext cx="8715436" cy="1016139"/>
          </a:xfrm>
        </p:spPr>
        <p:txBody>
          <a:bodyPr>
            <a:normAutofit fontScale="85000" lnSpcReduction="10000"/>
          </a:bodyPr>
          <a:lstStyle/>
          <a:p>
            <a:pPr marL="0" indent="0">
              <a:buNone/>
            </a:pPr>
            <a:r>
              <a:rPr lang="en-GB" dirty="0" smtClean="0"/>
              <a:t>MIMO example, substantial interaction. Nevertheless constraints are satisfied where possible and targets achieved.</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16</a:t>
            </a:fld>
            <a:endParaRPr lang="en-GB"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07710"/>
            <a:ext cx="7278216" cy="545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179512" y="2492896"/>
            <a:ext cx="2088232"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rgbClr val="FFFF00"/>
                </a:solidFill>
              </a:rPr>
              <a:t>GPCT has different disturbance rejection to GPC.</a:t>
            </a:r>
            <a:endParaRPr lang="en-GB" sz="2800" dirty="0">
              <a:solidFill>
                <a:srgbClr val="FFFF00"/>
              </a:solidFill>
            </a:endParaRPr>
          </a:p>
        </p:txBody>
      </p:sp>
    </p:spTree>
    <p:extLst>
      <p:ext uri="{BB962C8B-B14F-4D97-AF65-F5344CB8AC3E}">
        <p14:creationId xmlns:p14="http://schemas.microsoft.com/office/powerpoint/2010/main" val="4226840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405828"/>
          </a:xfrm>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692696"/>
            <a:ext cx="8715436" cy="5400600"/>
          </a:xfrm>
        </p:spPr>
        <p:txBody>
          <a:bodyPr>
            <a:normAutofit fontScale="92500" lnSpcReduction="10000"/>
          </a:bodyPr>
          <a:lstStyle/>
          <a:p>
            <a:pPr marL="514350" indent="-514350">
              <a:buFont typeface="+mj-lt"/>
              <a:buAutoNum type="arabicPeriod"/>
            </a:pPr>
            <a:r>
              <a:rPr lang="en-GB" dirty="0" smtClean="0"/>
              <a:t>This video has shown how constraints can be incorporated into a GPC algorithm using a T-filter.</a:t>
            </a:r>
          </a:p>
          <a:p>
            <a:pPr marL="514350" indent="-514350">
              <a:buFont typeface="+mj-lt"/>
              <a:buAutoNum type="arabicPeriod"/>
            </a:pPr>
            <a:r>
              <a:rPr lang="en-GB" dirty="0" smtClean="0"/>
              <a:t>MATLAB code is provided to demonstrate the results.</a:t>
            </a:r>
          </a:p>
          <a:p>
            <a:pPr marL="514350" indent="-514350">
              <a:buFont typeface="+mj-lt"/>
              <a:buAutoNum type="arabicPeriod"/>
            </a:pPr>
            <a:r>
              <a:rPr lang="en-GB" dirty="0"/>
              <a:t>The code is on the GPC folder.</a:t>
            </a:r>
          </a:p>
          <a:p>
            <a:pPr marL="514350" indent="-514350">
              <a:buFont typeface="+mj-lt"/>
              <a:buAutoNum type="arabicPeriod"/>
            </a:pPr>
            <a:r>
              <a:rPr lang="en-GB" dirty="0"/>
              <a:t>No advance information on the target is assumed so as not to mix up different concepts</a:t>
            </a:r>
            <a:r>
              <a:rPr lang="en-GB" dirty="0" smtClean="0"/>
              <a:t>.</a:t>
            </a:r>
          </a:p>
          <a:p>
            <a:pPr marL="514350" indent="-514350">
              <a:buFont typeface="+mj-lt"/>
              <a:buAutoNum type="arabicPeriod"/>
            </a:pPr>
            <a:r>
              <a:rPr lang="en-GB" dirty="0" smtClean="0"/>
              <a:t>The reader is reminded that the disturbance rejection and </a:t>
            </a:r>
            <a:r>
              <a:rPr lang="en-GB" smtClean="0"/>
              <a:t>noise rejection responses </a:t>
            </a:r>
            <a:r>
              <a:rPr lang="en-GB" dirty="0" smtClean="0"/>
              <a:t>are different to those without a T-filter, but, in the nominal case, tracking performance should be the same.</a:t>
            </a:r>
            <a:endParaRPr lang="en-GB" dirty="0"/>
          </a:p>
          <a:p>
            <a:pPr marL="514350" indent="-514350">
              <a:buFont typeface="+mj-lt"/>
              <a:buAutoNum type="arabicPeriod"/>
            </a:pPr>
            <a:endParaRPr lang="en-GB" dirty="0" smtClean="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17</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715436" cy="5303512"/>
          </a:xfrm>
        </p:spPr>
        <p:txBody>
          <a:bodyPr>
            <a:normAutofit/>
          </a:bodyPr>
          <a:lstStyle/>
          <a:p>
            <a:pPr marL="514350" indent="-514350">
              <a:lnSpc>
                <a:spcPct val="90000"/>
              </a:lnSpc>
              <a:buFont typeface="+mj-lt"/>
              <a:buAutoNum type="arabicPeriod"/>
            </a:pPr>
            <a:r>
              <a:rPr lang="en-GB" altLang="en-US" dirty="0" smtClean="0"/>
              <a:t>So far  the constraint code and development has focussed on a simple GPC algorithm.</a:t>
            </a:r>
          </a:p>
          <a:p>
            <a:pPr marL="514350" indent="-514350">
              <a:lnSpc>
                <a:spcPct val="90000"/>
              </a:lnSpc>
              <a:buFont typeface="+mj-lt"/>
              <a:buAutoNum type="arabicPeriod"/>
            </a:pPr>
            <a:r>
              <a:rPr lang="en-GB" altLang="en-US" dirty="0" smtClean="0"/>
              <a:t>However, it was noted in chapter 3 that one really needed to use a T-filter with CARIMA model based GPC to get satisfactory responses to measurement noise.</a:t>
            </a:r>
          </a:p>
          <a:p>
            <a:pPr marL="514350" indent="-514350">
              <a:lnSpc>
                <a:spcPct val="90000"/>
              </a:lnSpc>
              <a:buFont typeface="+mj-lt"/>
              <a:buAutoNum type="arabicPeriod"/>
            </a:pPr>
            <a:r>
              <a:rPr lang="en-GB" altLang="en-US" dirty="0" smtClean="0"/>
              <a:t>This video shows how the algebra and code can be modified to take account of a T-filter being used in the predictions.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2852"/>
            <a:ext cx="7600358" cy="765868"/>
          </a:xfrm>
        </p:spPr>
        <p:txBody>
          <a:bodyPr>
            <a:normAutofit/>
          </a:bodyPr>
          <a:lstStyle/>
          <a:p>
            <a:r>
              <a:rPr lang="en-GB" dirty="0" smtClean="0"/>
              <a:t>GPC optimisation</a:t>
            </a:r>
            <a:endParaRPr lang="en-GB" dirty="0"/>
          </a:p>
        </p:txBody>
      </p:sp>
      <p:sp>
        <p:nvSpPr>
          <p:cNvPr id="3" name="Content Placeholder 2"/>
          <p:cNvSpPr>
            <a:spLocks noGrp="1"/>
          </p:cNvSpPr>
          <p:nvPr>
            <p:ph idx="1"/>
          </p:nvPr>
        </p:nvSpPr>
        <p:spPr>
          <a:xfrm>
            <a:off x="179512" y="836712"/>
            <a:ext cx="8715436" cy="4176464"/>
          </a:xfrm>
        </p:spPr>
        <p:txBody>
          <a:bodyPr>
            <a:normAutofit/>
          </a:bodyPr>
          <a:lstStyle/>
          <a:p>
            <a:pPr marL="0" indent="0">
              <a:buNone/>
            </a:pPr>
            <a:r>
              <a:rPr lang="en-GB" dirty="0" smtClean="0"/>
              <a:t>GPC control law is defined by the following cost function, predictions and constraints.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3668855618"/>
              </p:ext>
            </p:extLst>
          </p:nvPr>
        </p:nvGraphicFramePr>
        <p:xfrm>
          <a:off x="395536" y="4517306"/>
          <a:ext cx="7967662" cy="2322513"/>
        </p:xfrm>
        <a:graphic>
          <a:graphicData uri="http://schemas.openxmlformats.org/presentationml/2006/ole">
            <mc:AlternateContent xmlns:mc="http://schemas.openxmlformats.org/markup-compatibility/2006">
              <mc:Choice xmlns:v="urn:schemas-microsoft-com:vml" Requires="v">
                <p:oleObj spid="_x0000_s27708" name="Equation" r:id="rId3" imgW="3746160" imgH="1091880" progId="Equation.3">
                  <p:embed/>
                </p:oleObj>
              </mc:Choice>
              <mc:Fallback>
                <p:oleObj name="Equation" r:id="rId3" imgW="3746160" imgH="1091880" progId="Equation.3">
                  <p:embed/>
                  <p:pic>
                    <p:nvPicPr>
                      <p:cNvPr id="0" name=""/>
                      <p:cNvPicPr>
                        <a:picLocks noGrp="1" noChangeAspect="1" noChangeArrowheads="1"/>
                      </p:cNvPicPr>
                      <p:nvPr/>
                    </p:nvPicPr>
                    <p:blipFill>
                      <a:blip r:embed="rId4"/>
                      <a:srcRect/>
                      <a:stretch>
                        <a:fillRect/>
                      </a:stretch>
                    </p:blipFill>
                    <p:spPr bwMode="auto">
                      <a:xfrm>
                        <a:off x="395536" y="4517306"/>
                        <a:ext cx="7967662" cy="2322513"/>
                      </a:xfrm>
                      <a:prstGeom prst="rect">
                        <a:avLst/>
                      </a:prstGeom>
                      <a:solidFill>
                        <a:srgbClr val="FFFF99"/>
                      </a:solidFill>
                      <a:ln w="38100">
                        <a:solidFill>
                          <a:srgbClr val="002060"/>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20182683"/>
              </p:ext>
            </p:extLst>
          </p:nvPr>
        </p:nvGraphicFramePr>
        <p:xfrm>
          <a:off x="179512" y="1916832"/>
          <a:ext cx="8424936" cy="984009"/>
        </p:xfrm>
        <a:graphic>
          <a:graphicData uri="http://schemas.openxmlformats.org/presentationml/2006/ole">
            <mc:AlternateContent xmlns:mc="http://schemas.openxmlformats.org/markup-compatibility/2006">
              <mc:Choice xmlns:v="urn:schemas-microsoft-com:vml" Requires="v">
                <p:oleObj spid="_x0000_s27709" name="Equation" r:id="rId5" imgW="3924300" imgH="457200" progId="Equation.3">
                  <p:embed/>
                </p:oleObj>
              </mc:Choice>
              <mc:Fallback>
                <p:oleObj name="Equation" r:id="rId5" imgW="3924300" imgH="457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1916832"/>
                        <a:ext cx="8424936" cy="984009"/>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53584918"/>
              </p:ext>
            </p:extLst>
          </p:nvPr>
        </p:nvGraphicFramePr>
        <p:xfrm>
          <a:off x="2411760" y="2996952"/>
          <a:ext cx="3910013" cy="582613"/>
        </p:xfrm>
        <a:graphic>
          <a:graphicData uri="http://schemas.openxmlformats.org/presentationml/2006/ole">
            <mc:AlternateContent xmlns:mc="http://schemas.openxmlformats.org/markup-compatibility/2006">
              <mc:Choice xmlns:v="urn:schemas-microsoft-com:vml" Requires="v">
                <p:oleObj spid="_x0000_s27710" name="Equation" r:id="rId7" imgW="1790640" imgH="266400" progId="Equation.3">
                  <p:embed/>
                </p:oleObj>
              </mc:Choice>
              <mc:Fallback>
                <p:oleObj name="Equation" r:id="rId7" imgW="1790640" imgH="266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2996952"/>
                        <a:ext cx="3910013" cy="58261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Grp="1" noChangeAspect="1"/>
          </p:cNvGraphicFramePr>
          <p:nvPr>
            <p:extLst>
              <p:ext uri="{D42A27DB-BD31-4B8C-83A1-F6EECF244321}">
                <p14:modId xmlns:p14="http://schemas.microsoft.com/office/powerpoint/2010/main" val="4038548100"/>
              </p:ext>
            </p:extLst>
          </p:nvPr>
        </p:nvGraphicFramePr>
        <p:xfrm>
          <a:off x="1004889" y="3725912"/>
          <a:ext cx="6303416" cy="707043"/>
        </p:xfrm>
        <a:graphic>
          <a:graphicData uri="http://schemas.openxmlformats.org/presentationml/2006/ole">
            <mc:AlternateContent xmlns:mc="http://schemas.openxmlformats.org/markup-compatibility/2006">
              <mc:Choice xmlns:v="urn:schemas-microsoft-com:vml" Requires="v">
                <p:oleObj spid="_x0000_s27711" name="Equation" r:id="rId9" imgW="2374560" imgH="266400" progId="Equation.3">
                  <p:embed/>
                </p:oleObj>
              </mc:Choice>
              <mc:Fallback>
                <p:oleObj name="Equation" r:id="rId9" imgW="2374560" imgH="266400" progId="Equation.3">
                  <p:embed/>
                  <p:pic>
                    <p:nvPicPr>
                      <p:cNvPr id="0" name="Object 6"/>
                      <p:cNvPicPr>
                        <a:picLocks noGrp="1" noChangeAspect="1" noChangeArrowheads="1"/>
                      </p:cNvPicPr>
                      <p:nvPr/>
                    </p:nvPicPr>
                    <p:blipFill>
                      <a:blip r:embed="rId10"/>
                      <a:srcRect/>
                      <a:stretch>
                        <a:fillRect/>
                      </a:stretch>
                    </p:blipFill>
                    <p:spPr bwMode="auto">
                      <a:xfrm>
                        <a:off x="1004889" y="3725912"/>
                        <a:ext cx="6303416" cy="707043"/>
                      </a:xfrm>
                      <a:prstGeom prst="rect">
                        <a:avLst/>
                      </a:prstGeom>
                      <a:solidFill>
                        <a:srgbClr val="FFFF99"/>
                      </a:solidFill>
                      <a:ln w="38100">
                        <a:solidFill>
                          <a:srgbClr val="002060"/>
                        </a:solidFill>
                        <a:miter lim="800000"/>
                        <a:headEnd/>
                        <a:tailEnd/>
                      </a:ln>
                    </p:spPr>
                  </p:pic>
                </p:oleObj>
              </mc:Fallback>
            </mc:AlternateContent>
          </a:graphicData>
        </a:graphic>
      </p:graphicFrame>
    </p:spTree>
    <p:extLst>
      <p:ext uri="{BB962C8B-B14F-4D97-AF65-F5344CB8AC3E}">
        <p14:creationId xmlns:p14="http://schemas.microsoft.com/office/powerpoint/2010/main" val="41824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Changes with a T-filter</a:t>
            </a:r>
            <a:endParaRPr lang="en-GB" dirty="0"/>
          </a:p>
        </p:txBody>
      </p:sp>
      <p:sp>
        <p:nvSpPr>
          <p:cNvPr id="3" name="Content Placeholder 2"/>
          <p:cNvSpPr>
            <a:spLocks noGrp="1"/>
          </p:cNvSpPr>
          <p:nvPr>
            <p:ph idx="1"/>
          </p:nvPr>
        </p:nvSpPr>
        <p:spPr/>
        <p:txBody>
          <a:bodyPr/>
          <a:lstStyle/>
          <a:p>
            <a:pPr marL="0" indent="0">
              <a:buNone/>
            </a:pPr>
            <a:r>
              <a:rPr lang="en-GB" dirty="0" smtClean="0"/>
              <a:t>The main change is the modification of the prediction equations (see chapter 2).</a:t>
            </a:r>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r>
              <a:rPr lang="en-GB" dirty="0" smtClean="0"/>
              <a:t>These appear in both the performance index and the constraints, thus both must be modified.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637638369"/>
              </p:ext>
            </p:extLst>
          </p:nvPr>
        </p:nvGraphicFramePr>
        <p:xfrm>
          <a:off x="1907704" y="2132856"/>
          <a:ext cx="4680247" cy="1940560"/>
        </p:xfrm>
        <a:graphic>
          <a:graphicData uri="http://schemas.openxmlformats.org/presentationml/2006/ole">
            <mc:AlternateContent xmlns:mc="http://schemas.openxmlformats.org/markup-compatibility/2006">
              <mc:Choice xmlns:v="urn:schemas-microsoft-com:vml" Requires="v">
                <p:oleObj spid="_x0000_s28691" name="Equation" r:id="rId3" imgW="1358900" imgH="558800" progId="Equation.3">
                  <p:embed/>
                </p:oleObj>
              </mc:Choice>
              <mc:Fallback>
                <p:oleObj name="Equation" r:id="rId3" imgW="1358900" imgH="558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132856"/>
                        <a:ext cx="4680247" cy="1940560"/>
                      </a:xfrm>
                      <a:prstGeom prst="rect">
                        <a:avLst/>
                      </a:prstGeom>
                      <a:solidFill>
                        <a:srgbClr val="FFFF00"/>
                      </a:solidFill>
                      <a:ln>
                        <a:noFill/>
                      </a:ln>
                    </p:spPr>
                  </p:pic>
                </p:oleObj>
              </mc:Fallback>
            </mc:AlternateContent>
          </a:graphicData>
        </a:graphic>
      </p:graphicFrame>
    </p:spTree>
    <p:extLst>
      <p:ext uri="{BB962C8B-B14F-4D97-AF65-F5344CB8AC3E}">
        <p14:creationId xmlns:p14="http://schemas.microsoft.com/office/powerpoint/2010/main" val="2801796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Performance index</a:t>
            </a:r>
            <a:endParaRPr lang="en-GB" dirty="0"/>
          </a:p>
        </p:txBody>
      </p:sp>
      <p:sp>
        <p:nvSpPr>
          <p:cNvPr id="3" name="Content Placeholder 2"/>
          <p:cNvSpPr>
            <a:spLocks noGrp="1"/>
          </p:cNvSpPr>
          <p:nvPr>
            <p:ph idx="1"/>
          </p:nvPr>
        </p:nvSpPr>
        <p:spPr>
          <a:xfrm>
            <a:off x="214282" y="928670"/>
            <a:ext cx="8715436" cy="1420210"/>
          </a:xfrm>
        </p:spPr>
        <p:txBody>
          <a:bodyPr/>
          <a:lstStyle/>
          <a:p>
            <a:pPr marL="0" indent="0">
              <a:buNone/>
            </a:pPr>
            <a:r>
              <a:rPr lang="en-GB" dirty="0" smtClean="0"/>
              <a:t>This is written as follows: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3189279324"/>
              </p:ext>
            </p:extLst>
          </p:nvPr>
        </p:nvGraphicFramePr>
        <p:xfrm>
          <a:off x="1043608" y="1844824"/>
          <a:ext cx="6780212" cy="1062037"/>
        </p:xfrm>
        <a:graphic>
          <a:graphicData uri="http://schemas.openxmlformats.org/presentationml/2006/ole">
            <mc:AlternateContent xmlns:mc="http://schemas.openxmlformats.org/markup-compatibility/2006">
              <mc:Choice xmlns:v="urn:schemas-microsoft-com:vml" Requires="v">
                <p:oleObj spid="_x0000_s29734" name="Equation" r:id="rId3" imgW="2857320" imgH="444240" progId="Equation.3">
                  <p:embed/>
                </p:oleObj>
              </mc:Choice>
              <mc:Fallback>
                <p:oleObj name="Equation" r:id="rId3" imgW="2857320" imgH="444240" progId="Equation.3">
                  <p:embed/>
                  <p:pic>
                    <p:nvPicPr>
                      <p:cNvPr id="0" name="Object 4"/>
                      <p:cNvPicPr>
                        <a:picLocks noGrp="1" noChangeAspect="1" noChangeArrowheads="1"/>
                      </p:cNvPicPr>
                      <p:nvPr/>
                    </p:nvPicPr>
                    <p:blipFill>
                      <a:blip r:embed="rId4"/>
                      <a:srcRect/>
                      <a:stretch>
                        <a:fillRect/>
                      </a:stretch>
                    </p:blipFill>
                    <p:spPr bwMode="auto">
                      <a:xfrm>
                        <a:off x="1043608" y="1844824"/>
                        <a:ext cx="6780212" cy="10620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92093141"/>
              </p:ext>
            </p:extLst>
          </p:nvPr>
        </p:nvGraphicFramePr>
        <p:xfrm>
          <a:off x="2339752" y="3429000"/>
          <a:ext cx="3576638" cy="833437"/>
        </p:xfrm>
        <a:graphic>
          <a:graphicData uri="http://schemas.openxmlformats.org/presentationml/2006/ole">
            <mc:AlternateContent xmlns:mc="http://schemas.openxmlformats.org/markup-compatibility/2006">
              <mc:Choice xmlns:v="urn:schemas-microsoft-com:vml" Requires="v">
                <p:oleObj spid="_x0000_s29735" name="Equation" r:id="rId5" imgW="1638000" imgH="380880" progId="Equation.3">
                  <p:embed/>
                </p:oleObj>
              </mc:Choice>
              <mc:Fallback>
                <p:oleObj name="Equation" r:id="rId5" imgW="1638000" imgH="3808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3429000"/>
                        <a:ext cx="3576638" cy="833437"/>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8" name="Rectangle 7"/>
          <p:cNvSpPr/>
          <p:nvPr/>
        </p:nvSpPr>
        <p:spPr>
          <a:xfrm>
            <a:off x="467544" y="4797152"/>
            <a:ext cx="820891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Only change is how parameter </a:t>
            </a:r>
            <a:r>
              <a:rPr lang="en-GB" sz="3600" b="1" i="1" dirty="0" smtClean="0">
                <a:solidFill>
                  <a:srgbClr val="FFFF00"/>
                </a:solidFill>
              </a:rPr>
              <a:t>a</a:t>
            </a:r>
            <a:r>
              <a:rPr lang="en-GB" sz="3600" dirty="0" smtClean="0"/>
              <a:t> is computed at each sample.</a:t>
            </a:r>
            <a:endParaRPr lang="en-GB" sz="3600" dirty="0"/>
          </a:p>
        </p:txBody>
      </p:sp>
    </p:spTree>
    <p:extLst>
      <p:ext uri="{BB962C8B-B14F-4D97-AF65-F5344CB8AC3E}">
        <p14:creationId xmlns:p14="http://schemas.microsoft.com/office/powerpoint/2010/main" val="360233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549844"/>
          </a:xfrm>
        </p:spPr>
        <p:txBody>
          <a:bodyPr>
            <a:normAutofit fontScale="90000"/>
          </a:bodyPr>
          <a:lstStyle/>
          <a:p>
            <a:r>
              <a:rPr lang="en-GB" dirty="0" smtClean="0"/>
              <a:t>Constraint inequalities</a:t>
            </a:r>
            <a:endParaRPr lang="en-GB" dirty="0"/>
          </a:p>
        </p:txBody>
      </p:sp>
      <p:sp>
        <p:nvSpPr>
          <p:cNvPr id="3" name="Content Placeholder 2"/>
          <p:cNvSpPr>
            <a:spLocks noGrp="1"/>
          </p:cNvSpPr>
          <p:nvPr>
            <p:ph idx="1"/>
          </p:nvPr>
        </p:nvSpPr>
        <p:spPr>
          <a:xfrm>
            <a:off x="214282" y="1052736"/>
            <a:ext cx="8715436" cy="1296144"/>
          </a:xfrm>
        </p:spPr>
        <p:txBody>
          <a:bodyPr>
            <a:normAutofit/>
          </a:bodyPr>
          <a:lstStyle/>
          <a:p>
            <a:pPr marL="0" indent="0">
              <a:buNone/>
            </a:pPr>
            <a:r>
              <a:rPr lang="en-GB" dirty="0" smtClean="0"/>
              <a:t>Constraints over the prediction horizon can be represented as: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2971009775"/>
              </p:ext>
            </p:extLst>
          </p:nvPr>
        </p:nvGraphicFramePr>
        <p:xfrm>
          <a:off x="442060" y="2132856"/>
          <a:ext cx="8075613" cy="2322513"/>
        </p:xfrm>
        <a:graphic>
          <a:graphicData uri="http://schemas.openxmlformats.org/presentationml/2006/ole">
            <mc:AlternateContent xmlns:mc="http://schemas.openxmlformats.org/markup-compatibility/2006">
              <mc:Choice xmlns:v="urn:schemas-microsoft-com:vml" Requires="v">
                <p:oleObj spid="_x0000_s30760" name="Equation" r:id="rId3" imgW="3797280" imgH="1091880" progId="Equation.3">
                  <p:embed/>
                </p:oleObj>
              </mc:Choice>
              <mc:Fallback>
                <p:oleObj name="Equation" r:id="rId3" imgW="3797280" imgH="1091880" progId="Equation.3">
                  <p:embed/>
                  <p:pic>
                    <p:nvPicPr>
                      <p:cNvPr id="0" name=""/>
                      <p:cNvPicPr>
                        <a:picLocks noGrp="1" noChangeAspect="1" noChangeArrowheads="1"/>
                      </p:cNvPicPr>
                      <p:nvPr/>
                    </p:nvPicPr>
                    <p:blipFill>
                      <a:blip r:embed="rId4"/>
                      <a:srcRect/>
                      <a:stretch>
                        <a:fillRect/>
                      </a:stretch>
                    </p:blipFill>
                    <p:spPr bwMode="auto">
                      <a:xfrm>
                        <a:off x="442060" y="2132856"/>
                        <a:ext cx="8075613" cy="2322513"/>
                      </a:xfrm>
                      <a:prstGeom prst="rect">
                        <a:avLst/>
                      </a:prstGeom>
                      <a:solidFill>
                        <a:srgbClr val="FFFF99"/>
                      </a:solidFill>
                      <a:ln w="38100">
                        <a:solidFill>
                          <a:srgbClr val="002060"/>
                        </a:solidFill>
                        <a:miter lim="800000"/>
                        <a:headEnd/>
                        <a:tailEnd/>
                      </a:ln>
                    </p:spPr>
                  </p:pic>
                </p:oleObj>
              </mc:Fallback>
            </mc:AlternateContent>
          </a:graphicData>
        </a:graphic>
      </p:graphicFrame>
      <p:graphicFrame>
        <p:nvGraphicFramePr>
          <p:cNvPr id="7" name="Object 6"/>
          <p:cNvGraphicFramePr>
            <a:graphicFrameLocks noGrp="1" noChangeAspect="1"/>
          </p:cNvGraphicFramePr>
          <p:nvPr>
            <p:extLst>
              <p:ext uri="{D42A27DB-BD31-4B8C-83A1-F6EECF244321}">
                <p14:modId xmlns:p14="http://schemas.microsoft.com/office/powerpoint/2010/main" val="3600589134"/>
              </p:ext>
            </p:extLst>
          </p:nvPr>
        </p:nvGraphicFramePr>
        <p:xfrm>
          <a:off x="467544" y="4653136"/>
          <a:ext cx="8308975" cy="922337"/>
        </p:xfrm>
        <a:graphic>
          <a:graphicData uri="http://schemas.openxmlformats.org/presentationml/2006/ole">
            <mc:AlternateContent xmlns:mc="http://schemas.openxmlformats.org/markup-compatibility/2006">
              <mc:Choice xmlns:v="urn:schemas-microsoft-com:vml" Requires="v">
                <p:oleObj spid="_x0000_s30761" name="Equation" r:id="rId5" imgW="2400120" imgH="266400" progId="Equation.3">
                  <p:embed/>
                </p:oleObj>
              </mc:Choice>
              <mc:Fallback>
                <p:oleObj name="Equation" r:id="rId5" imgW="2400120" imgH="266400" progId="Equation.3">
                  <p:embed/>
                  <p:pic>
                    <p:nvPicPr>
                      <p:cNvPr id="0" name=""/>
                      <p:cNvPicPr>
                        <a:picLocks noGrp="1" noChangeAspect="1" noChangeArrowheads="1"/>
                      </p:cNvPicPr>
                      <p:nvPr/>
                    </p:nvPicPr>
                    <p:blipFill>
                      <a:blip r:embed="rId6"/>
                      <a:srcRect/>
                      <a:stretch>
                        <a:fillRect/>
                      </a:stretch>
                    </p:blipFill>
                    <p:spPr bwMode="auto">
                      <a:xfrm>
                        <a:off x="467544" y="4653136"/>
                        <a:ext cx="8308975" cy="922337"/>
                      </a:xfrm>
                      <a:prstGeom prst="rect">
                        <a:avLst/>
                      </a:prstGeom>
                      <a:solidFill>
                        <a:srgbClr val="FFFF99"/>
                      </a:solidFill>
                      <a:ln w="38100">
                        <a:solidFill>
                          <a:srgbClr val="002060"/>
                        </a:solidFill>
                        <a:miter lim="800000"/>
                        <a:headEnd/>
                        <a:tailEnd/>
                      </a:ln>
                    </p:spPr>
                  </p:pic>
                </p:oleObj>
              </mc:Fallback>
            </mc:AlternateContent>
          </a:graphicData>
        </a:graphic>
      </p:graphicFrame>
      <p:sp>
        <p:nvSpPr>
          <p:cNvPr id="8" name="Rectangle 7"/>
          <p:cNvSpPr/>
          <p:nvPr/>
        </p:nvSpPr>
        <p:spPr>
          <a:xfrm>
            <a:off x="467544" y="5661248"/>
            <a:ext cx="820891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Only change is in the output constraints part of the inequalities.</a:t>
            </a:r>
            <a:endParaRPr lang="en-GB" sz="3600" dirty="0"/>
          </a:p>
        </p:txBody>
      </p:sp>
    </p:spTree>
    <p:extLst>
      <p:ext uri="{BB962C8B-B14F-4D97-AF65-F5344CB8AC3E}">
        <p14:creationId xmlns:p14="http://schemas.microsoft.com/office/powerpoint/2010/main" val="344253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2852"/>
            <a:ext cx="7600358" cy="1053900"/>
          </a:xfrm>
        </p:spPr>
        <p:txBody>
          <a:bodyPr>
            <a:normAutofit/>
          </a:bodyPr>
          <a:lstStyle/>
          <a:p>
            <a:r>
              <a:rPr lang="en-GB" dirty="0" smtClean="0"/>
              <a:t>GPC optimisation with T-filter</a:t>
            </a:r>
            <a:endParaRPr lang="en-GB" dirty="0"/>
          </a:p>
        </p:txBody>
      </p:sp>
      <p:sp>
        <p:nvSpPr>
          <p:cNvPr id="3" name="Content Placeholder 2"/>
          <p:cNvSpPr>
            <a:spLocks noGrp="1"/>
          </p:cNvSpPr>
          <p:nvPr>
            <p:ph idx="1"/>
          </p:nvPr>
        </p:nvSpPr>
        <p:spPr>
          <a:xfrm>
            <a:off x="214282" y="1196752"/>
            <a:ext cx="8715436" cy="4176464"/>
          </a:xfrm>
        </p:spPr>
        <p:txBody>
          <a:bodyPr>
            <a:normAutofit/>
          </a:bodyPr>
          <a:lstStyle/>
          <a:p>
            <a:pPr marL="0" indent="0">
              <a:buNone/>
            </a:pPr>
            <a:r>
              <a:rPr lang="en-GB" dirty="0" smtClean="0"/>
              <a:t>GPC control law is defined by the following QP optimisation.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2818183687"/>
              </p:ext>
            </p:extLst>
          </p:nvPr>
        </p:nvGraphicFramePr>
        <p:xfrm>
          <a:off x="873125" y="3429000"/>
          <a:ext cx="6434138" cy="638175"/>
        </p:xfrm>
        <a:graphic>
          <a:graphicData uri="http://schemas.openxmlformats.org/presentationml/2006/ole">
            <mc:AlternateContent xmlns:mc="http://schemas.openxmlformats.org/markup-compatibility/2006">
              <mc:Choice xmlns:v="urn:schemas-microsoft-com:vml" Requires="v">
                <p:oleObj spid="_x0000_s31759" name="Equation" r:id="rId3" imgW="2946240" imgH="291960" progId="Equation.3">
                  <p:embed/>
                </p:oleObj>
              </mc:Choice>
              <mc:Fallback>
                <p:oleObj name="Equation" r:id="rId3" imgW="2946240" imgH="291960" progId="Equation.3">
                  <p:embed/>
                  <p:pic>
                    <p:nvPicPr>
                      <p:cNvPr id="0" name=""/>
                      <p:cNvPicPr>
                        <a:picLocks noChangeAspect="1" noChangeArrowheads="1"/>
                      </p:cNvPicPr>
                      <p:nvPr/>
                    </p:nvPicPr>
                    <p:blipFill>
                      <a:blip r:embed="rId4"/>
                      <a:srcRect/>
                      <a:stretch>
                        <a:fillRect/>
                      </a:stretch>
                    </p:blipFill>
                    <p:spPr bwMode="auto">
                      <a:xfrm>
                        <a:off x="873125" y="3429000"/>
                        <a:ext cx="6434138" cy="638175"/>
                      </a:xfrm>
                      <a:prstGeom prst="rect">
                        <a:avLst/>
                      </a:prstGeom>
                      <a:solidFill>
                        <a:schemeClr val="accent4">
                          <a:lumMod val="20000"/>
                          <a:lumOff val="80000"/>
                        </a:schemeClr>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96918716"/>
              </p:ext>
            </p:extLst>
          </p:nvPr>
        </p:nvGraphicFramePr>
        <p:xfrm>
          <a:off x="2600325" y="1844675"/>
          <a:ext cx="5905500" cy="1444625"/>
        </p:xfrm>
        <a:graphic>
          <a:graphicData uri="http://schemas.openxmlformats.org/presentationml/2006/ole">
            <mc:AlternateContent xmlns:mc="http://schemas.openxmlformats.org/markup-compatibility/2006">
              <mc:Choice xmlns:v="urn:schemas-microsoft-com:vml" Requires="v">
                <p:oleObj spid="_x0000_s31760" name="Equation" r:id="rId5" imgW="2705040" imgH="660240" progId="Equation.3">
                  <p:embed/>
                </p:oleObj>
              </mc:Choice>
              <mc:Fallback>
                <p:oleObj name="Equation" r:id="rId5" imgW="2705040" imgH="660240" progId="Equation.3">
                  <p:embed/>
                  <p:pic>
                    <p:nvPicPr>
                      <p:cNvPr id="0" name=""/>
                      <p:cNvPicPr>
                        <a:picLocks noChangeAspect="1" noChangeArrowheads="1"/>
                      </p:cNvPicPr>
                      <p:nvPr/>
                    </p:nvPicPr>
                    <p:blipFill>
                      <a:blip r:embed="rId6"/>
                      <a:srcRect/>
                      <a:stretch>
                        <a:fillRect/>
                      </a:stretch>
                    </p:blipFill>
                    <p:spPr bwMode="auto">
                      <a:xfrm>
                        <a:off x="2600325" y="1844675"/>
                        <a:ext cx="5905500" cy="144462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Grp="1" noChangeAspect="1"/>
          </p:cNvGraphicFramePr>
          <p:nvPr>
            <p:extLst>
              <p:ext uri="{D42A27DB-BD31-4B8C-83A1-F6EECF244321}">
                <p14:modId xmlns:p14="http://schemas.microsoft.com/office/powerpoint/2010/main" val="2492143278"/>
              </p:ext>
            </p:extLst>
          </p:nvPr>
        </p:nvGraphicFramePr>
        <p:xfrm>
          <a:off x="395536" y="4221088"/>
          <a:ext cx="8075613" cy="2322513"/>
        </p:xfrm>
        <a:graphic>
          <a:graphicData uri="http://schemas.openxmlformats.org/presentationml/2006/ole">
            <mc:AlternateContent xmlns:mc="http://schemas.openxmlformats.org/markup-compatibility/2006">
              <mc:Choice xmlns:v="urn:schemas-microsoft-com:vml" Requires="v">
                <p:oleObj spid="_x0000_s31761" name="Equation" r:id="rId7" imgW="3797280" imgH="1091880" progId="Equation.3">
                  <p:embed/>
                </p:oleObj>
              </mc:Choice>
              <mc:Fallback>
                <p:oleObj name="Equation" r:id="rId7" imgW="3797280" imgH="1091880" progId="Equation.3">
                  <p:embed/>
                  <p:pic>
                    <p:nvPicPr>
                      <p:cNvPr id="0" name="Object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536" y="4221088"/>
                        <a:ext cx="8075613" cy="2322513"/>
                      </a:xfrm>
                      <a:prstGeom prst="rect">
                        <a:avLst/>
                      </a:prstGeom>
                      <a:solidFill>
                        <a:srgbClr val="FFFF99"/>
                      </a:solidFill>
                      <a:ln w="38100">
                        <a:solidFill>
                          <a:srgbClr val="002060"/>
                        </a:solidFill>
                        <a:miter lim="800000"/>
                        <a:headEnd/>
                        <a:tailEnd/>
                      </a:ln>
                    </p:spPr>
                  </p:pic>
                </p:oleObj>
              </mc:Fallback>
            </mc:AlternateContent>
          </a:graphicData>
        </a:graphic>
      </p:graphicFrame>
    </p:spTree>
    <p:extLst>
      <p:ext uri="{BB962C8B-B14F-4D97-AF65-F5344CB8AC3E}">
        <p14:creationId xmlns:p14="http://schemas.microsoft.com/office/powerpoint/2010/main" val="88374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MATLAB code organisation</a:t>
            </a:r>
            <a:endParaRPr lang="en-GB" dirty="0"/>
          </a:p>
        </p:txBody>
      </p:sp>
      <p:sp>
        <p:nvSpPr>
          <p:cNvPr id="3" name="Content Placeholder 2"/>
          <p:cNvSpPr>
            <a:spLocks noGrp="1"/>
          </p:cNvSpPr>
          <p:nvPr>
            <p:ph idx="1"/>
          </p:nvPr>
        </p:nvSpPr>
        <p:spPr/>
        <p:txBody>
          <a:bodyPr/>
          <a:lstStyle/>
          <a:p>
            <a:r>
              <a:rPr lang="en-GB" dirty="0" smtClean="0"/>
              <a:t>Define predictions</a:t>
            </a:r>
          </a:p>
          <a:p>
            <a:r>
              <a:rPr lang="en-GB" dirty="0" smtClean="0"/>
              <a:t>Define cost function parameters.</a:t>
            </a:r>
          </a:p>
          <a:p>
            <a:r>
              <a:rPr lang="en-GB" dirty="0" smtClean="0"/>
              <a:t>Define constraint equation parameters.</a:t>
            </a:r>
          </a:p>
          <a:p>
            <a:r>
              <a:rPr lang="en-GB" dirty="0" smtClean="0"/>
              <a:t>Set up a loop to iterate through control law computation and process update.</a:t>
            </a:r>
          </a:p>
          <a:p>
            <a:pPr lvl="1"/>
            <a:r>
              <a:rPr lang="en-GB" dirty="0" smtClean="0"/>
              <a:t>Control law requires a QP optimisation.</a:t>
            </a:r>
          </a:p>
          <a:p>
            <a:pPr marL="457200" lvl="1" indent="0">
              <a:buNone/>
            </a:pPr>
            <a:r>
              <a:rPr lang="en-GB" b="1" dirty="0" smtClean="0">
                <a:solidFill>
                  <a:srgbClr val="FF0000"/>
                </a:solidFill>
              </a:rPr>
              <a:t>FOR NOW, ADVANCE INFORMATION ON THE TARGET IS OMITTED as are output constraints.</a:t>
            </a:r>
            <a:endParaRPr lang="en-GB" b="1" dirty="0">
              <a:solidFill>
                <a:srgbClr val="FF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
        <p:nvSpPr>
          <p:cNvPr id="6" name="Rectangle 5"/>
          <p:cNvSpPr/>
          <p:nvPr/>
        </p:nvSpPr>
        <p:spPr>
          <a:xfrm>
            <a:off x="296310" y="5301208"/>
            <a:ext cx="8424936" cy="108012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t>Main file is </a:t>
            </a:r>
            <a:r>
              <a:rPr lang="en-GB" sz="2400" b="1" dirty="0" err="1" smtClean="0">
                <a:solidFill>
                  <a:srgbClr val="FFFF00"/>
                </a:solidFill>
              </a:rPr>
              <a:t>mpc_simulate_tfilt.m</a:t>
            </a:r>
            <a:r>
              <a:rPr lang="en-GB" sz="2400" b="1" dirty="0" smtClean="0">
                <a:solidFill>
                  <a:srgbClr val="FFFF00"/>
                </a:solidFill>
              </a:rPr>
              <a:t>; input constraints only.</a:t>
            </a:r>
          </a:p>
          <a:p>
            <a:r>
              <a:rPr lang="en-GB" sz="2400" b="1" dirty="0" err="1" smtClean="0">
                <a:solidFill>
                  <a:srgbClr val="FFFF00"/>
                </a:solidFill>
              </a:rPr>
              <a:t>mpc_simulate_tfilt_outputconstraints.m</a:t>
            </a:r>
            <a:r>
              <a:rPr lang="en-GB" sz="2400" dirty="0" smtClean="0"/>
              <a:t>  also includes output constraints</a:t>
            </a:r>
            <a:endParaRPr lang="en-GB" sz="2400" dirty="0"/>
          </a:p>
        </p:txBody>
      </p:sp>
    </p:spTree>
    <p:extLst>
      <p:ext uri="{BB962C8B-B14F-4D97-AF65-F5344CB8AC3E}">
        <p14:creationId xmlns:p14="http://schemas.microsoft.com/office/powerpoint/2010/main" val="25655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video5_5_example1.m</a:t>
            </a:r>
            <a:endParaRPr lang="en-GB" dirty="0"/>
          </a:p>
        </p:txBody>
      </p:sp>
      <p:sp>
        <p:nvSpPr>
          <p:cNvPr id="3" name="Content Placeholder 2"/>
          <p:cNvSpPr>
            <a:spLocks noGrp="1"/>
          </p:cNvSpPr>
          <p:nvPr>
            <p:ph idx="1"/>
          </p:nvPr>
        </p:nvSpPr>
        <p:spPr>
          <a:xfrm>
            <a:off x="179512" y="828685"/>
            <a:ext cx="8715436" cy="1492218"/>
          </a:xfrm>
        </p:spPr>
        <p:txBody>
          <a:bodyPr>
            <a:normAutofit/>
          </a:bodyPr>
          <a:lstStyle/>
          <a:p>
            <a:r>
              <a:rPr lang="en-GB" dirty="0" smtClean="0"/>
              <a:t>Same example as video5_4_example1.m</a:t>
            </a:r>
          </a:p>
          <a:p>
            <a:r>
              <a:rPr lang="en-GB" dirty="0" smtClean="0"/>
              <a:t>Same responses. Constraint handling is clear.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19755"/>
            <a:ext cx="6876256" cy="515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009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2035</TotalTime>
  <Words>685</Words>
  <Application>Microsoft Office PowerPoint</Application>
  <PresentationFormat>On-screen Show (4:3)</PresentationFormat>
  <Paragraphs>117</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Equation</vt:lpstr>
      <vt:lpstr>CHAPTER 5 Predictive Control with constraints 5 Constraints in GPC with a T-filter</vt:lpstr>
      <vt:lpstr>Background </vt:lpstr>
      <vt:lpstr>GPC optimisation</vt:lpstr>
      <vt:lpstr>Changes with a T-filter</vt:lpstr>
      <vt:lpstr>Performance index</vt:lpstr>
      <vt:lpstr>Constraint inequalities</vt:lpstr>
      <vt:lpstr>GPC optimisation with T-filter</vt:lpstr>
      <vt:lpstr>MATLAB code organisation</vt:lpstr>
      <vt:lpstr>video5_5_example1.m</vt:lpstr>
      <vt:lpstr>video5_5_example2.m</vt:lpstr>
      <vt:lpstr>video5_5_example3.m</vt:lpstr>
      <vt:lpstr>Add in output constraints</vt:lpstr>
      <vt:lpstr>video5_5_example4.m</vt:lpstr>
      <vt:lpstr>video5_4_example5.m   GPC video5_5_example5.m  GPCT</vt:lpstr>
      <vt:lpstr>video5_5_example6.m</vt:lpstr>
      <vt:lpstr>video5_4_example7.m</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121</cp:revision>
  <dcterms:created xsi:type="dcterms:W3CDTF">2012-03-07T15:25:29Z</dcterms:created>
  <dcterms:modified xsi:type="dcterms:W3CDTF">2014-04-08T07:50:17Z</dcterms:modified>
</cp:coreProperties>
</file>