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0" r:id="rId3"/>
    <p:sldId id="329" r:id="rId4"/>
    <p:sldId id="326" r:id="rId5"/>
    <p:sldId id="327" r:id="rId6"/>
    <p:sldId id="328" r:id="rId7"/>
    <p:sldId id="330" r:id="rId8"/>
    <p:sldId id="289"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18" autoAdjust="0"/>
  </p:normalViewPr>
  <p:slideViewPr>
    <p:cSldViewPr>
      <p:cViewPr varScale="1">
        <p:scale>
          <a:sx n="61" d="100"/>
          <a:sy n="61" d="100"/>
        </p:scale>
        <p:origin x="-7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4/8/2014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9</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19.jpeg"/><Relationship Id="rId5" Type="http://schemas.openxmlformats.org/officeDocument/2006/relationships/hyperlink" Target="http://engsc.ac.uk/" TargetMode="External"/><Relationship Id="rId10" Type="http://schemas.openxmlformats.org/officeDocument/2006/relationships/image" Target="../media/image18.jpeg"/><Relationship Id="rId4" Type="http://schemas.openxmlformats.org/officeDocument/2006/relationships/image" Target="../media/image15.wmf"/><Relationship Id="rId9" Type="http://schemas.openxmlformats.org/officeDocument/2006/relationships/hyperlink" Target="http://engsc.ac.uk/an/oer-project/oer-project.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5</a:t>
            </a:r>
            <a:br>
              <a:rPr lang="en-GB" dirty="0" smtClean="0"/>
            </a:br>
            <a:r>
              <a:rPr lang="en-GB" dirty="0" smtClean="0"/>
              <a:t>Predictive Control with constraints 6</a:t>
            </a:r>
            <a:br>
              <a:rPr lang="en-GB" dirty="0" smtClean="0"/>
            </a:br>
            <a:r>
              <a:rPr lang="en-GB" dirty="0" smtClean="0"/>
              <a:t>Constraints in DMC approaches</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Background </a:t>
            </a:r>
            <a:endParaRPr lang="en-GB" dirty="0"/>
          </a:p>
        </p:txBody>
      </p:sp>
      <p:sp>
        <p:nvSpPr>
          <p:cNvPr id="3" name="Content Placeholder 2"/>
          <p:cNvSpPr>
            <a:spLocks noGrp="1"/>
          </p:cNvSpPr>
          <p:nvPr>
            <p:ph idx="1"/>
          </p:nvPr>
        </p:nvSpPr>
        <p:spPr>
          <a:xfrm>
            <a:off x="214282" y="1268760"/>
            <a:ext cx="8715436" cy="5303512"/>
          </a:xfrm>
        </p:spPr>
        <p:txBody>
          <a:bodyPr>
            <a:normAutofit/>
          </a:bodyPr>
          <a:lstStyle/>
          <a:p>
            <a:pPr marL="514350" indent="-514350">
              <a:lnSpc>
                <a:spcPct val="90000"/>
              </a:lnSpc>
              <a:buFont typeface="+mj-lt"/>
              <a:buAutoNum type="arabicPeriod"/>
            </a:pPr>
            <a:r>
              <a:rPr lang="en-GB" altLang="en-US" dirty="0" smtClean="0"/>
              <a:t>So far  the constraint code and development has focussed on a simple GPC algorithm.</a:t>
            </a:r>
          </a:p>
          <a:p>
            <a:pPr marL="514350" indent="-514350">
              <a:lnSpc>
                <a:spcPct val="90000"/>
              </a:lnSpc>
              <a:buFont typeface="+mj-lt"/>
              <a:buAutoNum type="arabicPeriod"/>
            </a:pPr>
            <a:r>
              <a:rPr lang="en-GB" altLang="en-US" dirty="0" smtClean="0"/>
              <a:t>However, it was noted in chapter 2 that DMC is popular in industry so it would be useful to see how the implementation would differ for this algorithm.</a:t>
            </a:r>
          </a:p>
          <a:p>
            <a:pPr marL="514350" indent="-514350">
              <a:lnSpc>
                <a:spcPct val="90000"/>
              </a:lnSpc>
              <a:buFont typeface="+mj-lt"/>
              <a:buAutoNum type="arabicPeriod"/>
            </a:pPr>
            <a:r>
              <a:rPr lang="en-GB" altLang="en-US" dirty="0" smtClean="0"/>
              <a:t>As in the previous video, the viewer will note that the key difference with GPC is how the difference in the predictions affects both he performance index and the constraints.  </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42852"/>
            <a:ext cx="7600358" cy="765868"/>
          </a:xfrm>
        </p:spPr>
        <p:txBody>
          <a:bodyPr>
            <a:normAutofit/>
          </a:bodyPr>
          <a:lstStyle/>
          <a:p>
            <a:r>
              <a:rPr lang="en-GB" dirty="0" smtClean="0"/>
              <a:t>GPC optimisation</a:t>
            </a:r>
            <a:endParaRPr lang="en-GB" dirty="0"/>
          </a:p>
        </p:txBody>
      </p:sp>
      <p:sp>
        <p:nvSpPr>
          <p:cNvPr id="3" name="Content Placeholder 2"/>
          <p:cNvSpPr>
            <a:spLocks noGrp="1"/>
          </p:cNvSpPr>
          <p:nvPr>
            <p:ph idx="1"/>
          </p:nvPr>
        </p:nvSpPr>
        <p:spPr>
          <a:xfrm>
            <a:off x="179512" y="836712"/>
            <a:ext cx="8715436" cy="4176464"/>
          </a:xfrm>
        </p:spPr>
        <p:txBody>
          <a:bodyPr>
            <a:normAutofit/>
          </a:bodyPr>
          <a:lstStyle/>
          <a:p>
            <a:pPr marL="0" indent="0">
              <a:buNone/>
            </a:pPr>
            <a:r>
              <a:rPr lang="en-GB" dirty="0" smtClean="0"/>
              <a:t>GPC control law is defined by the following cost function, predictions and constraints.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6" name="Object 5"/>
          <p:cNvGraphicFramePr>
            <a:graphicFrameLocks noGrp="1" noChangeAspect="1"/>
          </p:cNvGraphicFramePr>
          <p:nvPr>
            <p:extLst>
              <p:ext uri="{D42A27DB-BD31-4B8C-83A1-F6EECF244321}">
                <p14:modId xmlns:p14="http://schemas.microsoft.com/office/powerpoint/2010/main" val="1608267000"/>
              </p:ext>
            </p:extLst>
          </p:nvPr>
        </p:nvGraphicFramePr>
        <p:xfrm>
          <a:off x="395536" y="4517306"/>
          <a:ext cx="7967662" cy="2322513"/>
        </p:xfrm>
        <a:graphic>
          <a:graphicData uri="http://schemas.openxmlformats.org/presentationml/2006/ole">
            <mc:AlternateContent xmlns:mc="http://schemas.openxmlformats.org/markup-compatibility/2006">
              <mc:Choice xmlns:v="urn:schemas-microsoft-com:vml" Requires="v">
                <p:oleObj spid="_x0000_s32782" name="Equation" r:id="rId3" imgW="3746160" imgH="1091880" progId="Equation.3">
                  <p:embed/>
                </p:oleObj>
              </mc:Choice>
              <mc:Fallback>
                <p:oleObj name="Equation" r:id="rId3" imgW="3746160" imgH="1091880" progId="Equation.3">
                  <p:embed/>
                  <p:pic>
                    <p:nvPicPr>
                      <p:cNvPr id="0" name=""/>
                      <p:cNvPicPr>
                        <a:picLocks noGrp="1" noChangeAspect="1" noChangeArrowheads="1"/>
                      </p:cNvPicPr>
                      <p:nvPr/>
                    </p:nvPicPr>
                    <p:blipFill>
                      <a:blip r:embed="rId4"/>
                      <a:srcRect/>
                      <a:stretch>
                        <a:fillRect/>
                      </a:stretch>
                    </p:blipFill>
                    <p:spPr bwMode="auto">
                      <a:xfrm>
                        <a:off x="395536" y="4517306"/>
                        <a:ext cx="7967662" cy="2322513"/>
                      </a:xfrm>
                      <a:prstGeom prst="rect">
                        <a:avLst/>
                      </a:prstGeom>
                      <a:solidFill>
                        <a:srgbClr val="FFFF99"/>
                      </a:solidFill>
                      <a:ln w="38100">
                        <a:solidFill>
                          <a:srgbClr val="002060"/>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967569776"/>
              </p:ext>
            </p:extLst>
          </p:nvPr>
        </p:nvGraphicFramePr>
        <p:xfrm>
          <a:off x="179512" y="1916832"/>
          <a:ext cx="8424936" cy="984009"/>
        </p:xfrm>
        <a:graphic>
          <a:graphicData uri="http://schemas.openxmlformats.org/presentationml/2006/ole">
            <mc:AlternateContent xmlns:mc="http://schemas.openxmlformats.org/markup-compatibility/2006">
              <mc:Choice xmlns:v="urn:schemas-microsoft-com:vml" Requires="v">
                <p:oleObj spid="_x0000_s32783" name="Equation" r:id="rId5" imgW="3924300" imgH="457200" progId="Equation.3">
                  <p:embed/>
                </p:oleObj>
              </mc:Choice>
              <mc:Fallback>
                <p:oleObj name="Equation" r:id="rId5" imgW="39243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12" y="1916832"/>
                        <a:ext cx="8424936" cy="984009"/>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629250196"/>
              </p:ext>
            </p:extLst>
          </p:nvPr>
        </p:nvGraphicFramePr>
        <p:xfrm>
          <a:off x="2411760" y="2996952"/>
          <a:ext cx="3910013" cy="582613"/>
        </p:xfrm>
        <a:graphic>
          <a:graphicData uri="http://schemas.openxmlformats.org/presentationml/2006/ole">
            <mc:AlternateContent xmlns:mc="http://schemas.openxmlformats.org/markup-compatibility/2006">
              <mc:Choice xmlns:v="urn:schemas-microsoft-com:vml" Requires="v">
                <p:oleObj spid="_x0000_s32784" name="Equation" r:id="rId7" imgW="1790640" imgH="266400" progId="Equation.3">
                  <p:embed/>
                </p:oleObj>
              </mc:Choice>
              <mc:Fallback>
                <p:oleObj name="Equation" r:id="rId7" imgW="179064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760" y="2996952"/>
                        <a:ext cx="3910013" cy="582613"/>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Grp="1" noChangeAspect="1"/>
          </p:cNvGraphicFramePr>
          <p:nvPr>
            <p:extLst>
              <p:ext uri="{D42A27DB-BD31-4B8C-83A1-F6EECF244321}">
                <p14:modId xmlns:p14="http://schemas.microsoft.com/office/powerpoint/2010/main" val="634470494"/>
              </p:ext>
            </p:extLst>
          </p:nvPr>
        </p:nvGraphicFramePr>
        <p:xfrm>
          <a:off x="1004889" y="3725912"/>
          <a:ext cx="6303416" cy="707043"/>
        </p:xfrm>
        <a:graphic>
          <a:graphicData uri="http://schemas.openxmlformats.org/presentationml/2006/ole">
            <mc:AlternateContent xmlns:mc="http://schemas.openxmlformats.org/markup-compatibility/2006">
              <mc:Choice xmlns:v="urn:schemas-microsoft-com:vml" Requires="v">
                <p:oleObj spid="_x0000_s32785" name="Equation" r:id="rId9" imgW="2374560" imgH="266400" progId="Equation.3">
                  <p:embed/>
                </p:oleObj>
              </mc:Choice>
              <mc:Fallback>
                <p:oleObj name="Equation" r:id="rId9" imgW="2374560" imgH="266400" progId="Equation.3">
                  <p:embed/>
                  <p:pic>
                    <p:nvPicPr>
                      <p:cNvPr id="0" name=""/>
                      <p:cNvPicPr>
                        <a:picLocks noGrp="1" noChangeAspect="1" noChangeArrowheads="1"/>
                      </p:cNvPicPr>
                      <p:nvPr/>
                    </p:nvPicPr>
                    <p:blipFill>
                      <a:blip r:embed="rId10"/>
                      <a:srcRect/>
                      <a:stretch>
                        <a:fillRect/>
                      </a:stretch>
                    </p:blipFill>
                    <p:spPr bwMode="auto">
                      <a:xfrm>
                        <a:off x="1004889" y="3725912"/>
                        <a:ext cx="6303416" cy="707043"/>
                      </a:xfrm>
                      <a:prstGeom prst="rect">
                        <a:avLst/>
                      </a:prstGeom>
                      <a:solidFill>
                        <a:srgbClr val="FFFF99"/>
                      </a:solidFill>
                      <a:ln w="38100">
                        <a:solidFill>
                          <a:srgbClr val="002060"/>
                        </a:solidFill>
                        <a:miter lim="800000"/>
                        <a:headEnd/>
                        <a:tailEnd/>
                      </a:ln>
                    </p:spPr>
                  </p:pic>
                </p:oleObj>
              </mc:Fallback>
            </mc:AlternateContent>
          </a:graphicData>
        </a:graphic>
      </p:graphicFrame>
    </p:spTree>
    <p:extLst>
      <p:ext uri="{BB962C8B-B14F-4D97-AF65-F5344CB8AC3E}">
        <p14:creationId xmlns:p14="http://schemas.microsoft.com/office/powerpoint/2010/main" val="3972152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Changes with a DMC</a:t>
            </a:r>
            <a:endParaRPr lang="en-GB" dirty="0"/>
          </a:p>
        </p:txBody>
      </p:sp>
      <p:sp>
        <p:nvSpPr>
          <p:cNvPr id="3" name="Content Placeholder 2"/>
          <p:cNvSpPr>
            <a:spLocks noGrp="1"/>
          </p:cNvSpPr>
          <p:nvPr>
            <p:ph idx="1"/>
          </p:nvPr>
        </p:nvSpPr>
        <p:spPr>
          <a:xfrm>
            <a:off x="214282" y="928670"/>
            <a:ext cx="8715436" cy="4012498"/>
          </a:xfrm>
        </p:spPr>
        <p:txBody>
          <a:bodyPr/>
          <a:lstStyle/>
          <a:p>
            <a:pPr marL="0" indent="0">
              <a:buNone/>
            </a:pPr>
            <a:r>
              <a:rPr lang="en-GB" dirty="0" smtClean="0"/>
              <a:t>The main change is the modification of the prediction equations (see chapter 2).</a:t>
            </a:r>
          </a:p>
          <a:p>
            <a:pPr marL="0" indent="0">
              <a:buNone/>
            </a:pPr>
            <a:endParaRPr lang="en-GB" dirty="0"/>
          </a:p>
          <a:p>
            <a:pPr marL="0" indent="0">
              <a:buNone/>
            </a:pPr>
            <a:endParaRPr lang="en-GB" dirty="0" smtClean="0"/>
          </a:p>
          <a:p>
            <a:pPr marL="0" indent="0">
              <a:buNone/>
            </a:pPr>
            <a:endParaRPr lang="en-GB" dirty="0" smtClean="0"/>
          </a:p>
          <a:p>
            <a:pPr marL="0" indent="0">
              <a:buNone/>
            </a:pPr>
            <a:endParaRPr lang="en-GB" dirty="0"/>
          </a:p>
          <a:p>
            <a:pPr marL="0" indent="0">
              <a:buNone/>
            </a:pPr>
            <a:r>
              <a:rPr lang="en-GB" dirty="0" smtClean="0"/>
              <a:t>Note it is a different ‘P’ in each of these equations.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350595784"/>
              </p:ext>
            </p:extLst>
          </p:nvPr>
        </p:nvGraphicFramePr>
        <p:xfrm>
          <a:off x="539552" y="2132856"/>
          <a:ext cx="4591050" cy="881062"/>
        </p:xfrm>
        <a:graphic>
          <a:graphicData uri="http://schemas.openxmlformats.org/presentationml/2006/ole">
            <mc:AlternateContent xmlns:mc="http://schemas.openxmlformats.org/markup-compatibility/2006">
              <mc:Choice xmlns:v="urn:schemas-microsoft-com:vml" Requires="v">
                <p:oleObj spid="_x0000_s28698" name="Equation" r:id="rId3" imgW="1333440" imgH="253800" progId="Equation.3">
                  <p:embed/>
                </p:oleObj>
              </mc:Choice>
              <mc:Fallback>
                <p:oleObj name="Equation" r:id="rId3" imgW="1333440" imgH="253800" progId="Equation.3">
                  <p:embed/>
                  <p:pic>
                    <p:nvPicPr>
                      <p:cNvPr id="0" name="Object 5"/>
                      <p:cNvPicPr>
                        <a:picLocks noChangeAspect="1" noChangeArrowheads="1"/>
                      </p:cNvPicPr>
                      <p:nvPr/>
                    </p:nvPicPr>
                    <p:blipFill>
                      <a:blip r:embed="rId4"/>
                      <a:srcRect/>
                      <a:stretch>
                        <a:fillRect/>
                      </a:stretch>
                    </p:blipFill>
                    <p:spPr bwMode="auto">
                      <a:xfrm>
                        <a:off x="539552" y="2132856"/>
                        <a:ext cx="4591050" cy="881062"/>
                      </a:xfrm>
                      <a:prstGeom prst="rect">
                        <a:avLst/>
                      </a:prstGeom>
                      <a:solidFill>
                        <a:srgbClr val="FFFF00"/>
                      </a:solid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04793044"/>
              </p:ext>
            </p:extLst>
          </p:nvPr>
        </p:nvGraphicFramePr>
        <p:xfrm>
          <a:off x="467544" y="3356992"/>
          <a:ext cx="5170487" cy="776288"/>
        </p:xfrm>
        <a:graphic>
          <a:graphicData uri="http://schemas.openxmlformats.org/presentationml/2006/ole">
            <mc:AlternateContent xmlns:mc="http://schemas.openxmlformats.org/markup-compatibility/2006">
              <mc:Choice xmlns:v="urn:schemas-microsoft-com:vml" Requires="v">
                <p:oleObj spid="_x0000_s28699" name="Equation" r:id="rId5" imgW="1777229" imgH="266584" progId="Equation.3">
                  <p:embed/>
                </p:oleObj>
              </mc:Choice>
              <mc:Fallback>
                <p:oleObj name="Equation" r:id="rId5" imgW="1777229" imgH="266584"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3356992"/>
                        <a:ext cx="5170487" cy="776288"/>
                      </a:xfrm>
                      <a:prstGeom prst="rect">
                        <a:avLst/>
                      </a:prstGeom>
                      <a:solidFill>
                        <a:srgbClr val="FFFFCC"/>
                      </a:solidFill>
                      <a:ln w="9525">
                        <a:solidFill>
                          <a:schemeClr val="accent1"/>
                        </a:solidFill>
                        <a:miter lim="800000"/>
                        <a:headEnd/>
                        <a:tailEnd/>
                      </a:ln>
                    </p:spPr>
                  </p:pic>
                </p:oleObj>
              </mc:Fallback>
            </mc:AlternateContent>
          </a:graphicData>
        </a:graphic>
      </p:graphicFrame>
      <p:sp>
        <p:nvSpPr>
          <p:cNvPr id="8" name="Rounded Rectangle 7"/>
          <p:cNvSpPr/>
          <p:nvPr/>
        </p:nvSpPr>
        <p:spPr>
          <a:xfrm>
            <a:off x="5652120" y="2132856"/>
            <a:ext cx="3024336"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GPC</a:t>
            </a:r>
            <a:endParaRPr lang="en-GB" sz="3600" dirty="0"/>
          </a:p>
        </p:txBody>
      </p:sp>
      <p:sp>
        <p:nvSpPr>
          <p:cNvPr id="9" name="Rounded Rectangle 8"/>
          <p:cNvSpPr/>
          <p:nvPr/>
        </p:nvSpPr>
        <p:spPr>
          <a:xfrm>
            <a:off x="5804520" y="3284984"/>
            <a:ext cx="3024336"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DMC</a:t>
            </a:r>
            <a:endParaRPr lang="en-GB" sz="3600" dirty="0"/>
          </a:p>
        </p:txBody>
      </p:sp>
      <p:sp>
        <p:nvSpPr>
          <p:cNvPr id="10" name="Rounded Rectangle 9"/>
          <p:cNvSpPr/>
          <p:nvPr/>
        </p:nvSpPr>
        <p:spPr>
          <a:xfrm>
            <a:off x="251520" y="5013176"/>
            <a:ext cx="7776864"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Substituting in different prediction matrices is straightforward</a:t>
            </a:r>
            <a:endParaRPr lang="en-GB" sz="3600" dirty="0"/>
          </a:p>
        </p:txBody>
      </p:sp>
    </p:spTree>
    <p:extLst>
      <p:ext uri="{BB962C8B-B14F-4D97-AF65-F5344CB8AC3E}">
        <p14:creationId xmlns:p14="http://schemas.microsoft.com/office/powerpoint/2010/main" val="280179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Performance index</a:t>
            </a:r>
            <a:endParaRPr lang="en-GB" dirty="0"/>
          </a:p>
        </p:txBody>
      </p:sp>
      <p:sp>
        <p:nvSpPr>
          <p:cNvPr id="3" name="Content Placeholder 2"/>
          <p:cNvSpPr>
            <a:spLocks noGrp="1"/>
          </p:cNvSpPr>
          <p:nvPr>
            <p:ph idx="1"/>
          </p:nvPr>
        </p:nvSpPr>
        <p:spPr>
          <a:xfrm>
            <a:off x="214282" y="928670"/>
            <a:ext cx="8715436" cy="1420210"/>
          </a:xfrm>
        </p:spPr>
        <p:txBody>
          <a:bodyPr/>
          <a:lstStyle/>
          <a:p>
            <a:pPr marL="0" indent="0">
              <a:buNone/>
            </a:pPr>
            <a:r>
              <a:rPr lang="en-GB" dirty="0" smtClean="0"/>
              <a:t>This is written as follows: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6" name="Object 5"/>
          <p:cNvGraphicFramePr>
            <a:graphicFrameLocks noGrp="1" noChangeAspect="1"/>
          </p:cNvGraphicFramePr>
          <p:nvPr>
            <p:extLst>
              <p:ext uri="{D42A27DB-BD31-4B8C-83A1-F6EECF244321}">
                <p14:modId xmlns:p14="http://schemas.microsoft.com/office/powerpoint/2010/main" val="2803210679"/>
              </p:ext>
            </p:extLst>
          </p:nvPr>
        </p:nvGraphicFramePr>
        <p:xfrm>
          <a:off x="1103313" y="1844675"/>
          <a:ext cx="6659562" cy="1062038"/>
        </p:xfrm>
        <a:graphic>
          <a:graphicData uri="http://schemas.openxmlformats.org/presentationml/2006/ole">
            <mc:AlternateContent xmlns:mc="http://schemas.openxmlformats.org/markup-compatibility/2006">
              <mc:Choice xmlns:v="urn:schemas-microsoft-com:vml" Requires="v">
                <p:oleObj spid="_x0000_s29738" name="Equation" r:id="rId3" imgW="2806560" imgH="444240" progId="Equation.3">
                  <p:embed/>
                </p:oleObj>
              </mc:Choice>
              <mc:Fallback>
                <p:oleObj name="Equation" r:id="rId3" imgW="2806560" imgH="444240" progId="Equation.3">
                  <p:embed/>
                  <p:pic>
                    <p:nvPicPr>
                      <p:cNvPr id="0" name="Object 4"/>
                      <p:cNvPicPr>
                        <a:picLocks noGrp="1" noChangeAspect="1" noChangeArrowheads="1"/>
                      </p:cNvPicPr>
                      <p:nvPr/>
                    </p:nvPicPr>
                    <p:blipFill>
                      <a:blip r:embed="rId4"/>
                      <a:srcRect/>
                      <a:stretch>
                        <a:fillRect/>
                      </a:stretch>
                    </p:blipFill>
                    <p:spPr bwMode="auto">
                      <a:xfrm>
                        <a:off x="1103313" y="1844675"/>
                        <a:ext cx="6659562" cy="10620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292093141"/>
              </p:ext>
            </p:extLst>
          </p:nvPr>
        </p:nvGraphicFramePr>
        <p:xfrm>
          <a:off x="2339752" y="3429000"/>
          <a:ext cx="3576638" cy="833437"/>
        </p:xfrm>
        <a:graphic>
          <a:graphicData uri="http://schemas.openxmlformats.org/presentationml/2006/ole">
            <mc:AlternateContent xmlns:mc="http://schemas.openxmlformats.org/markup-compatibility/2006">
              <mc:Choice xmlns:v="urn:schemas-microsoft-com:vml" Requires="v">
                <p:oleObj spid="_x0000_s29739" name="Equation" r:id="rId5" imgW="1638000" imgH="380880" progId="Equation.3">
                  <p:embed/>
                </p:oleObj>
              </mc:Choice>
              <mc:Fallback>
                <p:oleObj name="Equation" r:id="rId5" imgW="1638000" imgH="3808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3429000"/>
                        <a:ext cx="3576638" cy="833437"/>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8" name="Rectangle 7"/>
          <p:cNvSpPr/>
          <p:nvPr/>
        </p:nvSpPr>
        <p:spPr>
          <a:xfrm>
            <a:off x="467544" y="4797152"/>
            <a:ext cx="8208912"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Only change is how parameter </a:t>
            </a:r>
            <a:r>
              <a:rPr lang="en-GB" sz="3600" b="1" i="1" dirty="0" smtClean="0">
                <a:solidFill>
                  <a:srgbClr val="FFFF00"/>
                </a:solidFill>
              </a:rPr>
              <a:t>a</a:t>
            </a:r>
            <a:r>
              <a:rPr lang="en-GB" sz="3600" dirty="0" smtClean="0"/>
              <a:t> is computed at each sample.</a:t>
            </a:r>
            <a:endParaRPr lang="en-GB" sz="3600" dirty="0"/>
          </a:p>
        </p:txBody>
      </p:sp>
    </p:spTree>
    <p:extLst>
      <p:ext uri="{BB962C8B-B14F-4D97-AF65-F5344CB8AC3E}">
        <p14:creationId xmlns:p14="http://schemas.microsoft.com/office/powerpoint/2010/main" val="360233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549844"/>
          </a:xfrm>
        </p:spPr>
        <p:txBody>
          <a:bodyPr>
            <a:normAutofit fontScale="90000"/>
          </a:bodyPr>
          <a:lstStyle/>
          <a:p>
            <a:r>
              <a:rPr lang="en-GB" dirty="0" smtClean="0"/>
              <a:t>Constraint inequalities</a:t>
            </a:r>
            <a:endParaRPr lang="en-GB" dirty="0"/>
          </a:p>
        </p:txBody>
      </p:sp>
      <p:sp>
        <p:nvSpPr>
          <p:cNvPr id="3" name="Content Placeholder 2"/>
          <p:cNvSpPr>
            <a:spLocks noGrp="1"/>
          </p:cNvSpPr>
          <p:nvPr>
            <p:ph idx="1"/>
          </p:nvPr>
        </p:nvSpPr>
        <p:spPr>
          <a:xfrm>
            <a:off x="214282" y="1052736"/>
            <a:ext cx="8715436" cy="1296144"/>
          </a:xfrm>
        </p:spPr>
        <p:txBody>
          <a:bodyPr>
            <a:normAutofit/>
          </a:bodyPr>
          <a:lstStyle/>
          <a:p>
            <a:pPr marL="0" indent="0">
              <a:buNone/>
            </a:pPr>
            <a:r>
              <a:rPr lang="en-GB" dirty="0" smtClean="0"/>
              <a:t>Constraints over the prediction horizon can be represented as: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6" name="Object 5"/>
          <p:cNvGraphicFramePr>
            <a:graphicFrameLocks noGrp="1" noChangeAspect="1"/>
          </p:cNvGraphicFramePr>
          <p:nvPr>
            <p:extLst>
              <p:ext uri="{D42A27DB-BD31-4B8C-83A1-F6EECF244321}">
                <p14:modId xmlns:p14="http://schemas.microsoft.com/office/powerpoint/2010/main" val="2078890294"/>
              </p:ext>
            </p:extLst>
          </p:nvPr>
        </p:nvGraphicFramePr>
        <p:xfrm>
          <a:off x="495300" y="2133600"/>
          <a:ext cx="7967663" cy="2322513"/>
        </p:xfrm>
        <a:graphic>
          <a:graphicData uri="http://schemas.openxmlformats.org/presentationml/2006/ole">
            <mc:AlternateContent xmlns:mc="http://schemas.openxmlformats.org/markup-compatibility/2006">
              <mc:Choice xmlns:v="urn:schemas-microsoft-com:vml" Requires="v">
                <p:oleObj spid="_x0000_s30760" name="Equation" r:id="rId3" imgW="3746160" imgH="1091880" progId="Equation.3">
                  <p:embed/>
                </p:oleObj>
              </mc:Choice>
              <mc:Fallback>
                <p:oleObj name="Equation" r:id="rId3" imgW="3746160" imgH="1091880" progId="Equation.3">
                  <p:embed/>
                  <p:pic>
                    <p:nvPicPr>
                      <p:cNvPr id="0" name=""/>
                      <p:cNvPicPr>
                        <a:picLocks noGrp="1" noChangeAspect="1" noChangeArrowheads="1"/>
                      </p:cNvPicPr>
                      <p:nvPr/>
                    </p:nvPicPr>
                    <p:blipFill>
                      <a:blip r:embed="rId4"/>
                      <a:srcRect/>
                      <a:stretch>
                        <a:fillRect/>
                      </a:stretch>
                    </p:blipFill>
                    <p:spPr bwMode="auto">
                      <a:xfrm>
                        <a:off x="495300" y="2133600"/>
                        <a:ext cx="7967663" cy="2322513"/>
                      </a:xfrm>
                      <a:prstGeom prst="rect">
                        <a:avLst/>
                      </a:prstGeom>
                      <a:solidFill>
                        <a:srgbClr val="FFFF99"/>
                      </a:solidFill>
                      <a:ln w="38100">
                        <a:solidFill>
                          <a:srgbClr val="002060"/>
                        </a:solidFill>
                        <a:miter lim="800000"/>
                        <a:headEnd/>
                        <a:tailEnd/>
                      </a:ln>
                    </p:spPr>
                  </p:pic>
                </p:oleObj>
              </mc:Fallback>
            </mc:AlternateContent>
          </a:graphicData>
        </a:graphic>
      </p:graphicFrame>
      <p:graphicFrame>
        <p:nvGraphicFramePr>
          <p:cNvPr id="7" name="Object 6"/>
          <p:cNvGraphicFramePr>
            <a:graphicFrameLocks noGrp="1" noChangeAspect="1"/>
          </p:cNvGraphicFramePr>
          <p:nvPr>
            <p:extLst>
              <p:ext uri="{D42A27DB-BD31-4B8C-83A1-F6EECF244321}">
                <p14:modId xmlns:p14="http://schemas.microsoft.com/office/powerpoint/2010/main" val="3213714870"/>
              </p:ext>
            </p:extLst>
          </p:nvPr>
        </p:nvGraphicFramePr>
        <p:xfrm>
          <a:off x="512763" y="4652963"/>
          <a:ext cx="8220075" cy="922337"/>
        </p:xfrm>
        <a:graphic>
          <a:graphicData uri="http://schemas.openxmlformats.org/presentationml/2006/ole">
            <mc:AlternateContent xmlns:mc="http://schemas.openxmlformats.org/markup-compatibility/2006">
              <mc:Choice xmlns:v="urn:schemas-microsoft-com:vml" Requires="v">
                <p:oleObj spid="_x0000_s30761" name="Equation" r:id="rId5" imgW="2374560" imgH="266400" progId="Equation.3">
                  <p:embed/>
                </p:oleObj>
              </mc:Choice>
              <mc:Fallback>
                <p:oleObj name="Equation" r:id="rId5" imgW="2374560" imgH="266400" progId="Equation.3">
                  <p:embed/>
                  <p:pic>
                    <p:nvPicPr>
                      <p:cNvPr id="0" name=""/>
                      <p:cNvPicPr>
                        <a:picLocks noGrp="1" noChangeAspect="1" noChangeArrowheads="1"/>
                      </p:cNvPicPr>
                      <p:nvPr/>
                    </p:nvPicPr>
                    <p:blipFill>
                      <a:blip r:embed="rId6"/>
                      <a:srcRect/>
                      <a:stretch>
                        <a:fillRect/>
                      </a:stretch>
                    </p:blipFill>
                    <p:spPr bwMode="auto">
                      <a:xfrm>
                        <a:off x="512763" y="4652963"/>
                        <a:ext cx="8220075" cy="922337"/>
                      </a:xfrm>
                      <a:prstGeom prst="rect">
                        <a:avLst/>
                      </a:prstGeom>
                      <a:solidFill>
                        <a:srgbClr val="FFFF99"/>
                      </a:solidFill>
                      <a:ln w="38100">
                        <a:solidFill>
                          <a:srgbClr val="002060"/>
                        </a:solidFill>
                        <a:miter lim="800000"/>
                        <a:headEnd/>
                        <a:tailEnd/>
                      </a:ln>
                    </p:spPr>
                  </p:pic>
                </p:oleObj>
              </mc:Fallback>
            </mc:AlternateContent>
          </a:graphicData>
        </a:graphic>
      </p:graphicFrame>
      <p:sp>
        <p:nvSpPr>
          <p:cNvPr id="8" name="Rectangle 7"/>
          <p:cNvSpPr/>
          <p:nvPr/>
        </p:nvSpPr>
        <p:spPr>
          <a:xfrm>
            <a:off x="467544" y="5661248"/>
            <a:ext cx="820891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Only change is in the output constraints part of the inequalities.</a:t>
            </a:r>
            <a:endParaRPr lang="en-GB" sz="3600" dirty="0"/>
          </a:p>
        </p:txBody>
      </p:sp>
    </p:spTree>
    <p:extLst>
      <p:ext uri="{BB962C8B-B14F-4D97-AF65-F5344CB8AC3E}">
        <p14:creationId xmlns:p14="http://schemas.microsoft.com/office/powerpoint/2010/main" val="344253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ircle(in)">
                                      <p:cBhvr>
                                        <p:cTn id="13"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42852"/>
            <a:ext cx="7600358" cy="1053900"/>
          </a:xfrm>
        </p:spPr>
        <p:txBody>
          <a:bodyPr>
            <a:normAutofit/>
          </a:bodyPr>
          <a:lstStyle/>
          <a:p>
            <a:r>
              <a:rPr lang="en-GB" dirty="0" smtClean="0"/>
              <a:t>DMC optimisation</a:t>
            </a:r>
            <a:endParaRPr lang="en-GB" dirty="0"/>
          </a:p>
        </p:txBody>
      </p:sp>
      <p:sp>
        <p:nvSpPr>
          <p:cNvPr id="3" name="Content Placeholder 2"/>
          <p:cNvSpPr>
            <a:spLocks noGrp="1"/>
          </p:cNvSpPr>
          <p:nvPr>
            <p:ph idx="1"/>
          </p:nvPr>
        </p:nvSpPr>
        <p:spPr>
          <a:xfrm>
            <a:off x="214282" y="1196752"/>
            <a:ext cx="8715436" cy="4176464"/>
          </a:xfrm>
        </p:spPr>
        <p:txBody>
          <a:bodyPr>
            <a:normAutofit/>
          </a:bodyPr>
          <a:lstStyle/>
          <a:p>
            <a:pPr marL="0" indent="0">
              <a:buNone/>
            </a:pPr>
            <a:r>
              <a:rPr lang="en-GB" dirty="0" smtClean="0"/>
              <a:t>GPC control law is defined by the following QP optimisation.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10" name="Object 9"/>
          <p:cNvGraphicFramePr>
            <a:graphicFrameLocks noChangeAspect="1"/>
          </p:cNvGraphicFramePr>
          <p:nvPr>
            <p:extLst>
              <p:ext uri="{D42A27DB-BD31-4B8C-83A1-F6EECF244321}">
                <p14:modId xmlns:p14="http://schemas.microsoft.com/office/powerpoint/2010/main" val="1055879796"/>
              </p:ext>
            </p:extLst>
          </p:nvPr>
        </p:nvGraphicFramePr>
        <p:xfrm>
          <a:off x="928688" y="3429000"/>
          <a:ext cx="6323012" cy="638175"/>
        </p:xfrm>
        <a:graphic>
          <a:graphicData uri="http://schemas.openxmlformats.org/presentationml/2006/ole">
            <mc:AlternateContent xmlns:mc="http://schemas.openxmlformats.org/markup-compatibility/2006">
              <mc:Choice xmlns:v="urn:schemas-microsoft-com:vml" Requires="v">
                <p:oleObj spid="_x0000_s31756" name="Equation" r:id="rId3" imgW="2895480" imgH="291960" progId="Equation.3">
                  <p:embed/>
                </p:oleObj>
              </mc:Choice>
              <mc:Fallback>
                <p:oleObj name="Equation" r:id="rId3" imgW="2895480" imgH="291960" progId="Equation.3">
                  <p:embed/>
                  <p:pic>
                    <p:nvPicPr>
                      <p:cNvPr id="0" name=""/>
                      <p:cNvPicPr>
                        <a:picLocks noChangeAspect="1" noChangeArrowheads="1"/>
                      </p:cNvPicPr>
                      <p:nvPr/>
                    </p:nvPicPr>
                    <p:blipFill>
                      <a:blip r:embed="rId4"/>
                      <a:srcRect/>
                      <a:stretch>
                        <a:fillRect/>
                      </a:stretch>
                    </p:blipFill>
                    <p:spPr bwMode="auto">
                      <a:xfrm>
                        <a:off x="928688" y="3429000"/>
                        <a:ext cx="6323012" cy="638175"/>
                      </a:xfrm>
                      <a:prstGeom prst="rect">
                        <a:avLst/>
                      </a:prstGeom>
                      <a:solidFill>
                        <a:schemeClr val="accent4">
                          <a:lumMod val="20000"/>
                          <a:lumOff val="80000"/>
                        </a:schemeClr>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94463004"/>
              </p:ext>
            </p:extLst>
          </p:nvPr>
        </p:nvGraphicFramePr>
        <p:xfrm>
          <a:off x="2627313" y="1844675"/>
          <a:ext cx="5849937" cy="1444625"/>
        </p:xfrm>
        <a:graphic>
          <a:graphicData uri="http://schemas.openxmlformats.org/presentationml/2006/ole">
            <mc:AlternateContent xmlns:mc="http://schemas.openxmlformats.org/markup-compatibility/2006">
              <mc:Choice xmlns:v="urn:schemas-microsoft-com:vml" Requires="v">
                <p:oleObj spid="_x0000_s31757" name="Equation" r:id="rId5" imgW="2679480" imgH="660240" progId="Equation.3">
                  <p:embed/>
                </p:oleObj>
              </mc:Choice>
              <mc:Fallback>
                <p:oleObj name="Equation" r:id="rId5" imgW="2679480" imgH="660240" progId="Equation.3">
                  <p:embed/>
                  <p:pic>
                    <p:nvPicPr>
                      <p:cNvPr id="0" name=""/>
                      <p:cNvPicPr>
                        <a:picLocks noChangeAspect="1" noChangeArrowheads="1"/>
                      </p:cNvPicPr>
                      <p:nvPr/>
                    </p:nvPicPr>
                    <p:blipFill>
                      <a:blip r:embed="rId6"/>
                      <a:srcRect/>
                      <a:stretch>
                        <a:fillRect/>
                      </a:stretch>
                    </p:blipFill>
                    <p:spPr bwMode="auto">
                      <a:xfrm>
                        <a:off x="2627313" y="1844675"/>
                        <a:ext cx="5849937" cy="1444625"/>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6" name="Object 5"/>
          <p:cNvGraphicFramePr>
            <a:graphicFrameLocks noGrp="1" noChangeAspect="1"/>
          </p:cNvGraphicFramePr>
          <p:nvPr>
            <p:extLst>
              <p:ext uri="{D42A27DB-BD31-4B8C-83A1-F6EECF244321}">
                <p14:modId xmlns:p14="http://schemas.microsoft.com/office/powerpoint/2010/main" val="874419333"/>
              </p:ext>
            </p:extLst>
          </p:nvPr>
        </p:nvGraphicFramePr>
        <p:xfrm>
          <a:off x="467544" y="4365104"/>
          <a:ext cx="7967663" cy="2322513"/>
        </p:xfrm>
        <a:graphic>
          <a:graphicData uri="http://schemas.openxmlformats.org/presentationml/2006/ole">
            <mc:AlternateContent xmlns:mc="http://schemas.openxmlformats.org/markup-compatibility/2006">
              <mc:Choice xmlns:v="urn:schemas-microsoft-com:vml" Requires="v">
                <p:oleObj spid="_x0000_s31758" name="Equation" r:id="rId7" imgW="3746160" imgH="1091880" progId="Equation.3">
                  <p:embed/>
                </p:oleObj>
              </mc:Choice>
              <mc:Fallback>
                <p:oleObj name="Equation" r:id="rId7" imgW="3746160" imgH="1091880" progId="Equation.3">
                  <p:embed/>
                  <p:pic>
                    <p:nvPicPr>
                      <p:cNvPr id="0" name="Object 5"/>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544" y="4365104"/>
                        <a:ext cx="7967663" cy="2322513"/>
                      </a:xfrm>
                      <a:prstGeom prst="rect">
                        <a:avLst/>
                      </a:prstGeom>
                      <a:solidFill>
                        <a:srgbClr val="FFFF99"/>
                      </a:solidFill>
                      <a:ln w="38100">
                        <a:solidFill>
                          <a:srgbClr val="002060"/>
                        </a:solidFill>
                        <a:miter lim="800000"/>
                        <a:headEnd/>
                        <a:tailEnd/>
                      </a:ln>
                    </p:spPr>
                  </p:pic>
                </p:oleObj>
              </mc:Fallback>
            </mc:AlternateContent>
          </a:graphicData>
        </a:graphic>
      </p:graphicFrame>
    </p:spTree>
    <p:extLst>
      <p:ext uri="{BB962C8B-B14F-4D97-AF65-F5344CB8AC3E}">
        <p14:creationId xmlns:p14="http://schemas.microsoft.com/office/powerpoint/2010/main" val="171339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405828"/>
          </a:xfrm>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a:xfrm>
            <a:off x="214282" y="692696"/>
            <a:ext cx="8715436" cy="5400600"/>
          </a:xfrm>
        </p:spPr>
        <p:txBody>
          <a:bodyPr>
            <a:normAutofit/>
          </a:bodyPr>
          <a:lstStyle/>
          <a:p>
            <a:pPr marL="514350" indent="-514350">
              <a:buFont typeface="+mj-lt"/>
              <a:buAutoNum type="arabicPeriod"/>
            </a:pPr>
            <a:r>
              <a:rPr lang="en-GB" dirty="0" smtClean="0"/>
              <a:t>This video has shown how constraints can be incorporated into a DMC algorithm.</a:t>
            </a:r>
          </a:p>
          <a:p>
            <a:pPr marL="514350" indent="-514350">
              <a:buFont typeface="+mj-lt"/>
              <a:buAutoNum type="arabicPeriod"/>
            </a:pPr>
            <a:r>
              <a:rPr lang="en-GB" dirty="0" smtClean="0"/>
              <a:t>MATLAB code is NOT provided, although viewers should easily be able to edit the existing code should they want this.</a:t>
            </a:r>
          </a:p>
          <a:p>
            <a:pPr marL="514350" indent="-514350">
              <a:buFont typeface="+mj-lt"/>
              <a:buAutoNum type="arabicPeriod"/>
            </a:pPr>
            <a:r>
              <a:rPr lang="en-GB" dirty="0"/>
              <a:t>The </a:t>
            </a:r>
            <a:r>
              <a:rPr lang="en-GB" smtClean="0"/>
              <a:t>only substantive </a:t>
            </a:r>
            <a:r>
              <a:rPr lang="en-GB" dirty="0" smtClean="0"/>
              <a:t>change from GPC is the change in the prediction equations so that wherever ‘P’ appears, a different P is now required (see chapter 2 for details), and Q is changed to L.</a:t>
            </a:r>
            <a:endParaRPr lang="en-GB" dirty="0"/>
          </a:p>
          <a:p>
            <a:pPr marL="514350" indent="-514350">
              <a:buFont typeface="+mj-lt"/>
              <a:buAutoNum type="arabicPeriod"/>
            </a:pPr>
            <a:endParaRPr lang="en-GB" dirty="0" smtClean="0"/>
          </a:p>
          <a:p>
            <a:pPr marL="514350" indent="-514350">
              <a:buFont typeface="+mj-lt"/>
              <a:buAutoNum type="arabicPeriod"/>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spTree>
    <p:extLst>
      <p:ext uri="{BB962C8B-B14F-4D97-AF65-F5344CB8AC3E}">
        <p14:creationId xmlns:p14="http://schemas.microsoft.com/office/powerpoint/2010/main" val="110644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1809</TotalTime>
  <Words>389</Words>
  <Application>Microsoft Office PowerPoint</Application>
  <PresentationFormat>On-screen Show (4:3)</PresentationFormat>
  <Paragraphs>64</Paragraphs>
  <Slides>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1" baseType="lpstr">
      <vt:lpstr>Office Theme</vt:lpstr>
      <vt:lpstr>Equation</vt:lpstr>
      <vt:lpstr>CHAPTER 5 Predictive Control with constraints 6 Constraints in DMC approaches</vt:lpstr>
      <vt:lpstr>Background </vt:lpstr>
      <vt:lpstr>GPC optimisation</vt:lpstr>
      <vt:lpstr>Changes with a DMC</vt:lpstr>
      <vt:lpstr>Performance index</vt:lpstr>
      <vt:lpstr>Constraint inequalities</vt:lpstr>
      <vt:lpstr>DMC optimisation</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120</cp:revision>
  <dcterms:created xsi:type="dcterms:W3CDTF">2012-03-07T15:25:29Z</dcterms:created>
  <dcterms:modified xsi:type="dcterms:W3CDTF">2014-04-08T08:14:31Z</dcterms:modified>
</cp:coreProperties>
</file>