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332" r:id="rId4"/>
    <p:sldId id="330" r:id="rId5"/>
    <p:sldId id="329" r:id="rId6"/>
    <p:sldId id="331" r:id="rId7"/>
    <p:sldId id="333" r:id="rId8"/>
    <p:sldId id="337" r:id="rId9"/>
    <p:sldId id="336" r:id="rId10"/>
    <p:sldId id="338" r:id="rId11"/>
    <p:sldId id="341" r:id="rId12"/>
    <p:sldId id="339" r:id="rId13"/>
    <p:sldId id="335" r:id="rId14"/>
    <p:sldId id="340" r:id="rId15"/>
    <p:sldId id="289"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4/8/2014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16</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6.jpeg"/><Relationship Id="rId5" Type="http://schemas.openxmlformats.org/officeDocument/2006/relationships/hyperlink" Target="http://engsc.ac.uk/" TargetMode="External"/><Relationship Id="rId10" Type="http://schemas.openxmlformats.org/officeDocument/2006/relationships/image" Target="../media/image25.jpeg"/><Relationship Id="rId4" Type="http://schemas.openxmlformats.org/officeDocument/2006/relationships/image" Target="../media/image22.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10" Type="http://schemas.openxmlformats.org/officeDocument/2006/relationships/image" Target="../media/image6.wmf"/><Relationship Id="rId4" Type="http://schemas.openxmlformats.org/officeDocument/2006/relationships/image" Target="../media/image14.w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7</a:t>
            </a:r>
            <a:br>
              <a:rPr lang="en-GB" dirty="0" smtClean="0"/>
            </a:br>
            <a:r>
              <a:rPr lang="en-GB" dirty="0" smtClean="0"/>
              <a:t>independent model GPC</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video5_7_example2.m</a:t>
            </a:r>
            <a:endParaRPr lang="en-GB" dirty="0"/>
          </a:p>
        </p:txBody>
      </p:sp>
      <p:sp>
        <p:nvSpPr>
          <p:cNvPr id="3" name="Content Placeholder 2"/>
          <p:cNvSpPr>
            <a:spLocks noGrp="1"/>
          </p:cNvSpPr>
          <p:nvPr>
            <p:ph idx="1"/>
          </p:nvPr>
        </p:nvSpPr>
        <p:spPr>
          <a:xfrm>
            <a:off x="214282" y="928670"/>
            <a:ext cx="8715436" cy="2356314"/>
          </a:xfrm>
        </p:spPr>
        <p:txBody>
          <a:bodyPr/>
          <a:lstStyle/>
          <a:p>
            <a:r>
              <a:rPr lang="en-GB" dirty="0" smtClean="0"/>
              <a:t>Simple example to demonstrate the code works.</a:t>
            </a:r>
          </a:p>
          <a:p>
            <a:r>
              <a:rPr lang="en-GB" dirty="0" smtClean="0"/>
              <a:t>Same example as </a:t>
            </a:r>
            <a:r>
              <a:rPr lang="en-GB" i="1" dirty="0" smtClean="0">
                <a:solidFill>
                  <a:srgbClr val="7030A0"/>
                </a:solidFill>
              </a:rPr>
              <a:t>video5_5_example4.m</a:t>
            </a:r>
            <a:r>
              <a:rPr lang="en-GB" dirty="0" smtClean="0"/>
              <a:t> and viewers will note similar responses.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63772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611560" y="3501008"/>
            <a:ext cx="2736304" cy="2448272"/>
          </a:xfrm>
          <a:prstGeom prst="wedgeRoundRectCallout">
            <a:avLst>
              <a:gd name="adj1" fmla="val 106326"/>
              <a:gd name="adj2" fmla="val -68463"/>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Output constraints ignored where infeasible due to large disturbance.</a:t>
            </a:r>
            <a:endParaRPr lang="en-GB" sz="2400" dirty="0"/>
          </a:p>
        </p:txBody>
      </p:sp>
    </p:spTree>
    <p:extLst>
      <p:ext uri="{BB962C8B-B14F-4D97-AF65-F5344CB8AC3E}">
        <p14:creationId xmlns:p14="http://schemas.microsoft.com/office/powerpoint/2010/main" val="236208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269924"/>
          </a:xfrm>
        </p:spPr>
        <p:txBody>
          <a:bodyPr>
            <a:normAutofit fontScale="90000"/>
          </a:bodyPr>
          <a:lstStyle/>
          <a:p>
            <a:r>
              <a:rPr lang="en-GB" dirty="0"/>
              <a:t>v</a:t>
            </a:r>
            <a:r>
              <a:rPr lang="en-GB" dirty="0" smtClean="0"/>
              <a:t>ideo5_7_example3.m and video5_7_example4.m</a:t>
            </a:r>
            <a:endParaRPr lang="en-GB" dirty="0"/>
          </a:p>
        </p:txBody>
      </p:sp>
      <p:sp>
        <p:nvSpPr>
          <p:cNvPr id="3" name="Content Placeholder 2"/>
          <p:cNvSpPr>
            <a:spLocks noGrp="1"/>
          </p:cNvSpPr>
          <p:nvPr>
            <p:ph idx="1"/>
          </p:nvPr>
        </p:nvSpPr>
        <p:spPr>
          <a:xfrm>
            <a:off x="214282" y="1772816"/>
            <a:ext cx="8715436" cy="4799456"/>
          </a:xfrm>
        </p:spPr>
        <p:txBody>
          <a:bodyPr/>
          <a:lstStyle/>
          <a:p>
            <a:r>
              <a:rPr lang="en-GB" dirty="0" smtClean="0"/>
              <a:t>Compare noise rejection with GPC with a T-filter. Similar benefits.</a:t>
            </a:r>
          </a:p>
          <a:p>
            <a:r>
              <a:rPr lang="en-GB" dirty="0" smtClean="0"/>
              <a:t>MIMO example for completeness.</a:t>
            </a:r>
          </a:p>
          <a:p>
            <a:endParaRPr lang="en-GB" dirty="0"/>
          </a:p>
          <a:p>
            <a:pPr marL="0" indent="0">
              <a:buNone/>
            </a:pPr>
            <a:r>
              <a:rPr lang="en-GB" b="1" dirty="0" smtClean="0">
                <a:solidFill>
                  <a:srgbClr val="C00000"/>
                </a:solidFill>
              </a:rPr>
              <a:t>VIEWERS can edit these codes to develop their own examples and comparisons as they desire.</a:t>
            </a:r>
            <a:endParaRPr lang="en-GB" b="1" dirty="0">
              <a:solidFill>
                <a:srgbClr val="C0000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157584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video5_7_example4.m</a:t>
            </a:r>
            <a:endParaRPr lang="en-GB" dirty="0"/>
          </a:p>
        </p:txBody>
      </p:sp>
      <p:sp>
        <p:nvSpPr>
          <p:cNvPr id="3" name="Content Placeholder 2"/>
          <p:cNvSpPr>
            <a:spLocks noGrp="1"/>
          </p:cNvSpPr>
          <p:nvPr>
            <p:ph idx="1"/>
          </p:nvPr>
        </p:nvSpPr>
        <p:spPr>
          <a:xfrm>
            <a:off x="214282" y="928670"/>
            <a:ext cx="8715436" cy="5020610"/>
          </a:xfrm>
        </p:spPr>
        <p:txBody>
          <a:bodyPr>
            <a:normAutofit/>
          </a:bodyPr>
          <a:lstStyle/>
          <a:p>
            <a:r>
              <a:rPr lang="en-GB" dirty="0" smtClean="0"/>
              <a:t>Simple MIMO example to demonstrate the code works.</a:t>
            </a:r>
          </a:p>
          <a:p>
            <a:r>
              <a:rPr lang="en-GB" dirty="0" smtClean="0"/>
              <a:t>Same example as </a:t>
            </a:r>
            <a:r>
              <a:rPr lang="en-GB" i="1" dirty="0" smtClean="0">
                <a:solidFill>
                  <a:srgbClr val="7030A0"/>
                </a:solidFill>
              </a:rPr>
              <a:t>video5_5_example7.m</a:t>
            </a:r>
            <a:r>
              <a:rPr lang="en-GB" dirty="0" smtClean="0"/>
              <a:t> and viewers will note similar responses.  </a:t>
            </a:r>
          </a:p>
          <a:p>
            <a:r>
              <a:rPr lang="en-GB" dirty="0" smtClean="0"/>
              <a:t>Behaviour noticeably different from that with T-filter – this is because the disturbance/noise model is different.</a:t>
            </a:r>
          </a:p>
          <a:p>
            <a:r>
              <a:rPr lang="en-GB" dirty="0" smtClean="0"/>
              <a:t>However, input constraints are satisfied throughout.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2873500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State space IM</a:t>
            </a:r>
            <a:endParaRPr lang="en-GB" dirty="0"/>
          </a:p>
        </p:txBody>
      </p:sp>
      <p:sp>
        <p:nvSpPr>
          <p:cNvPr id="3" name="Content Placeholder 2"/>
          <p:cNvSpPr>
            <a:spLocks noGrp="1"/>
          </p:cNvSpPr>
          <p:nvPr>
            <p:ph idx="1"/>
          </p:nvPr>
        </p:nvSpPr>
        <p:spPr/>
        <p:txBody>
          <a:bodyPr/>
          <a:lstStyle/>
          <a:p>
            <a:pPr marL="0" indent="0">
              <a:buNone/>
            </a:pPr>
            <a:r>
              <a:rPr lang="en-GB" dirty="0" smtClean="0"/>
              <a:t>Reminder that in chapter 2 for this case we used a slightly different J, although of course the user is free to define their own performance index (and predictions) to suit their own needs.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75742676"/>
              </p:ext>
            </p:extLst>
          </p:nvPr>
        </p:nvGraphicFramePr>
        <p:xfrm>
          <a:off x="107505" y="3068960"/>
          <a:ext cx="3744416" cy="987393"/>
        </p:xfrm>
        <a:graphic>
          <a:graphicData uri="http://schemas.openxmlformats.org/presentationml/2006/ole">
            <mc:AlternateContent xmlns:mc="http://schemas.openxmlformats.org/markup-compatibility/2006">
              <mc:Choice xmlns:v="urn:schemas-microsoft-com:vml" Requires="v">
                <p:oleObj spid="_x0000_s36904" name="Equation" r:id="rId3" imgW="1638000" imgH="431640" progId="Equation.3">
                  <p:embed/>
                </p:oleObj>
              </mc:Choice>
              <mc:Fallback>
                <p:oleObj name="Equation" r:id="rId3" imgW="163800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5" y="3068960"/>
                        <a:ext cx="3744416" cy="987393"/>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11373841"/>
              </p:ext>
            </p:extLst>
          </p:nvPr>
        </p:nvGraphicFramePr>
        <p:xfrm>
          <a:off x="4139952" y="3140968"/>
          <a:ext cx="4700587" cy="836612"/>
        </p:xfrm>
        <a:graphic>
          <a:graphicData uri="http://schemas.openxmlformats.org/presentationml/2006/ole">
            <mc:AlternateContent xmlns:mc="http://schemas.openxmlformats.org/markup-compatibility/2006">
              <mc:Choice xmlns:v="urn:schemas-microsoft-com:vml" Requires="v">
                <p:oleObj spid="_x0000_s36905" name="Equation" r:id="rId5" imgW="1498320" imgH="266400" progId="Equation.3">
                  <p:embed/>
                </p:oleObj>
              </mc:Choice>
              <mc:Fallback>
                <p:oleObj name="Equation" r:id="rId5" imgW="1498320" imgH="266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3140968"/>
                        <a:ext cx="4700587" cy="836612"/>
                      </a:xfrm>
                      <a:prstGeom prst="rect">
                        <a:avLst/>
                      </a:prstGeom>
                      <a:solidFill>
                        <a:srgbClr val="FFFF00"/>
                      </a:solidFill>
                      <a:ln w="19050">
                        <a:solidFill>
                          <a:schemeClr val="accent1"/>
                        </a:solidFill>
                        <a:miter lim="800000"/>
                        <a:headEnd/>
                        <a:tailEnd/>
                      </a:ln>
                    </p:spPr>
                  </p:pic>
                </p:oleObj>
              </mc:Fallback>
            </mc:AlternateContent>
          </a:graphicData>
        </a:graphic>
      </p:graphicFrame>
      <p:sp>
        <p:nvSpPr>
          <p:cNvPr id="8" name="Rounded Rectangle 7"/>
          <p:cNvSpPr/>
          <p:nvPr/>
        </p:nvSpPr>
        <p:spPr>
          <a:xfrm>
            <a:off x="323528" y="4437112"/>
            <a:ext cx="8208912" cy="201622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Rather than redefining all the inequalities in terms of the control </a:t>
            </a:r>
            <a:r>
              <a:rPr lang="en-GB" sz="2800" dirty="0" err="1" smtClean="0"/>
              <a:t>u</a:t>
            </a:r>
            <a:r>
              <a:rPr lang="en-GB" sz="2800" baseline="-25000" dirty="0" err="1" smtClean="0"/>
              <a:t>k</a:t>
            </a:r>
            <a:r>
              <a:rPr lang="en-GB" sz="2800" dirty="0" smtClean="0"/>
              <a:t> rather  than its increment, these steps are left to  the viewer as they are straightforward.</a:t>
            </a:r>
            <a:endParaRPr lang="en-GB" sz="2800" dirty="0"/>
          </a:p>
        </p:txBody>
      </p:sp>
    </p:spTree>
    <p:extLst>
      <p:ext uri="{BB962C8B-B14F-4D97-AF65-F5344CB8AC3E}">
        <p14:creationId xmlns:p14="http://schemas.microsoft.com/office/powerpoint/2010/main" val="5956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video5_7_example5.m</a:t>
            </a:r>
            <a:endParaRPr lang="en-GB" dirty="0"/>
          </a:p>
        </p:txBody>
      </p:sp>
      <p:sp>
        <p:nvSpPr>
          <p:cNvPr id="3" name="Content Placeholder 2"/>
          <p:cNvSpPr>
            <a:spLocks noGrp="1"/>
          </p:cNvSpPr>
          <p:nvPr>
            <p:ph idx="1"/>
          </p:nvPr>
        </p:nvSpPr>
        <p:spPr>
          <a:xfrm>
            <a:off x="214282" y="928670"/>
            <a:ext cx="8715436" cy="2356314"/>
          </a:xfrm>
        </p:spPr>
        <p:txBody>
          <a:bodyPr/>
          <a:lstStyle/>
          <a:p>
            <a:r>
              <a:rPr lang="en-GB" dirty="0" smtClean="0"/>
              <a:t>Simple example to demonstrate the code works.</a:t>
            </a:r>
          </a:p>
          <a:p>
            <a:r>
              <a:rPr lang="en-GB" dirty="0" smtClean="0"/>
              <a:t>State space model independent model code is in </a:t>
            </a:r>
            <a:r>
              <a:rPr lang="en-GB" i="1" dirty="0" err="1" smtClean="0">
                <a:solidFill>
                  <a:srgbClr val="7030A0"/>
                </a:solidFill>
              </a:rPr>
              <a:t>imgpc_simulate.m</a:t>
            </a:r>
            <a:r>
              <a:rPr lang="en-GB" dirty="0" smtClean="0"/>
              <a:t>.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346852"/>
            <a:ext cx="5838056" cy="4378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179512" y="3311987"/>
            <a:ext cx="2736304" cy="2448272"/>
          </a:xfrm>
          <a:prstGeom prst="wedgeRoundRectCallout">
            <a:avLst>
              <a:gd name="adj1" fmla="val 89835"/>
              <a:gd name="adj2" fmla="val -64097"/>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No output constraints in this code.</a:t>
            </a:r>
          </a:p>
          <a:p>
            <a:pPr algn="ctr"/>
            <a:r>
              <a:rPr lang="en-GB" sz="2400" dirty="0" smtClean="0"/>
              <a:t>Add yourself </a:t>
            </a:r>
            <a:r>
              <a:rPr lang="en-GB" sz="2400" dirty="0"/>
              <a:t>i</a:t>
            </a:r>
            <a:r>
              <a:rPr lang="en-GB" sz="2400" dirty="0" smtClean="0"/>
              <a:t>f wanted.</a:t>
            </a:r>
            <a:endParaRPr lang="en-GB" sz="2400" dirty="0"/>
          </a:p>
        </p:txBody>
      </p:sp>
    </p:spTree>
    <p:extLst>
      <p:ext uri="{BB962C8B-B14F-4D97-AF65-F5344CB8AC3E}">
        <p14:creationId xmlns:p14="http://schemas.microsoft.com/office/powerpoint/2010/main" val="255956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400600"/>
          </a:xfrm>
        </p:spPr>
        <p:txBody>
          <a:bodyPr>
            <a:normAutofit lnSpcReduction="10000"/>
          </a:bodyPr>
          <a:lstStyle/>
          <a:p>
            <a:pPr marL="514350" indent="-514350">
              <a:buFont typeface="+mj-lt"/>
              <a:buAutoNum type="arabicPeriod"/>
            </a:pPr>
            <a:r>
              <a:rPr lang="en-GB" dirty="0" smtClean="0"/>
              <a:t>This video has shown how constraints can be incorporated into an independent model from of GPC, using transfer function models.</a:t>
            </a:r>
          </a:p>
          <a:p>
            <a:pPr marL="514350" indent="-514350">
              <a:buFont typeface="+mj-lt"/>
              <a:buAutoNum type="arabicPeriod"/>
            </a:pPr>
            <a:r>
              <a:rPr lang="en-GB" dirty="0" smtClean="0"/>
              <a:t>Some MATLAB code </a:t>
            </a:r>
            <a:r>
              <a:rPr lang="en-GB" smtClean="0"/>
              <a:t>is provided</a:t>
            </a:r>
            <a:r>
              <a:rPr lang="en-GB" dirty="0" smtClean="0"/>
              <a:t>, although viewers should easily be able to edit the existing code should they want this.</a:t>
            </a:r>
          </a:p>
          <a:p>
            <a:pPr marL="514350" indent="-514350">
              <a:buFont typeface="+mj-lt"/>
              <a:buAutoNum type="arabicPeriod"/>
            </a:pPr>
            <a:r>
              <a:rPr lang="en-GB" dirty="0"/>
              <a:t>The </a:t>
            </a:r>
            <a:r>
              <a:rPr lang="en-GB" dirty="0" smtClean="0"/>
              <a:t>only substantive change from GPC is the change in the prediction equations. The key point is the addition of the disturbance estimate which impacts on the performance index and also the definition of the constraint inequalities.</a:t>
            </a:r>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a:bodyPr>
          <a:lstStyle/>
          <a:p>
            <a:pPr marL="514350" indent="-514350">
              <a:lnSpc>
                <a:spcPct val="90000"/>
              </a:lnSpc>
              <a:buFont typeface="+mj-lt"/>
              <a:buAutoNum type="arabicPeriod"/>
            </a:pPr>
            <a:r>
              <a:rPr lang="en-GB" altLang="en-US" dirty="0" smtClean="0"/>
              <a:t>So far  the constraint code and development has covered a simple GPC algorithm, with and without a T-filter, and DMC.</a:t>
            </a:r>
          </a:p>
          <a:p>
            <a:pPr marL="514350" indent="-514350">
              <a:lnSpc>
                <a:spcPct val="90000"/>
              </a:lnSpc>
              <a:buFont typeface="+mj-lt"/>
              <a:buAutoNum type="arabicPeriod"/>
            </a:pPr>
            <a:r>
              <a:rPr lang="en-GB" altLang="en-US" dirty="0" smtClean="0"/>
              <a:t>It was noted in the previous video that simple changes in prediction equations lead to relatively simple changes in how constraint handling is achieved.</a:t>
            </a:r>
          </a:p>
          <a:p>
            <a:pPr marL="514350" indent="-514350">
              <a:lnSpc>
                <a:spcPct val="90000"/>
              </a:lnSpc>
              <a:buFont typeface="+mj-lt"/>
              <a:buAutoNum type="arabicPeriod"/>
            </a:pPr>
            <a:r>
              <a:rPr lang="en-GB" altLang="en-US" dirty="0" smtClean="0"/>
              <a:t>This chapter will look at the use of an independent model form for prediction, using the prediction equations and unconstrained algorithms derived in chapter 2.</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765868"/>
          </a:xfrm>
        </p:spPr>
        <p:txBody>
          <a:bodyPr>
            <a:normAutofit/>
          </a:bodyPr>
          <a:lstStyle/>
          <a:p>
            <a:r>
              <a:rPr lang="en-GB" dirty="0" smtClean="0"/>
              <a:t>GPC optimisation</a:t>
            </a:r>
            <a:endParaRPr lang="en-GB" dirty="0"/>
          </a:p>
        </p:txBody>
      </p:sp>
      <p:sp>
        <p:nvSpPr>
          <p:cNvPr id="3" name="Content Placeholder 2"/>
          <p:cNvSpPr>
            <a:spLocks noGrp="1"/>
          </p:cNvSpPr>
          <p:nvPr>
            <p:ph idx="1"/>
          </p:nvPr>
        </p:nvSpPr>
        <p:spPr>
          <a:xfrm>
            <a:off x="179512" y="836712"/>
            <a:ext cx="8715436" cy="4176464"/>
          </a:xfrm>
        </p:spPr>
        <p:txBody>
          <a:bodyPr>
            <a:normAutofit/>
          </a:bodyPr>
          <a:lstStyle/>
          <a:p>
            <a:pPr marL="0" indent="0">
              <a:buNone/>
            </a:pPr>
            <a:r>
              <a:rPr lang="en-GB" dirty="0" smtClean="0"/>
              <a:t>GPC control law is defined by the following cost function, predictions and constraints.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1608267000"/>
              </p:ext>
            </p:extLst>
          </p:nvPr>
        </p:nvGraphicFramePr>
        <p:xfrm>
          <a:off x="395536" y="4517306"/>
          <a:ext cx="7967662" cy="2322513"/>
        </p:xfrm>
        <a:graphic>
          <a:graphicData uri="http://schemas.openxmlformats.org/presentationml/2006/ole">
            <mc:AlternateContent xmlns:mc="http://schemas.openxmlformats.org/markup-compatibility/2006">
              <mc:Choice xmlns:v="urn:schemas-microsoft-com:vml" Requires="v">
                <p:oleObj spid="_x0000_s34900" name="Equation" r:id="rId3" imgW="3746160" imgH="1091880" progId="Equation.3">
                  <p:embed/>
                </p:oleObj>
              </mc:Choice>
              <mc:Fallback>
                <p:oleObj name="Equation" r:id="rId3" imgW="3746160" imgH="1091880" progId="Equation.3">
                  <p:embed/>
                  <p:pic>
                    <p:nvPicPr>
                      <p:cNvPr id="0" name=""/>
                      <p:cNvPicPr>
                        <a:picLocks noGrp="1" noChangeAspect="1" noChangeArrowheads="1"/>
                      </p:cNvPicPr>
                      <p:nvPr/>
                    </p:nvPicPr>
                    <p:blipFill>
                      <a:blip r:embed="rId4"/>
                      <a:srcRect/>
                      <a:stretch>
                        <a:fillRect/>
                      </a:stretch>
                    </p:blipFill>
                    <p:spPr bwMode="auto">
                      <a:xfrm>
                        <a:off x="395536" y="4517306"/>
                        <a:ext cx="7967662" cy="2322513"/>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67569776"/>
              </p:ext>
            </p:extLst>
          </p:nvPr>
        </p:nvGraphicFramePr>
        <p:xfrm>
          <a:off x="179512" y="1916832"/>
          <a:ext cx="8424936" cy="984009"/>
        </p:xfrm>
        <a:graphic>
          <a:graphicData uri="http://schemas.openxmlformats.org/presentationml/2006/ole">
            <mc:AlternateContent xmlns:mc="http://schemas.openxmlformats.org/markup-compatibility/2006">
              <mc:Choice xmlns:v="urn:schemas-microsoft-com:vml" Requires="v">
                <p:oleObj spid="_x0000_s34901" name="Equation" r:id="rId5" imgW="3924300" imgH="457200" progId="Equation.3">
                  <p:embed/>
                </p:oleObj>
              </mc:Choice>
              <mc:Fallback>
                <p:oleObj name="Equation" r:id="rId5" imgW="39243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1916832"/>
                        <a:ext cx="8424936" cy="984009"/>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29250196"/>
              </p:ext>
            </p:extLst>
          </p:nvPr>
        </p:nvGraphicFramePr>
        <p:xfrm>
          <a:off x="2411760" y="2996952"/>
          <a:ext cx="3910013" cy="582613"/>
        </p:xfrm>
        <a:graphic>
          <a:graphicData uri="http://schemas.openxmlformats.org/presentationml/2006/ole">
            <mc:AlternateContent xmlns:mc="http://schemas.openxmlformats.org/markup-compatibility/2006">
              <mc:Choice xmlns:v="urn:schemas-microsoft-com:vml" Requires="v">
                <p:oleObj spid="_x0000_s34902" name="Equation" r:id="rId7" imgW="1790640" imgH="266400" progId="Equation.3">
                  <p:embed/>
                </p:oleObj>
              </mc:Choice>
              <mc:Fallback>
                <p:oleObj name="Equation" r:id="rId7" imgW="179064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2996952"/>
                        <a:ext cx="3910013" cy="582613"/>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Grp="1" noChangeAspect="1"/>
          </p:cNvGraphicFramePr>
          <p:nvPr>
            <p:extLst>
              <p:ext uri="{D42A27DB-BD31-4B8C-83A1-F6EECF244321}">
                <p14:modId xmlns:p14="http://schemas.microsoft.com/office/powerpoint/2010/main" val="634470494"/>
              </p:ext>
            </p:extLst>
          </p:nvPr>
        </p:nvGraphicFramePr>
        <p:xfrm>
          <a:off x="1004889" y="3725912"/>
          <a:ext cx="6303416" cy="707043"/>
        </p:xfrm>
        <a:graphic>
          <a:graphicData uri="http://schemas.openxmlformats.org/presentationml/2006/ole">
            <mc:AlternateContent xmlns:mc="http://schemas.openxmlformats.org/markup-compatibility/2006">
              <mc:Choice xmlns:v="urn:schemas-microsoft-com:vml" Requires="v">
                <p:oleObj spid="_x0000_s34903" name="Equation" r:id="rId9" imgW="2374560" imgH="266400" progId="Equation.3">
                  <p:embed/>
                </p:oleObj>
              </mc:Choice>
              <mc:Fallback>
                <p:oleObj name="Equation" r:id="rId9" imgW="2374560" imgH="266400" progId="Equation.3">
                  <p:embed/>
                  <p:pic>
                    <p:nvPicPr>
                      <p:cNvPr id="0" name=""/>
                      <p:cNvPicPr>
                        <a:picLocks noGrp="1" noChangeAspect="1" noChangeArrowheads="1"/>
                      </p:cNvPicPr>
                      <p:nvPr/>
                    </p:nvPicPr>
                    <p:blipFill>
                      <a:blip r:embed="rId10"/>
                      <a:srcRect/>
                      <a:stretch>
                        <a:fillRect/>
                      </a:stretch>
                    </p:blipFill>
                    <p:spPr bwMode="auto">
                      <a:xfrm>
                        <a:off x="1004889" y="3725912"/>
                        <a:ext cx="6303416" cy="707043"/>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397215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Independent model structure</a:t>
            </a:r>
            <a:endParaRPr lang="en-GB" dirty="0"/>
          </a:p>
        </p:txBody>
      </p:sp>
      <p:sp>
        <p:nvSpPr>
          <p:cNvPr id="3" name="Content Placeholder 2"/>
          <p:cNvSpPr>
            <a:spLocks noGrp="1"/>
          </p:cNvSpPr>
          <p:nvPr>
            <p:ph idx="1"/>
          </p:nvPr>
        </p:nvSpPr>
        <p:spPr>
          <a:xfrm>
            <a:off x="214282" y="928670"/>
            <a:ext cx="8715436" cy="1060170"/>
          </a:xfrm>
        </p:spPr>
        <p:txBody>
          <a:bodyPr>
            <a:normAutofit/>
          </a:bodyPr>
          <a:lstStyle/>
          <a:p>
            <a:pPr marL="0" indent="0">
              <a:buNone/>
            </a:pPr>
            <a:r>
              <a:rPr lang="en-GB" sz="2800" dirty="0" smtClean="0"/>
              <a:t>A model is simulated in parallel with the real process.</a:t>
            </a:r>
          </a:p>
          <a:p>
            <a:pPr marL="0" indent="0">
              <a:buNone/>
            </a:pPr>
            <a:endParaRPr lang="en-GB" sz="2800" dirty="0"/>
          </a:p>
          <a:p>
            <a:pPr marL="0" indent="0">
              <a:buNone/>
            </a:pPr>
            <a:endParaRPr lang="en-GB" sz="2800"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556792"/>
            <a:ext cx="5618361" cy="3668638"/>
          </a:xfrm>
          <a:prstGeom prst="rect">
            <a:avLst/>
          </a:prstGeom>
          <a:solidFill>
            <a:schemeClr val="bg1"/>
          </a:solidFill>
        </p:spPr>
      </p:pic>
      <p:sp>
        <p:nvSpPr>
          <p:cNvPr id="7" name="Rounded Rectangle 6"/>
          <p:cNvSpPr/>
          <p:nvPr/>
        </p:nvSpPr>
        <p:spPr>
          <a:xfrm>
            <a:off x="323528" y="5517232"/>
            <a:ext cx="835292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Predictions are based on the model input/output and the offset term (see video 10 of chapter 1).</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462610220"/>
              </p:ext>
            </p:extLst>
          </p:nvPr>
        </p:nvGraphicFramePr>
        <p:xfrm>
          <a:off x="5869756" y="3212976"/>
          <a:ext cx="2806700" cy="700088"/>
        </p:xfrm>
        <a:graphic>
          <a:graphicData uri="http://schemas.openxmlformats.org/presentationml/2006/ole">
            <mc:AlternateContent xmlns:mc="http://schemas.openxmlformats.org/markup-compatibility/2006">
              <mc:Choice xmlns:v="urn:schemas-microsoft-com:vml" Requires="v">
                <p:oleObj spid="_x0000_s32791" name="Equation" r:id="rId4" imgW="965160" imgH="241200" progId="Equation.3">
                  <p:embed/>
                </p:oleObj>
              </mc:Choice>
              <mc:Fallback>
                <p:oleObj name="Equation" r:id="rId4" imgW="965160" imgH="241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9756" y="3212976"/>
                        <a:ext cx="2806700" cy="700088"/>
                      </a:xfrm>
                      <a:prstGeom prst="rect">
                        <a:avLst/>
                      </a:prstGeom>
                      <a:solidFill>
                        <a:schemeClr val="accent2">
                          <a:lumMod val="40000"/>
                          <a:lumOff val="60000"/>
                        </a:schemeClr>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56056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Predictions with an independent transfer function model</a:t>
            </a:r>
            <a:endParaRPr lang="en-GB" dirty="0"/>
          </a:p>
        </p:txBody>
      </p:sp>
      <p:sp>
        <p:nvSpPr>
          <p:cNvPr id="3" name="Content Placeholder 2"/>
          <p:cNvSpPr>
            <a:spLocks noGrp="1"/>
          </p:cNvSpPr>
          <p:nvPr>
            <p:ph idx="1"/>
          </p:nvPr>
        </p:nvSpPr>
        <p:spPr>
          <a:xfrm>
            <a:off x="179512" y="1484784"/>
            <a:ext cx="8715436" cy="1944216"/>
          </a:xfrm>
        </p:spPr>
        <p:txBody>
          <a:bodyPr>
            <a:normAutofit/>
          </a:bodyPr>
          <a:lstStyle/>
          <a:p>
            <a:pPr marL="0" indent="0">
              <a:buNone/>
            </a:pPr>
            <a:r>
              <a:rPr lang="en-GB" dirty="0" smtClean="0"/>
              <a:t>The </a:t>
            </a:r>
            <a:r>
              <a:rPr lang="en-GB" dirty="0"/>
              <a:t>u</a:t>
            </a:r>
            <a:r>
              <a:rPr lang="en-GB" dirty="0" smtClean="0"/>
              <a:t>nderlying model can be transfer function or state space (or indeed other forms).</a:t>
            </a:r>
          </a:p>
          <a:p>
            <a:pPr marL="0" indent="0">
              <a:buNone/>
            </a:pPr>
            <a:r>
              <a:rPr lang="en-GB" dirty="0" smtClean="0"/>
              <a:t>Considering TF formats first.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183030571"/>
              </p:ext>
            </p:extLst>
          </p:nvPr>
        </p:nvGraphicFramePr>
        <p:xfrm>
          <a:off x="1259632" y="4797152"/>
          <a:ext cx="6316662" cy="774700"/>
        </p:xfrm>
        <a:graphic>
          <a:graphicData uri="http://schemas.openxmlformats.org/presentationml/2006/ole">
            <mc:AlternateContent xmlns:mc="http://schemas.openxmlformats.org/markup-compatibility/2006">
              <mc:Choice xmlns:v="urn:schemas-microsoft-com:vml" Requires="v">
                <p:oleObj spid="_x0000_s31793" name="Equation" r:id="rId3" imgW="2171520" imgH="266400" progId="Equation.3">
                  <p:embed/>
                </p:oleObj>
              </mc:Choice>
              <mc:Fallback>
                <p:oleObj name="Equation" r:id="rId3" imgW="2171520" imgH="266400" progId="Equation.3">
                  <p:embed/>
                  <p:pic>
                    <p:nvPicPr>
                      <p:cNvPr id="0" name=""/>
                      <p:cNvPicPr>
                        <a:picLocks noChangeAspect="1" noChangeArrowheads="1"/>
                      </p:cNvPicPr>
                      <p:nvPr/>
                    </p:nvPicPr>
                    <p:blipFill>
                      <a:blip r:embed="rId4"/>
                      <a:srcRect/>
                      <a:stretch>
                        <a:fillRect/>
                      </a:stretch>
                    </p:blipFill>
                    <p:spPr bwMode="auto">
                      <a:xfrm>
                        <a:off x="1259632" y="4797152"/>
                        <a:ext cx="6316662"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32633554"/>
              </p:ext>
            </p:extLst>
          </p:nvPr>
        </p:nvGraphicFramePr>
        <p:xfrm>
          <a:off x="2339752" y="3501008"/>
          <a:ext cx="3752904" cy="936104"/>
        </p:xfrm>
        <a:graphic>
          <a:graphicData uri="http://schemas.openxmlformats.org/presentationml/2006/ole">
            <mc:AlternateContent xmlns:mc="http://schemas.openxmlformats.org/markup-compatibility/2006">
              <mc:Choice xmlns:v="urn:schemas-microsoft-com:vml" Requires="v">
                <p:oleObj spid="_x0000_s31794" name="Equation" r:id="rId5" imgW="965160" imgH="241200" progId="Equation.3">
                  <p:embed/>
                </p:oleObj>
              </mc:Choice>
              <mc:Fallback>
                <p:oleObj name="Equation" r:id="rId5" imgW="965160" imgH="241200" progId="Equation.3">
                  <p:embed/>
                  <p:pic>
                    <p:nvPicPr>
                      <p:cNvPr id="0" name="Object 5"/>
                      <p:cNvPicPr>
                        <a:picLocks noChangeAspect="1" noChangeArrowheads="1"/>
                      </p:cNvPicPr>
                      <p:nvPr/>
                    </p:nvPicPr>
                    <p:blipFill>
                      <a:blip r:embed="rId6"/>
                      <a:srcRect/>
                      <a:stretch>
                        <a:fillRect/>
                      </a:stretch>
                    </p:blipFill>
                    <p:spPr bwMode="auto">
                      <a:xfrm>
                        <a:off x="2339752" y="3501008"/>
                        <a:ext cx="3752904" cy="936104"/>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36275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 GPC with TF predictions  </a:t>
            </a:r>
            <a:endParaRPr lang="en-GB" dirty="0"/>
          </a:p>
        </p:txBody>
      </p:sp>
      <p:sp>
        <p:nvSpPr>
          <p:cNvPr id="3" name="Content Placeholder 2"/>
          <p:cNvSpPr>
            <a:spLocks noGrp="1"/>
          </p:cNvSpPr>
          <p:nvPr>
            <p:ph idx="1"/>
          </p:nvPr>
        </p:nvSpPr>
        <p:spPr>
          <a:xfrm>
            <a:off x="214282" y="928670"/>
            <a:ext cx="8715436" cy="700130"/>
          </a:xfrm>
        </p:spPr>
        <p:txBody>
          <a:bodyPr/>
          <a:lstStyle/>
          <a:p>
            <a:pPr marL="0" indent="0">
              <a:buNone/>
            </a:pPr>
            <a:r>
              <a:rPr lang="en-GB" dirty="0" smtClean="0"/>
              <a:t>Substituting predictions into J gives  the following:</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371591829"/>
              </p:ext>
            </p:extLst>
          </p:nvPr>
        </p:nvGraphicFramePr>
        <p:xfrm>
          <a:off x="1497013" y="1484313"/>
          <a:ext cx="6316662" cy="774700"/>
        </p:xfrm>
        <a:graphic>
          <a:graphicData uri="http://schemas.openxmlformats.org/presentationml/2006/ole">
            <mc:AlternateContent xmlns:mc="http://schemas.openxmlformats.org/markup-compatibility/2006">
              <mc:Choice xmlns:v="urn:schemas-microsoft-com:vml" Requires="v">
                <p:oleObj spid="_x0000_s33884" name="Equation" r:id="rId3" imgW="2171520" imgH="266400" progId="Equation.3">
                  <p:embed/>
                </p:oleObj>
              </mc:Choice>
              <mc:Fallback>
                <p:oleObj name="Equation" r:id="rId3" imgW="2171520" imgH="266400" progId="Equation.3">
                  <p:embed/>
                  <p:pic>
                    <p:nvPicPr>
                      <p:cNvPr id="0" name=""/>
                      <p:cNvPicPr>
                        <a:picLocks noChangeAspect="1" noChangeArrowheads="1"/>
                      </p:cNvPicPr>
                      <p:nvPr/>
                    </p:nvPicPr>
                    <p:blipFill>
                      <a:blip r:embed="rId4"/>
                      <a:srcRect/>
                      <a:stretch>
                        <a:fillRect/>
                      </a:stretch>
                    </p:blipFill>
                    <p:spPr bwMode="auto">
                      <a:xfrm>
                        <a:off x="1497013" y="1484313"/>
                        <a:ext cx="6316662"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45985010"/>
              </p:ext>
            </p:extLst>
          </p:nvPr>
        </p:nvGraphicFramePr>
        <p:xfrm>
          <a:off x="179512" y="2492896"/>
          <a:ext cx="8853246" cy="792088"/>
        </p:xfrm>
        <a:graphic>
          <a:graphicData uri="http://schemas.openxmlformats.org/presentationml/2006/ole">
            <mc:AlternateContent xmlns:mc="http://schemas.openxmlformats.org/markup-compatibility/2006">
              <mc:Choice xmlns:v="urn:schemas-microsoft-com:vml" Requires="v">
                <p:oleObj spid="_x0000_s33885" name="Equation" r:id="rId5" imgW="4267080" imgH="380880" progId="Equation.3">
                  <p:embed/>
                </p:oleObj>
              </mc:Choice>
              <mc:Fallback>
                <p:oleObj name="Equation" r:id="rId5" imgW="4267080" imgH="380880" progId="Equation.3">
                  <p:embed/>
                  <p:pic>
                    <p:nvPicPr>
                      <p:cNvPr id="0" name=""/>
                      <p:cNvPicPr>
                        <a:picLocks noChangeAspect="1" noChangeArrowheads="1"/>
                      </p:cNvPicPr>
                      <p:nvPr/>
                    </p:nvPicPr>
                    <p:blipFill>
                      <a:blip r:embed="rId6"/>
                      <a:srcRect/>
                      <a:stretch>
                        <a:fillRect/>
                      </a:stretch>
                    </p:blipFill>
                    <p:spPr bwMode="auto">
                      <a:xfrm>
                        <a:off x="179512" y="2492896"/>
                        <a:ext cx="8853246" cy="7920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Grp="1" noChangeAspect="1"/>
          </p:cNvGraphicFramePr>
          <p:nvPr>
            <p:extLst>
              <p:ext uri="{D42A27DB-BD31-4B8C-83A1-F6EECF244321}">
                <p14:modId xmlns:p14="http://schemas.microsoft.com/office/powerpoint/2010/main" val="1591731272"/>
              </p:ext>
            </p:extLst>
          </p:nvPr>
        </p:nvGraphicFramePr>
        <p:xfrm>
          <a:off x="-23921" y="4581127"/>
          <a:ext cx="9120295" cy="2178447"/>
        </p:xfrm>
        <a:graphic>
          <a:graphicData uri="http://schemas.openxmlformats.org/presentationml/2006/ole">
            <mc:AlternateContent xmlns:mc="http://schemas.openxmlformats.org/markup-compatibility/2006">
              <mc:Choice xmlns:v="urn:schemas-microsoft-com:vml" Requires="v">
                <p:oleObj spid="_x0000_s33886" name="Equation" r:id="rId7" imgW="4572000" imgH="1091880" progId="Equation.3">
                  <p:embed/>
                </p:oleObj>
              </mc:Choice>
              <mc:Fallback>
                <p:oleObj name="Equation" r:id="rId7" imgW="4572000" imgH="1091880" progId="Equation.3">
                  <p:embed/>
                  <p:pic>
                    <p:nvPicPr>
                      <p:cNvPr id="0" name="Object 5"/>
                      <p:cNvPicPr>
                        <a:picLocks noGrp="1" noChangeAspect="1" noChangeArrowheads="1"/>
                      </p:cNvPicPr>
                      <p:nvPr/>
                    </p:nvPicPr>
                    <p:blipFill>
                      <a:blip r:embed="rId8"/>
                      <a:srcRect/>
                      <a:stretch>
                        <a:fillRect/>
                      </a:stretch>
                    </p:blipFill>
                    <p:spPr bwMode="auto">
                      <a:xfrm>
                        <a:off x="-23921" y="4581127"/>
                        <a:ext cx="9120295" cy="2178447"/>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12" name="Object 11"/>
          <p:cNvGraphicFramePr>
            <a:graphicFrameLocks noGrp="1" noChangeAspect="1"/>
          </p:cNvGraphicFramePr>
          <p:nvPr>
            <p:extLst>
              <p:ext uri="{D42A27DB-BD31-4B8C-83A1-F6EECF244321}">
                <p14:modId xmlns:p14="http://schemas.microsoft.com/office/powerpoint/2010/main" val="3017280089"/>
              </p:ext>
            </p:extLst>
          </p:nvPr>
        </p:nvGraphicFramePr>
        <p:xfrm>
          <a:off x="469900" y="3573463"/>
          <a:ext cx="7450138" cy="706437"/>
        </p:xfrm>
        <a:graphic>
          <a:graphicData uri="http://schemas.openxmlformats.org/presentationml/2006/ole">
            <mc:AlternateContent xmlns:mc="http://schemas.openxmlformats.org/markup-compatibility/2006">
              <mc:Choice xmlns:v="urn:schemas-microsoft-com:vml" Requires="v">
                <p:oleObj spid="_x0000_s33887" name="Equation" r:id="rId9" imgW="2806560" imgH="266400" progId="Equation.3">
                  <p:embed/>
                </p:oleObj>
              </mc:Choice>
              <mc:Fallback>
                <p:oleObj name="Equation" r:id="rId9" imgW="2806560" imgH="266400" progId="Equation.3">
                  <p:embed/>
                  <p:pic>
                    <p:nvPicPr>
                      <p:cNvPr id="0" name="Object 6"/>
                      <p:cNvPicPr>
                        <a:picLocks noGrp="1" noChangeAspect="1" noChangeArrowheads="1"/>
                      </p:cNvPicPr>
                      <p:nvPr/>
                    </p:nvPicPr>
                    <p:blipFill>
                      <a:blip r:embed="rId10"/>
                      <a:srcRect/>
                      <a:stretch>
                        <a:fillRect/>
                      </a:stretch>
                    </p:blipFill>
                    <p:spPr bwMode="auto">
                      <a:xfrm>
                        <a:off x="469900" y="3573463"/>
                        <a:ext cx="7450138" cy="706437"/>
                      </a:xfrm>
                      <a:prstGeom prst="rect">
                        <a:avLst/>
                      </a:prstGeom>
                      <a:solidFill>
                        <a:srgbClr val="FFFF99"/>
                      </a:solidFill>
                      <a:ln w="38100">
                        <a:solidFill>
                          <a:srgbClr val="002060"/>
                        </a:solidFill>
                        <a:miter lim="800000"/>
                        <a:headEnd/>
                        <a:tailEnd/>
                      </a:ln>
                    </p:spPr>
                  </p:pic>
                </p:oleObj>
              </mc:Fallback>
            </mc:AlternateContent>
          </a:graphicData>
        </a:graphic>
      </p:graphicFrame>
    </p:spTree>
    <p:extLst>
      <p:ext uri="{BB962C8B-B14F-4D97-AF65-F5344CB8AC3E}">
        <p14:creationId xmlns:p14="http://schemas.microsoft.com/office/powerpoint/2010/main" val="422206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2852"/>
            <a:ext cx="7600358" cy="1053900"/>
          </a:xfrm>
        </p:spPr>
        <p:txBody>
          <a:bodyPr>
            <a:normAutofit fontScale="90000"/>
          </a:bodyPr>
          <a:lstStyle/>
          <a:p>
            <a:r>
              <a:rPr lang="en-GB" dirty="0" smtClean="0"/>
              <a:t>GPC optimisation with independent model</a:t>
            </a:r>
            <a:endParaRPr lang="en-GB" dirty="0"/>
          </a:p>
        </p:txBody>
      </p:sp>
      <p:sp>
        <p:nvSpPr>
          <p:cNvPr id="3" name="Content Placeholder 2"/>
          <p:cNvSpPr>
            <a:spLocks noGrp="1"/>
          </p:cNvSpPr>
          <p:nvPr>
            <p:ph idx="1"/>
          </p:nvPr>
        </p:nvSpPr>
        <p:spPr>
          <a:xfrm>
            <a:off x="214282" y="1196752"/>
            <a:ext cx="8715436" cy="4176464"/>
          </a:xfrm>
        </p:spPr>
        <p:txBody>
          <a:bodyPr>
            <a:normAutofit/>
          </a:bodyPr>
          <a:lstStyle/>
          <a:p>
            <a:pPr marL="0" indent="0">
              <a:buNone/>
            </a:pPr>
            <a:r>
              <a:rPr lang="en-GB" dirty="0" smtClean="0"/>
              <a:t>GPC control law is defined by the following QP: </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4197432588"/>
              </p:ext>
            </p:extLst>
          </p:nvPr>
        </p:nvGraphicFramePr>
        <p:xfrm>
          <a:off x="498475" y="3429000"/>
          <a:ext cx="7183438" cy="638175"/>
        </p:xfrm>
        <a:graphic>
          <a:graphicData uri="http://schemas.openxmlformats.org/presentationml/2006/ole">
            <mc:AlternateContent xmlns:mc="http://schemas.openxmlformats.org/markup-compatibility/2006">
              <mc:Choice xmlns:v="urn:schemas-microsoft-com:vml" Requires="v">
                <p:oleObj spid="_x0000_s35924" name="Equation" r:id="rId3" imgW="3288960" imgH="291960" progId="Equation.3">
                  <p:embed/>
                </p:oleObj>
              </mc:Choice>
              <mc:Fallback>
                <p:oleObj name="Equation" r:id="rId3" imgW="3288960" imgH="291960" progId="Equation.3">
                  <p:embed/>
                  <p:pic>
                    <p:nvPicPr>
                      <p:cNvPr id="0" name=""/>
                      <p:cNvPicPr>
                        <a:picLocks noChangeAspect="1" noChangeArrowheads="1"/>
                      </p:cNvPicPr>
                      <p:nvPr/>
                    </p:nvPicPr>
                    <p:blipFill>
                      <a:blip r:embed="rId4"/>
                      <a:srcRect/>
                      <a:stretch>
                        <a:fillRect/>
                      </a:stretch>
                    </p:blipFill>
                    <p:spPr bwMode="auto">
                      <a:xfrm>
                        <a:off x="498475" y="3429000"/>
                        <a:ext cx="7183438" cy="638175"/>
                      </a:xfrm>
                      <a:prstGeom prst="rect">
                        <a:avLst/>
                      </a:prstGeom>
                      <a:solidFill>
                        <a:schemeClr val="accent4">
                          <a:lumMod val="20000"/>
                          <a:lumOff val="80000"/>
                        </a:schemeClr>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72599347"/>
              </p:ext>
            </p:extLst>
          </p:nvPr>
        </p:nvGraphicFramePr>
        <p:xfrm>
          <a:off x="827584" y="1844824"/>
          <a:ext cx="6792912" cy="1444625"/>
        </p:xfrm>
        <a:graphic>
          <a:graphicData uri="http://schemas.openxmlformats.org/presentationml/2006/ole">
            <mc:AlternateContent xmlns:mc="http://schemas.openxmlformats.org/markup-compatibility/2006">
              <mc:Choice xmlns:v="urn:schemas-microsoft-com:vml" Requires="v">
                <p:oleObj spid="_x0000_s35925" name="Equation" r:id="rId5" imgW="3111480" imgH="660240" progId="Equation.3">
                  <p:embed/>
                </p:oleObj>
              </mc:Choice>
              <mc:Fallback>
                <p:oleObj name="Equation" r:id="rId5" imgW="3111480" imgH="660240" progId="Equation.3">
                  <p:embed/>
                  <p:pic>
                    <p:nvPicPr>
                      <p:cNvPr id="0" name=""/>
                      <p:cNvPicPr>
                        <a:picLocks noChangeAspect="1" noChangeArrowheads="1"/>
                      </p:cNvPicPr>
                      <p:nvPr/>
                    </p:nvPicPr>
                    <p:blipFill>
                      <a:blip r:embed="rId6"/>
                      <a:srcRect/>
                      <a:stretch>
                        <a:fillRect/>
                      </a:stretch>
                    </p:blipFill>
                    <p:spPr bwMode="auto">
                      <a:xfrm>
                        <a:off x="827584" y="1844824"/>
                        <a:ext cx="6792912" cy="1444625"/>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Grp="1" noChangeAspect="1"/>
          </p:cNvGraphicFramePr>
          <p:nvPr>
            <p:extLst>
              <p:ext uri="{D42A27DB-BD31-4B8C-83A1-F6EECF244321}">
                <p14:modId xmlns:p14="http://schemas.microsoft.com/office/powerpoint/2010/main" val="2267231346"/>
              </p:ext>
            </p:extLst>
          </p:nvPr>
        </p:nvGraphicFramePr>
        <p:xfrm>
          <a:off x="-23813" y="4437112"/>
          <a:ext cx="9120188" cy="2178050"/>
        </p:xfrm>
        <a:graphic>
          <a:graphicData uri="http://schemas.openxmlformats.org/presentationml/2006/ole">
            <mc:AlternateContent xmlns:mc="http://schemas.openxmlformats.org/markup-compatibility/2006">
              <mc:Choice xmlns:v="urn:schemas-microsoft-com:vml" Requires="v">
                <p:oleObj spid="_x0000_s35926" name="Equation" r:id="rId7" imgW="4572000" imgH="1091880" progId="Equation.3">
                  <p:embed/>
                </p:oleObj>
              </mc:Choice>
              <mc:Fallback>
                <p:oleObj name="Equation" r:id="rId7" imgW="4572000" imgH="1091880" progId="Equation.3">
                  <p:embed/>
                  <p:pic>
                    <p:nvPicPr>
                      <p:cNvPr id="0" name="Object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3" y="4437112"/>
                        <a:ext cx="9120188" cy="2178050"/>
                      </a:xfrm>
                      <a:prstGeom prst="rect">
                        <a:avLst/>
                      </a:prstGeom>
                      <a:solidFill>
                        <a:srgbClr val="FFFF99"/>
                      </a:solidFill>
                      <a:ln w="38100">
                        <a:solidFill>
                          <a:srgbClr val="002060"/>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15148949"/>
              </p:ext>
            </p:extLst>
          </p:nvPr>
        </p:nvGraphicFramePr>
        <p:xfrm>
          <a:off x="6012160" y="1844824"/>
          <a:ext cx="2528714" cy="631109"/>
        </p:xfrm>
        <a:graphic>
          <a:graphicData uri="http://schemas.openxmlformats.org/presentationml/2006/ole">
            <mc:AlternateContent xmlns:mc="http://schemas.openxmlformats.org/markup-compatibility/2006">
              <mc:Choice xmlns:v="urn:schemas-microsoft-com:vml" Requires="v">
                <p:oleObj spid="_x0000_s35927" name="Equation" r:id="rId9" imgW="965160" imgH="241200" progId="Equation.3">
                  <p:embed/>
                </p:oleObj>
              </mc:Choice>
              <mc:Fallback>
                <p:oleObj name="Equation" r:id="rId9" imgW="965160" imgH="241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2160" y="1844824"/>
                        <a:ext cx="2528714" cy="631109"/>
                      </a:xfrm>
                      <a:prstGeom prst="rect">
                        <a:avLst/>
                      </a:prstGeom>
                      <a:solidFill>
                        <a:srgbClr val="FFFFCC"/>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98189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p:txBody>
          <a:bodyPr/>
          <a:lstStyle/>
          <a:p>
            <a:pPr marL="0" indent="0">
              <a:buNone/>
            </a:pPr>
            <a:r>
              <a:rPr lang="en-GB" dirty="0" smtClean="0"/>
              <a:t>Key files for supporting independent model GPC using transfer functions are:</a:t>
            </a:r>
          </a:p>
          <a:p>
            <a:pPr marL="514350" indent="-514350">
              <a:buFont typeface="+mj-lt"/>
              <a:buAutoNum type="arabicPeriod"/>
            </a:pPr>
            <a:r>
              <a:rPr lang="en-GB" dirty="0" err="1" smtClean="0"/>
              <a:t>imgpc_constraints_tfmodel.m</a:t>
            </a:r>
            <a:r>
              <a:rPr lang="en-GB" dirty="0" smtClean="0"/>
              <a:t> – </a:t>
            </a:r>
            <a:r>
              <a:rPr lang="en-GB" dirty="0" smtClean="0">
                <a:solidFill>
                  <a:srgbClr val="FF0000"/>
                </a:solidFill>
              </a:rPr>
              <a:t>BUILD CONSTRAINT MATRICES</a:t>
            </a:r>
          </a:p>
          <a:p>
            <a:pPr marL="514350" indent="-514350">
              <a:buFont typeface="+mj-lt"/>
              <a:buAutoNum type="arabicPeriod"/>
            </a:pPr>
            <a:r>
              <a:rPr lang="en-GB" dirty="0" err="1" smtClean="0"/>
              <a:t>imgpc_tf_law.m</a:t>
            </a:r>
            <a:r>
              <a:rPr lang="en-GB" dirty="0" smtClean="0"/>
              <a:t> – </a:t>
            </a:r>
            <a:r>
              <a:rPr lang="en-GB" dirty="0" smtClean="0">
                <a:solidFill>
                  <a:srgbClr val="FF0000"/>
                </a:solidFill>
              </a:rPr>
              <a:t>DEFINE PARAMETERS OF J</a:t>
            </a:r>
          </a:p>
          <a:p>
            <a:pPr marL="514350" indent="-514350">
              <a:buFont typeface="+mj-lt"/>
              <a:buAutoNum type="arabicPeriod"/>
            </a:pPr>
            <a:r>
              <a:rPr lang="en-GB" dirty="0" err="1" smtClean="0"/>
              <a:t>imgpc_tf_simulate_constraints.m</a:t>
            </a:r>
            <a:r>
              <a:rPr lang="en-GB" dirty="0" smtClean="0"/>
              <a:t> – </a:t>
            </a:r>
            <a:r>
              <a:rPr lang="en-GB" dirty="0" smtClean="0">
                <a:solidFill>
                  <a:srgbClr val="FF0000"/>
                </a:solidFill>
              </a:rPr>
              <a:t>RUN SIMULATION AND PRODUCE FIGURES</a:t>
            </a:r>
          </a:p>
          <a:p>
            <a:pPr marL="0" indent="0">
              <a:buNone/>
            </a:pPr>
            <a:r>
              <a:rPr lang="en-GB" dirty="0" smtClean="0">
                <a:solidFill>
                  <a:srgbClr val="FF0000"/>
                </a:solidFill>
              </a:rPr>
              <a:t>CODE IS IN </a:t>
            </a:r>
            <a:r>
              <a:rPr lang="en-GB" i="1" dirty="0" smtClean="0">
                <a:solidFill>
                  <a:srgbClr val="00B050"/>
                </a:solidFill>
              </a:rPr>
              <a:t>INDEPENDENT MODEL MPC </a:t>
            </a:r>
            <a:r>
              <a:rPr lang="en-GB" dirty="0" smtClean="0">
                <a:solidFill>
                  <a:srgbClr val="FF0000"/>
                </a:solidFill>
              </a:rPr>
              <a:t>FOLDER</a:t>
            </a:r>
            <a:endParaRPr lang="en-GB" dirty="0">
              <a:solidFill>
                <a:srgbClr val="FF0000"/>
              </a:solidFill>
            </a:endParaRPr>
          </a:p>
          <a:p>
            <a:pPr marL="0" indent="0">
              <a:buNone/>
            </a:pPr>
            <a:r>
              <a:rPr lang="en-GB" dirty="0" smtClean="0">
                <a:solidFill>
                  <a:srgbClr val="7030A0"/>
                </a:solidFill>
              </a:rPr>
              <a:t>Worth comparing to standard GPC with and without a T-filter.</a:t>
            </a:r>
            <a:endParaRPr lang="en-GB" dirty="0">
              <a:solidFill>
                <a:srgbClr val="7030A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spTree>
    <p:extLst>
      <p:ext uri="{BB962C8B-B14F-4D97-AF65-F5344CB8AC3E}">
        <p14:creationId xmlns:p14="http://schemas.microsoft.com/office/powerpoint/2010/main" val="342447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ideo5_7_example1.m</a:t>
            </a:r>
            <a:endParaRPr lang="en-GB" dirty="0"/>
          </a:p>
        </p:txBody>
      </p:sp>
      <p:sp>
        <p:nvSpPr>
          <p:cNvPr id="3" name="Content Placeholder 2"/>
          <p:cNvSpPr>
            <a:spLocks noGrp="1"/>
          </p:cNvSpPr>
          <p:nvPr>
            <p:ph idx="1"/>
          </p:nvPr>
        </p:nvSpPr>
        <p:spPr>
          <a:xfrm>
            <a:off x="214282" y="928670"/>
            <a:ext cx="8715436" cy="2356314"/>
          </a:xfrm>
        </p:spPr>
        <p:txBody>
          <a:bodyPr/>
          <a:lstStyle/>
          <a:p>
            <a:r>
              <a:rPr lang="en-GB" dirty="0" smtClean="0"/>
              <a:t>Simple example to demonstrate the code works.</a:t>
            </a:r>
          </a:p>
          <a:p>
            <a:r>
              <a:rPr lang="en-GB" dirty="0" smtClean="0"/>
              <a:t>Same example as </a:t>
            </a:r>
            <a:r>
              <a:rPr lang="en-GB" i="1" dirty="0" smtClean="0">
                <a:solidFill>
                  <a:srgbClr val="7030A0"/>
                </a:solidFill>
              </a:rPr>
              <a:t>video5_4_example1.m</a:t>
            </a:r>
            <a:r>
              <a:rPr lang="en-GB" dirty="0" smtClean="0"/>
              <a:t> and viewers will note same responses as no uncertainty.</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811" y="2380828"/>
            <a:ext cx="5910064" cy="443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241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2141</TotalTime>
  <Words>704</Words>
  <Application>Microsoft Office PowerPoint</Application>
  <PresentationFormat>On-screen Show (4:3)</PresentationFormat>
  <Paragraphs>102</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CHAPTER 5 Predictive Control with constraints 7 independent model GPC</vt:lpstr>
      <vt:lpstr>Background </vt:lpstr>
      <vt:lpstr>GPC optimisation</vt:lpstr>
      <vt:lpstr>Independent model structure</vt:lpstr>
      <vt:lpstr>Predictions with an independent transfer function model</vt:lpstr>
      <vt:lpstr>IM GPC with TF predictions  </vt:lpstr>
      <vt:lpstr>GPC optimisation with independent model</vt:lpstr>
      <vt:lpstr>MATLAB code</vt:lpstr>
      <vt:lpstr>video5_7_example1.m</vt:lpstr>
      <vt:lpstr>video5_7_example2.m</vt:lpstr>
      <vt:lpstr>video5_7_example3.m and video5_7_example4.m</vt:lpstr>
      <vt:lpstr>video5_7_example4.m</vt:lpstr>
      <vt:lpstr>State space IM</vt:lpstr>
      <vt:lpstr>video5_7_example5.m</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135</cp:revision>
  <dcterms:created xsi:type="dcterms:W3CDTF">2012-03-07T15:25:29Z</dcterms:created>
  <dcterms:modified xsi:type="dcterms:W3CDTF">2014-04-08T11:35:51Z</dcterms:modified>
</cp:coreProperties>
</file>