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341" r:id="rId4"/>
    <p:sldId id="345" r:id="rId5"/>
    <p:sldId id="346" r:id="rId6"/>
    <p:sldId id="344" r:id="rId7"/>
    <p:sldId id="342" r:id="rId8"/>
    <p:sldId id="347" r:id="rId9"/>
    <p:sldId id="348" r:id="rId10"/>
    <p:sldId id="349" r:id="rId11"/>
    <p:sldId id="350" r:id="rId12"/>
    <p:sldId id="354" r:id="rId13"/>
    <p:sldId id="353" r:id="rId14"/>
    <p:sldId id="355" r:id="rId15"/>
    <p:sldId id="356" r:id="rId16"/>
    <p:sldId id="357" r:id="rId17"/>
    <p:sldId id="289"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traceFormat>
        <inkml:channelProperties>
          <inkml:channelProperty channel="X" name="resolution" value="43.48597" units="1/cm"/>
          <inkml:channelProperty channel="Y" name="resolution" value="28.34646" units="1/cm"/>
        </inkml:channelProperties>
      </inkml:inkSource>
      <inkml:timestamp xml:id="ts0" timeString="2014-03-10T13:49:05.362"/>
    </inkml:context>
    <inkml:brush xml:id="br0">
      <inkml:brushProperty name="width" value="0.06667" units="cm"/>
      <inkml:brushProperty name="height" value="0.06667" units="cm"/>
      <inkml:brushProperty name="fitToCurve" value="1"/>
    </inkml:brush>
  </inkml:definitions>
  <inkml:trace contextRef="#ctx0" brushRef="#br0">0 0</inkml:trace>
  <inkml:trace contextRef="#ctx0" brushRef="#br0" timeOffset="-216.0124">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7313" y="333375"/>
            <a:ext cx="5780087" cy="10810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700213"/>
            <a:ext cx="4038600" cy="4395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800600" y="1700213"/>
            <a:ext cx="4038600" cy="4395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3"/>
          <p:cNvSpPr>
            <a:spLocks noGrp="1" noChangeArrowheads="1"/>
          </p:cNvSpPr>
          <p:nvPr>
            <p:ph type="sldNum" sz="quarter" idx="10"/>
          </p:nvPr>
        </p:nvSpPr>
        <p:spPr>
          <a:ln/>
        </p:spPr>
        <p:txBody>
          <a:bodyPr/>
          <a:lstStyle>
            <a:lvl1pPr>
              <a:defRPr/>
            </a:lvl1pPr>
          </a:lstStyle>
          <a:p>
            <a:pPr>
              <a:defRPr/>
            </a:pPr>
            <a:fld id="{517C8692-5402-4105-879F-6E68E8DF42D0}" type="slidenum">
              <a:rPr lang="en-GB"/>
              <a:pPr>
                <a:defRPr/>
              </a:pPr>
              <a:t>‹#›</a:t>
            </a:fld>
            <a:endParaRPr lang="en-GB"/>
          </a:p>
        </p:txBody>
      </p:sp>
    </p:spTree>
    <p:extLst>
      <p:ext uri="{BB962C8B-B14F-4D97-AF65-F5344CB8AC3E}">
        <p14:creationId xmlns:p14="http://schemas.microsoft.com/office/powerpoint/2010/main" val="109816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5"/>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7.jpeg"/><Relationship Id="rId5" Type="http://schemas.openxmlformats.org/officeDocument/2006/relationships/hyperlink" Target="http://engsc.ac.uk/" TargetMode="External"/><Relationship Id="rId10" Type="http://schemas.openxmlformats.org/officeDocument/2006/relationships/image" Target="../media/image36.jpeg"/><Relationship Id="rId4" Type="http://schemas.openxmlformats.org/officeDocument/2006/relationships/image" Target="../media/image3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4.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a:t>
            </a:r>
            <a:r>
              <a:rPr lang="en-GB" dirty="0"/>
              <a:t>8</a:t>
            </a:r>
            <a:r>
              <a:rPr lang="en-GB" dirty="0" smtClean="0"/>
              <a:t/>
            </a:r>
            <a:br>
              <a:rPr lang="en-GB" dirty="0" smtClean="0"/>
            </a:br>
            <a:r>
              <a:rPr lang="en-GB" dirty="0" smtClean="0"/>
              <a:t>Invariant sets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 of key point</a:t>
            </a:r>
            <a:endParaRPr lang="en-GB" dirty="0"/>
          </a:p>
        </p:txBody>
      </p:sp>
      <p:sp>
        <p:nvSpPr>
          <p:cNvPr id="3" name="Content Placeholder 2"/>
          <p:cNvSpPr>
            <a:spLocks noGrp="1"/>
          </p:cNvSpPr>
          <p:nvPr>
            <p:ph idx="1"/>
          </p:nvPr>
        </p:nvSpPr>
        <p:spPr/>
        <p:txBody>
          <a:bodyPr>
            <a:normAutofit lnSpcReduction="10000"/>
          </a:bodyPr>
          <a:lstStyle/>
          <a:p>
            <a:r>
              <a:rPr lang="en-GB" b="1" dirty="0" smtClean="0">
                <a:solidFill>
                  <a:srgbClr val="C00000"/>
                </a:solidFill>
              </a:rPr>
              <a:t>Assumed that the asymptotic value of the state is strictly inside the constraints and not on the boundary.</a:t>
            </a:r>
          </a:p>
          <a:p>
            <a:r>
              <a:rPr lang="en-GB" dirty="0" smtClean="0"/>
              <a:t>We used the origin as the asymptotic point and assumed constraints were strictly negative and positive to ensure this.</a:t>
            </a:r>
          </a:p>
          <a:p>
            <a:endParaRPr lang="en-GB" dirty="0"/>
          </a:p>
          <a:p>
            <a:endParaRPr lang="en-GB" dirty="0" smtClean="0"/>
          </a:p>
          <a:p>
            <a:r>
              <a:rPr lang="en-GB" dirty="0" smtClean="0"/>
              <a:t>Where the origin is not the asymptotic point, one may need to use deviation variables to show an equivalent relationship and thus result exists.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281519616"/>
              </p:ext>
            </p:extLst>
          </p:nvPr>
        </p:nvGraphicFramePr>
        <p:xfrm>
          <a:off x="3059832" y="3789040"/>
          <a:ext cx="4241800" cy="884238"/>
        </p:xfrm>
        <a:graphic>
          <a:graphicData uri="http://schemas.openxmlformats.org/presentationml/2006/ole">
            <mc:AlternateContent xmlns:mc="http://schemas.openxmlformats.org/markup-compatibility/2006">
              <mc:Choice xmlns:v="urn:schemas-microsoft-com:vml" Requires="v">
                <p:oleObj spid="_x0000_s50204" name="Equation" r:id="rId3" imgW="1282680" imgH="266400" progId="Equation.3">
                  <p:embed/>
                </p:oleObj>
              </mc:Choice>
              <mc:Fallback>
                <p:oleObj name="Equation" r:id="rId3" imgW="1282680" imgH="266400" progId="Equation.3">
                  <p:embed/>
                  <p:pic>
                    <p:nvPicPr>
                      <p:cNvPr id="0" name="Object 9"/>
                      <p:cNvPicPr>
                        <a:picLocks noChangeAspect="1" noChangeArrowheads="1"/>
                      </p:cNvPicPr>
                      <p:nvPr/>
                    </p:nvPicPr>
                    <p:blipFill>
                      <a:blip r:embed="rId4"/>
                      <a:srcRect/>
                      <a:stretch>
                        <a:fillRect/>
                      </a:stretch>
                    </p:blipFill>
                    <p:spPr bwMode="auto">
                      <a:xfrm>
                        <a:off x="3059832" y="3789040"/>
                        <a:ext cx="4241800" cy="884238"/>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56886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set</a:t>
            </a:r>
            <a:endParaRPr lang="en-GB" dirty="0"/>
          </a:p>
        </p:txBody>
      </p:sp>
      <p:sp>
        <p:nvSpPr>
          <p:cNvPr id="3" name="Content Placeholder 2"/>
          <p:cNvSpPr>
            <a:spLocks noGrp="1"/>
          </p:cNvSpPr>
          <p:nvPr>
            <p:ph idx="1"/>
          </p:nvPr>
        </p:nvSpPr>
        <p:spPr>
          <a:xfrm>
            <a:off x="214282" y="928670"/>
            <a:ext cx="5797878" cy="5643602"/>
          </a:xfrm>
        </p:spPr>
        <p:txBody>
          <a:bodyPr>
            <a:normAutofit lnSpcReduction="10000"/>
          </a:bodyPr>
          <a:lstStyle/>
          <a:p>
            <a:r>
              <a:rPr lang="en-GB" dirty="0" smtClean="0"/>
              <a:t>Assume one has found ‘n’ so that the constraint satisfaction over an infinite horizon can be ensured by: </a:t>
            </a:r>
          </a:p>
          <a:p>
            <a:r>
              <a:rPr lang="en-GB" dirty="0" smtClean="0"/>
              <a:t>There may still be many unneeded inequalities in this set.</a:t>
            </a:r>
          </a:p>
          <a:p>
            <a:r>
              <a:rPr lang="en-GB" dirty="0" smtClean="0"/>
              <a:t>In general one could remove (off line) so called ‘redundant’ constraints to reduce the number of inequalities stored and used in the QP.</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633062908"/>
              </p:ext>
            </p:extLst>
          </p:nvPr>
        </p:nvGraphicFramePr>
        <p:xfrm>
          <a:off x="6012160" y="836712"/>
          <a:ext cx="2968625" cy="3541713"/>
        </p:xfrm>
        <a:graphic>
          <a:graphicData uri="http://schemas.openxmlformats.org/presentationml/2006/ole">
            <mc:AlternateContent xmlns:mc="http://schemas.openxmlformats.org/markup-compatibility/2006">
              <mc:Choice xmlns:v="urn:schemas-microsoft-com:vml" Requires="v">
                <p:oleObj spid="_x0000_s51228" name="Equation" r:id="rId3" imgW="1320480" imgH="1574640" progId="Equation.3">
                  <p:embed/>
                </p:oleObj>
              </mc:Choice>
              <mc:Fallback>
                <p:oleObj name="Equation" r:id="rId3" imgW="1320480" imgH="157464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836712"/>
                        <a:ext cx="2968625" cy="3541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5652120" y="4653136"/>
            <a:ext cx="3236137" cy="207890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MATLAB code does not do this </a:t>
            </a:r>
            <a:r>
              <a:rPr lang="en-GB" sz="2800" dirty="0" smtClean="0"/>
              <a:t>for simplicity.</a:t>
            </a:r>
          </a:p>
          <a:p>
            <a:pPr algn="ctr"/>
            <a:r>
              <a:rPr lang="en-GB" sz="2800" dirty="0" smtClean="0"/>
              <a:t>It is needed for high dimensions.</a:t>
            </a:r>
            <a:endParaRPr lang="en-GB" sz="2800" dirty="0"/>
          </a:p>
        </p:txBody>
      </p:sp>
    </p:spTree>
    <p:extLst>
      <p:ext uri="{BB962C8B-B14F-4D97-AF65-F5344CB8AC3E}">
        <p14:creationId xmlns:p14="http://schemas.microsoft.com/office/powerpoint/2010/main" val="327838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Invariant </a:t>
            </a:r>
            <a:r>
              <a:rPr lang="en-GB" dirty="0" smtClean="0"/>
              <a:t>and admissible sets</a:t>
            </a:r>
            <a:endParaRPr lang="en-GB" dirty="0"/>
          </a:p>
        </p:txBody>
      </p:sp>
      <p:sp>
        <p:nvSpPr>
          <p:cNvPr id="3" name="Content Placeholder 2"/>
          <p:cNvSpPr>
            <a:spLocks noGrp="1"/>
          </p:cNvSpPr>
          <p:nvPr>
            <p:ph idx="1"/>
          </p:nvPr>
        </p:nvSpPr>
        <p:spPr/>
        <p:txBody>
          <a:bodyPr/>
          <a:lstStyle/>
          <a:p>
            <a:pPr marL="0" indent="0">
              <a:buNone/>
            </a:pPr>
            <a:r>
              <a:rPr lang="en-GB" dirty="0" smtClean="0"/>
              <a:t>The set is called invariant because:</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Using set notation, this may be clearer: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34152541"/>
              </p:ext>
            </p:extLst>
          </p:nvPr>
        </p:nvGraphicFramePr>
        <p:xfrm>
          <a:off x="539552" y="1700808"/>
          <a:ext cx="2143125" cy="1514475"/>
        </p:xfrm>
        <a:graphic>
          <a:graphicData uri="http://schemas.openxmlformats.org/presentationml/2006/ole">
            <mc:AlternateContent xmlns:mc="http://schemas.openxmlformats.org/markup-compatibility/2006">
              <mc:Choice xmlns:v="urn:schemas-microsoft-com:vml" Requires="v">
                <p:oleObj spid="_x0000_s54344" name="Equation" r:id="rId3" imgW="647640" imgH="457200" progId="Equation.3">
                  <p:embed/>
                </p:oleObj>
              </mc:Choice>
              <mc:Fallback>
                <p:oleObj name="Equation" r:id="rId3" imgW="647640" imgH="457200" progId="Equation.3">
                  <p:embed/>
                  <p:pic>
                    <p:nvPicPr>
                      <p:cNvPr id="0" name="Object 5"/>
                      <p:cNvPicPr>
                        <a:picLocks noChangeAspect="1" noChangeArrowheads="1"/>
                      </p:cNvPicPr>
                      <p:nvPr/>
                    </p:nvPicPr>
                    <p:blipFill>
                      <a:blip r:embed="rId4"/>
                      <a:srcRect/>
                      <a:stretch>
                        <a:fillRect/>
                      </a:stretch>
                    </p:blipFill>
                    <p:spPr bwMode="auto">
                      <a:xfrm>
                        <a:off x="539552" y="1700808"/>
                        <a:ext cx="2143125" cy="151447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24028697"/>
              </p:ext>
            </p:extLst>
          </p:nvPr>
        </p:nvGraphicFramePr>
        <p:xfrm>
          <a:off x="5580112" y="1578719"/>
          <a:ext cx="2773363" cy="1684337"/>
        </p:xfrm>
        <a:graphic>
          <a:graphicData uri="http://schemas.openxmlformats.org/presentationml/2006/ole">
            <mc:AlternateContent xmlns:mc="http://schemas.openxmlformats.org/markup-compatibility/2006">
              <mc:Choice xmlns:v="urn:schemas-microsoft-com:vml" Requires="v">
                <p:oleObj spid="_x0000_s54345" name="Equation" r:id="rId5" imgW="838080" imgH="507960" progId="Equation.3">
                  <p:embed/>
                </p:oleObj>
              </mc:Choice>
              <mc:Fallback>
                <p:oleObj name="Equation" r:id="rId5" imgW="838080" imgH="507960" progId="Equation.3">
                  <p:embed/>
                  <p:pic>
                    <p:nvPicPr>
                      <p:cNvPr id="0" name="Object 6"/>
                      <p:cNvPicPr>
                        <a:picLocks noChangeAspect="1" noChangeArrowheads="1"/>
                      </p:cNvPicPr>
                      <p:nvPr/>
                    </p:nvPicPr>
                    <p:blipFill>
                      <a:blip r:embed="rId6"/>
                      <a:srcRect/>
                      <a:stretch>
                        <a:fillRect/>
                      </a:stretch>
                    </p:blipFill>
                    <p:spPr bwMode="auto">
                      <a:xfrm>
                        <a:off x="5580112" y="1578719"/>
                        <a:ext cx="2773363" cy="1684337"/>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8" name="Right Arrow 7"/>
          <p:cNvSpPr/>
          <p:nvPr/>
        </p:nvSpPr>
        <p:spPr>
          <a:xfrm>
            <a:off x="3419872" y="1988840"/>
            <a:ext cx="1728192" cy="864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Object 8"/>
          <p:cNvGraphicFramePr>
            <a:graphicFrameLocks noChangeAspect="1"/>
          </p:cNvGraphicFramePr>
          <p:nvPr>
            <p:extLst>
              <p:ext uri="{D42A27DB-BD31-4B8C-83A1-F6EECF244321}">
                <p14:modId xmlns:p14="http://schemas.microsoft.com/office/powerpoint/2010/main" val="632518471"/>
              </p:ext>
            </p:extLst>
          </p:nvPr>
        </p:nvGraphicFramePr>
        <p:xfrm>
          <a:off x="2627784" y="3933056"/>
          <a:ext cx="3656012" cy="757238"/>
        </p:xfrm>
        <a:graphic>
          <a:graphicData uri="http://schemas.openxmlformats.org/presentationml/2006/ole">
            <mc:AlternateContent xmlns:mc="http://schemas.openxmlformats.org/markup-compatibility/2006">
              <mc:Choice xmlns:v="urn:schemas-microsoft-com:vml" Requires="v">
                <p:oleObj spid="_x0000_s54346" name="Equation" r:id="rId7" imgW="1104840" imgH="228600" progId="Equation.3">
                  <p:embed/>
                </p:oleObj>
              </mc:Choice>
              <mc:Fallback>
                <p:oleObj name="Equation" r:id="rId7" imgW="1104840" imgH="228600" progId="Equation.3">
                  <p:embed/>
                  <p:pic>
                    <p:nvPicPr>
                      <p:cNvPr id="0" name="Object 5"/>
                      <p:cNvPicPr>
                        <a:picLocks noChangeAspect="1" noChangeArrowheads="1"/>
                      </p:cNvPicPr>
                      <p:nvPr/>
                    </p:nvPicPr>
                    <p:blipFill>
                      <a:blip r:embed="rId8"/>
                      <a:srcRect/>
                      <a:stretch>
                        <a:fillRect/>
                      </a:stretch>
                    </p:blipFill>
                    <p:spPr bwMode="auto">
                      <a:xfrm>
                        <a:off x="2627784" y="3933056"/>
                        <a:ext cx="3656012"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09226857"/>
              </p:ext>
            </p:extLst>
          </p:nvPr>
        </p:nvGraphicFramePr>
        <p:xfrm>
          <a:off x="1331640" y="4869160"/>
          <a:ext cx="6137870" cy="1742763"/>
        </p:xfrm>
        <a:graphic>
          <a:graphicData uri="http://schemas.openxmlformats.org/presentationml/2006/ole">
            <mc:AlternateContent xmlns:mc="http://schemas.openxmlformats.org/markup-compatibility/2006">
              <mc:Choice xmlns:v="urn:schemas-microsoft-com:vml" Requires="v">
                <p:oleObj spid="_x0000_s54347" name="Equation" r:id="rId9" imgW="1790640" imgH="507960" progId="Equation.3">
                  <p:embed/>
                </p:oleObj>
              </mc:Choice>
              <mc:Fallback>
                <p:oleObj name="Equation" r:id="rId9" imgW="1790640" imgH="507960" progId="Equation.3">
                  <p:embed/>
                  <p:pic>
                    <p:nvPicPr>
                      <p:cNvPr id="0" name="Object 8"/>
                      <p:cNvPicPr>
                        <a:picLocks noChangeAspect="1" noChangeArrowheads="1"/>
                      </p:cNvPicPr>
                      <p:nvPr/>
                    </p:nvPicPr>
                    <p:blipFill>
                      <a:blip r:embed="rId10"/>
                      <a:srcRect/>
                      <a:stretch>
                        <a:fillRect/>
                      </a:stretch>
                    </p:blipFill>
                    <p:spPr bwMode="auto">
                      <a:xfrm>
                        <a:off x="1331640" y="4869160"/>
                        <a:ext cx="6137870" cy="1742763"/>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1" name="Rectangle 10"/>
          <p:cNvSpPr/>
          <p:nvPr/>
        </p:nvSpPr>
        <p:spPr>
          <a:xfrm>
            <a:off x="251520" y="1052736"/>
            <a:ext cx="8708745" cy="230425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Called MAXIMAL ADMISSIBLE SET because it is the largest set such that </a:t>
            </a:r>
            <a:r>
              <a:rPr lang="en-GB" sz="2800" dirty="0" err="1" smtClean="0"/>
              <a:t>x</a:t>
            </a:r>
            <a:r>
              <a:rPr lang="en-GB" sz="2800" baseline="-25000" dirty="0" err="1" smtClean="0"/>
              <a:t>k</a:t>
            </a:r>
            <a:r>
              <a:rPr lang="en-GB" sz="2800" dirty="0" smtClean="0"/>
              <a:t> satisfies constraints, for all k.</a:t>
            </a:r>
          </a:p>
          <a:p>
            <a:pPr algn="ctr"/>
            <a:endParaRPr lang="en-GB" sz="2800" dirty="0" smtClean="0"/>
          </a:p>
          <a:p>
            <a:pPr algn="ctr"/>
            <a:r>
              <a:rPr lang="en-GB" sz="2800" dirty="0" smtClean="0"/>
              <a:t>Membership of this set is both necessary and sufficient to satisfy constraints.</a:t>
            </a:r>
            <a:endParaRPr lang="en-GB" sz="2800" dirty="0"/>
          </a:p>
        </p:txBody>
      </p:sp>
    </p:spTree>
    <p:extLst>
      <p:ext uri="{BB962C8B-B14F-4D97-AF65-F5344CB8AC3E}">
        <p14:creationId xmlns:p14="http://schemas.microsoft.com/office/powerpoint/2010/main" val="31562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Objectives</a:t>
            </a:r>
            <a:endParaRPr lang="en-GB" dirty="0"/>
          </a:p>
        </p:txBody>
      </p:sp>
      <p:sp>
        <p:nvSpPr>
          <p:cNvPr id="3" name="Content Placeholder 2"/>
          <p:cNvSpPr>
            <a:spLocks noGrp="1"/>
          </p:cNvSpPr>
          <p:nvPr>
            <p:ph idx="1"/>
          </p:nvPr>
        </p:nvSpPr>
        <p:spPr/>
        <p:txBody>
          <a:bodyPr>
            <a:normAutofit lnSpcReduction="10000"/>
          </a:bodyPr>
          <a:lstStyle/>
          <a:p>
            <a:r>
              <a:rPr lang="en-GB" dirty="0" smtClean="0"/>
              <a:t>Express predictions in the form:</a:t>
            </a:r>
          </a:p>
          <a:p>
            <a:endParaRPr lang="en-GB" dirty="0" smtClean="0"/>
          </a:p>
          <a:p>
            <a:endParaRPr lang="en-GB" dirty="0"/>
          </a:p>
          <a:p>
            <a:r>
              <a:rPr lang="en-GB" dirty="0" smtClean="0"/>
              <a:t>Express constraints in the form:</a:t>
            </a:r>
          </a:p>
          <a:p>
            <a:endParaRPr lang="en-GB" dirty="0"/>
          </a:p>
          <a:p>
            <a:endParaRPr lang="en-GB" dirty="0" smtClean="0"/>
          </a:p>
          <a:p>
            <a:pPr marL="0" indent="0">
              <a:buNone/>
            </a:pPr>
            <a:r>
              <a:rPr lang="en-GB" dirty="0" smtClean="0"/>
              <a:t>After which MAS result is automatic. </a:t>
            </a:r>
          </a:p>
          <a:p>
            <a:pPr marL="0" indent="0">
              <a:buNone/>
            </a:pPr>
            <a:endParaRPr lang="en-GB" dirty="0"/>
          </a:p>
          <a:p>
            <a:pPr marL="0" indent="0">
              <a:buNone/>
            </a:pPr>
            <a:r>
              <a:rPr lang="en-GB" dirty="0" smtClean="0"/>
              <a:t>Next we show some MATLAB code for determining these MAXIMAL ADMISSIBLE SETS (MAS).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30949263"/>
              </p:ext>
            </p:extLst>
          </p:nvPr>
        </p:nvGraphicFramePr>
        <p:xfrm>
          <a:off x="2555776" y="1700808"/>
          <a:ext cx="2143125" cy="757237"/>
        </p:xfrm>
        <a:graphic>
          <a:graphicData uri="http://schemas.openxmlformats.org/presentationml/2006/ole">
            <mc:AlternateContent xmlns:mc="http://schemas.openxmlformats.org/markup-compatibility/2006">
              <mc:Choice xmlns:v="urn:schemas-microsoft-com:vml" Requires="v">
                <p:oleObj spid="_x0000_s53299"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70080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16476256"/>
              </p:ext>
            </p:extLst>
          </p:nvPr>
        </p:nvGraphicFramePr>
        <p:xfrm>
          <a:off x="2463800" y="3213100"/>
          <a:ext cx="1804988" cy="757238"/>
        </p:xfrm>
        <a:graphic>
          <a:graphicData uri="http://schemas.openxmlformats.org/presentationml/2006/ole">
            <mc:AlternateContent xmlns:mc="http://schemas.openxmlformats.org/markup-compatibility/2006">
              <mc:Choice xmlns:v="urn:schemas-microsoft-com:vml" Requires="v">
                <p:oleObj spid="_x0000_s53300" name="Equation" r:id="rId5" imgW="545760" imgH="228600" progId="Equation.3">
                  <p:embed/>
                </p:oleObj>
              </mc:Choice>
              <mc:Fallback>
                <p:oleObj name="Equation" r:id="rId5" imgW="545760" imgH="228600" progId="Equation.3">
                  <p:embed/>
                  <p:pic>
                    <p:nvPicPr>
                      <p:cNvPr id="0" name=""/>
                      <p:cNvPicPr>
                        <a:picLocks noChangeAspect="1" noChangeArrowheads="1"/>
                      </p:cNvPicPr>
                      <p:nvPr/>
                    </p:nvPicPr>
                    <p:blipFill>
                      <a:blip r:embed="rId6"/>
                      <a:srcRect/>
                      <a:stretch>
                        <a:fillRect/>
                      </a:stretch>
                    </p:blipFill>
                    <p:spPr bwMode="auto">
                      <a:xfrm>
                        <a:off x="2463800" y="3213100"/>
                        <a:ext cx="1804988" cy="75723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8" name="Rectangle 7"/>
          <p:cNvSpPr/>
          <p:nvPr/>
        </p:nvSpPr>
        <p:spPr>
          <a:xfrm>
            <a:off x="6444207" y="1052736"/>
            <a:ext cx="2516057" cy="279898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Ensure initial set </a:t>
            </a:r>
            <a:r>
              <a:rPr lang="en-GB" sz="2800" dirty="0"/>
              <a:t>i</a:t>
            </a:r>
            <a:r>
              <a:rPr lang="en-GB" sz="2800" dirty="0" smtClean="0"/>
              <a:t>s closed as the code is not robust.</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3823163792"/>
              </p:ext>
            </p:extLst>
          </p:nvPr>
        </p:nvGraphicFramePr>
        <p:xfrm>
          <a:off x="6588224" y="4149080"/>
          <a:ext cx="1552575" cy="757238"/>
        </p:xfrm>
        <a:graphic>
          <a:graphicData uri="http://schemas.openxmlformats.org/presentationml/2006/ole">
            <mc:AlternateContent xmlns:mc="http://schemas.openxmlformats.org/markup-compatibility/2006">
              <mc:Choice xmlns:v="urn:schemas-microsoft-com:vml" Requires="v">
                <p:oleObj spid="_x0000_s53301" name="Equation" r:id="rId7" imgW="469800" imgH="228600" progId="Equation.3">
                  <p:embed/>
                </p:oleObj>
              </mc:Choice>
              <mc:Fallback>
                <p:oleObj name="Equation" r:id="rId7" imgW="469800" imgH="228600" progId="Equation.3">
                  <p:embed/>
                  <p:pic>
                    <p:nvPicPr>
                      <p:cNvPr id="0" name="Object 6"/>
                      <p:cNvPicPr>
                        <a:picLocks noChangeAspect="1" noChangeArrowheads="1"/>
                      </p:cNvPicPr>
                      <p:nvPr/>
                    </p:nvPicPr>
                    <p:blipFill>
                      <a:blip r:embed="rId8"/>
                      <a:srcRect/>
                      <a:stretch>
                        <a:fillRect/>
                      </a:stretch>
                    </p:blipFill>
                    <p:spPr bwMode="auto">
                      <a:xfrm>
                        <a:off x="6588224" y="4149080"/>
                        <a:ext cx="1552575" cy="757238"/>
                      </a:xfrm>
                      <a:prstGeom prst="rect">
                        <a:avLst/>
                      </a:prstGeom>
                      <a:solidFill>
                        <a:srgbClr val="FDEADA"/>
                      </a:solidFill>
                      <a:ln w="38100">
                        <a:solidFill>
                          <a:schemeClr val="folHlink"/>
                        </a:solidFill>
                        <a:miter lim="800000"/>
                        <a:headEnd/>
                        <a:tailEnd/>
                      </a:ln>
                    </p:spPr>
                  </p:pic>
                </p:oleObj>
              </mc:Fallback>
            </mc:AlternateContent>
          </a:graphicData>
        </a:graphic>
      </p:graphicFrame>
      <p:cxnSp>
        <p:nvCxnSpPr>
          <p:cNvPr id="11" name="Straight Arrow Connector 10"/>
          <p:cNvCxnSpPr>
            <a:endCxn id="7" idx="3"/>
          </p:cNvCxnSpPr>
          <p:nvPr/>
        </p:nvCxnSpPr>
        <p:spPr>
          <a:xfrm flipH="1">
            <a:off x="4245893" y="3284984"/>
            <a:ext cx="2414339" cy="306611"/>
          </a:xfrm>
          <a:prstGeom prst="straightConnector1">
            <a:avLst/>
          </a:prstGeom>
          <a:ln w="76200">
            <a:solidFill>
              <a:srgbClr val="008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p:txBody>
          <a:bodyPr/>
          <a:lstStyle/>
          <a:p>
            <a:r>
              <a:rPr lang="en-GB" dirty="0" smtClean="0"/>
              <a:t>Main file is called </a:t>
            </a:r>
            <a:r>
              <a:rPr lang="en-GB" b="1" i="1" dirty="0" err="1" smtClean="0">
                <a:solidFill>
                  <a:srgbClr val="C00000"/>
                </a:solidFill>
              </a:rPr>
              <a:t>findmas.m</a:t>
            </a:r>
            <a:r>
              <a:rPr lang="en-GB" dirty="0" smtClean="0"/>
              <a:t> (in constraints folder). [</a:t>
            </a:r>
            <a:r>
              <a:rPr lang="en-GB" dirty="0" err="1" smtClean="0"/>
              <a:t>F,t</a:t>
            </a:r>
            <a:r>
              <a:rPr lang="en-GB" dirty="0" smtClean="0"/>
              <a:t>] = </a:t>
            </a:r>
            <a:r>
              <a:rPr lang="en-GB" dirty="0" err="1" smtClean="0"/>
              <a:t>findmas</a:t>
            </a:r>
            <a:r>
              <a:rPr lang="en-GB" dirty="0" smtClean="0"/>
              <a:t>(</a:t>
            </a:r>
            <a:r>
              <a:rPr lang="en-GB" dirty="0" err="1" smtClean="0"/>
              <a:t>A,G,f</a:t>
            </a:r>
            <a:r>
              <a:rPr lang="en-GB" dirty="0" smtClean="0"/>
              <a:t>)</a:t>
            </a:r>
          </a:p>
          <a:p>
            <a:r>
              <a:rPr lang="en-GB" dirty="0" smtClean="0"/>
              <a:t>This file is simple (not robust) so assumes that the initial set is bounded so one cannot satisfy this with an unbounded value for </a:t>
            </a:r>
            <a:r>
              <a:rPr lang="en-GB" dirty="0" err="1" smtClean="0"/>
              <a:t>x</a:t>
            </a:r>
            <a:r>
              <a:rPr lang="en-GB" baseline="-25000" dirty="0" err="1" smtClean="0"/>
              <a:t>k</a:t>
            </a:r>
            <a:r>
              <a:rPr lang="en-GB" dirty="0" smtClean="0"/>
              <a:t>.</a:t>
            </a:r>
          </a:p>
          <a:p>
            <a:r>
              <a:rPr lang="en-GB" dirty="0" smtClean="0"/>
              <a:t>The viewer can easily edit to tackle this should they need to.</a:t>
            </a:r>
          </a:p>
          <a:p>
            <a:pPr marL="0" indent="0">
              <a:buNone/>
            </a:pPr>
            <a:r>
              <a:rPr lang="en-GB" dirty="0" smtClean="0"/>
              <a:t>KEY EXAMPLES ARE IN </a:t>
            </a:r>
            <a:r>
              <a:rPr lang="en-GB" b="1" i="1" dirty="0" smtClean="0">
                <a:solidFill>
                  <a:srgbClr val="C00000"/>
                </a:solidFill>
              </a:rPr>
              <a:t>video5_8_example1.m and video5_8_example2.m</a:t>
            </a:r>
            <a:endParaRPr lang="en-GB" b="1" i="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
        <p:nvSpPr>
          <p:cNvPr id="6" name="Rectangle 5"/>
          <p:cNvSpPr/>
          <p:nvPr/>
        </p:nvSpPr>
        <p:spPr>
          <a:xfrm>
            <a:off x="107504" y="5715202"/>
            <a:ext cx="8496944" cy="114279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err="1" smtClean="0"/>
              <a:t>Boundedness</a:t>
            </a:r>
            <a:r>
              <a:rPr lang="en-GB" sz="2800" dirty="0" smtClean="0"/>
              <a:t> is logical in general and one could add large upper/lower limits on states if necessary to ensure this. </a:t>
            </a:r>
            <a:endParaRPr lang="en-GB" sz="2800" dirty="0"/>
          </a:p>
        </p:txBody>
      </p:sp>
    </p:spTree>
    <p:extLst>
      <p:ext uri="{BB962C8B-B14F-4D97-AF65-F5344CB8AC3E}">
        <p14:creationId xmlns:p14="http://schemas.microsoft.com/office/powerpoint/2010/main" val="239736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video5_8_example1.m   SISO</a:t>
            </a:r>
            <a:endParaRPr lang="en-GB" dirty="0"/>
          </a:p>
        </p:txBody>
      </p:sp>
      <p:sp>
        <p:nvSpPr>
          <p:cNvPr id="3" name="Content Placeholder 2"/>
          <p:cNvSpPr>
            <a:spLocks noGrp="1"/>
          </p:cNvSpPr>
          <p:nvPr>
            <p:ph idx="1"/>
          </p:nvPr>
        </p:nvSpPr>
        <p:spPr>
          <a:xfrm>
            <a:off x="214282" y="928670"/>
            <a:ext cx="8715436" cy="1060170"/>
          </a:xfrm>
        </p:spPr>
        <p:txBody>
          <a:bodyPr>
            <a:normAutofit lnSpcReduction="10000"/>
          </a:bodyPr>
          <a:lstStyle/>
          <a:p>
            <a:pPr marL="0" indent="0">
              <a:buNone/>
            </a:pPr>
            <a:r>
              <a:rPr lang="en-GB" dirty="0" smtClean="0"/>
              <a:t>As there is only one state, the MAS reduces to an extremely simple form.</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740" y="2060848"/>
            <a:ext cx="6396203" cy="479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107993104"/>
              </p:ext>
            </p:extLst>
          </p:nvPr>
        </p:nvGraphicFramePr>
        <p:xfrm>
          <a:off x="467543" y="2060848"/>
          <a:ext cx="2473989" cy="1872208"/>
        </p:xfrm>
        <a:graphic>
          <a:graphicData uri="http://schemas.openxmlformats.org/presentationml/2006/ole">
            <mc:AlternateContent xmlns:mc="http://schemas.openxmlformats.org/markup-compatibility/2006">
              <mc:Choice xmlns:v="urn:schemas-microsoft-com:vml" Requires="v">
                <p:oleObj spid="_x0000_s55305" name="Equation" r:id="rId4" imgW="939600" imgH="711000" progId="Equation.3">
                  <p:embed/>
                </p:oleObj>
              </mc:Choice>
              <mc:Fallback>
                <p:oleObj name="Equation" r:id="rId4" imgW="939600" imgH="711000" progId="Equation.3">
                  <p:embed/>
                  <p:pic>
                    <p:nvPicPr>
                      <p:cNvPr id="0" name=""/>
                      <p:cNvPicPr/>
                      <p:nvPr/>
                    </p:nvPicPr>
                    <p:blipFill>
                      <a:blip r:embed="rId5"/>
                      <a:stretch>
                        <a:fillRect/>
                      </a:stretch>
                    </p:blipFill>
                    <p:spPr>
                      <a:xfrm>
                        <a:off x="467543" y="2060848"/>
                        <a:ext cx="2473989" cy="1872208"/>
                      </a:xfrm>
                      <a:prstGeom prst="rect">
                        <a:avLst/>
                      </a:prstGeom>
                      <a:solidFill>
                        <a:schemeClr val="accent3">
                          <a:lumMod val="40000"/>
                          <a:lumOff val="60000"/>
                        </a:schemeClr>
                      </a:solidFill>
                    </p:spPr>
                  </p:pic>
                </p:oleObj>
              </mc:Fallback>
            </mc:AlternateContent>
          </a:graphicData>
        </a:graphic>
      </p:graphicFrame>
      <p:sp>
        <p:nvSpPr>
          <p:cNvPr id="8" name="Rectangle 7"/>
          <p:cNvSpPr/>
          <p:nvPr/>
        </p:nvSpPr>
        <p:spPr>
          <a:xfrm>
            <a:off x="323527" y="4149080"/>
            <a:ext cx="2516057" cy="2079281"/>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MAS same as original constraints (obvious).</a:t>
            </a:r>
            <a:endParaRPr lang="en-GB" sz="2800" dirty="0"/>
          </a:p>
        </p:txBody>
      </p:sp>
      <p:sp>
        <p:nvSpPr>
          <p:cNvPr id="7" name="Rounded Rectangular Callout 6"/>
          <p:cNvSpPr/>
          <p:nvPr/>
        </p:nvSpPr>
        <p:spPr>
          <a:xfrm>
            <a:off x="5724128" y="1484784"/>
            <a:ext cx="3168352" cy="1224136"/>
          </a:xfrm>
          <a:prstGeom prst="wedgeRoundRectCallout">
            <a:avLst>
              <a:gd name="adj1" fmla="val -114016"/>
              <a:gd name="adj2" fmla="val 6526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Initial condition here and state evolution satisfies constraints.</a:t>
            </a:r>
            <a:endParaRPr lang="en-GB" sz="2400" dirty="0"/>
          </a:p>
        </p:txBody>
      </p:sp>
    </p:spTree>
    <p:extLst>
      <p:ext uri="{BB962C8B-B14F-4D97-AF65-F5344CB8AC3E}">
        <p14:creationId xmlns:p14="http://schemas.microsoft.com/office/powerpoint/2010/main" val="144785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video5_8_example2.m   MIMO</a:t>
            </a:r>
            <a:endParaRPr lang="en-GB" dirty="0"/>
          </a:p>
        </p:txBody>
      </p:sp>
      <p:sp>
        <p:nvSpPr>
          <p:cNvPr id="3" name="Content Placeholder 2"/>
          <p:cNvSpPr>
            <a:spLocks noGrp="1"/>
          </p:cNvSpPr>
          <p:nvPr>
            <p:ph idx="1"/>
          </p:nvPr>
        </p:nvSpPr>
        <p:spPr>
          <a:xfrm>
            <a:off x="214282" y="928670"/>
            <a:ext cx="8715436" cy="1060170"/>
          </a:xfrm>
        </p:spPr>
        <p:txBody>
          <a:bodyPr>
            <a:normAutofit/>
          </a:bodyPr>
          <a:lstStyle/>
          <a:p>
            <a:pPr marL="0" indent="0">
              <a:buNone/>
            </a:pPr>
            <a:r>
              <a:rPr lang="en-GB" dirty="0" smtClean="0"/>
              <a:t>The MAS has 32 inequalities.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
        <p:nvSpPr>
          <p:cNvPr id="8" name="Rectangle 7"/>
          <p:cNvSpPr/>
          <p:nvPr/>
        </p:nvSpPr>
        <p:spPr>
          <a:xfrm>
            <a:off x="107504" y="1556792"/>
            <a:ext cx="2516057" cy="2079281"/>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MAS much smaller than original constraint.</a:t>
            </a:r>
            <a:endParaRPr lang="en-GB" sz="2800"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443" y="1556792"/>
            <a:ext cx="6955461" cy="521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139523" y="3789040"/>
            <a:ext cx="3280349" cy="2088232"/>
          </a:xfrm>
          <a:prstGeom prst="wedgeRoundRectCallout">
            <a:avLst>
              <a:gd name="adj1" fmla="val 77972"/>
              <a:gd name="adj2" fmla="val 5662"/>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Initial conditions on boundary of sample instant constraints, go on to violate those constraints</a:t>
            </a:r>
            <a:endParaRPr lang="en-GB" sz="2400" dirty="0"/>
          </a:p>
        </p:txBody>
      </p:sp>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847" y="1628800"/>
            <a:ext cx="6635042" cy="4976282"/>
          </a:xfrm>
          <a:prstGeom prst="rect">
            <a:avLst/>
          </a:prstGeom>
          <a:solidFill>
            <a:srgbClr val="FFFF00"/>
          </a:solidFill>
          <a:ln>
            <a:noFill/>
          </a:ln>
          <a:effectLst/>
        </p:spPr>
      </p:pic>
      <p:cxnSp>
        <p:nvCxnSpPr>
          <p:cNvPr id="10" name="Straight Connector 9"/>
          <p:cNvCxnSpPr/>
          <p:nvPr/>
        </p:nvCxnSpPr>
        <p:spPr>
          <a:xfrm>
            <a:off x="2915816" y="1916832"/>
            <a:ext cx="3024336" cy="453650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139523" y="4185084"/>
            <a:ext cx="2632277" cy="2088232"/>
          </a:xfrm>
          <a:prstGeom prst="wedgeRoundRectCallout">
            <a:avLst>
              <a:gd name="adj1" fmla="val 161766"/>
              <a:gd name="adj2" fmla="val 1113"/>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Note how MAS well inside sample constraints.</a:t>
            </a:r>
            <a:endParaRPr lang="en-GB" sz="2400" dirty="0"/>
          </a:p>
        </p:txBody>
      </p:sp>
      <p:cxnSp>
        <p:nvCxnSpPr>
          <p:cNvPr id="15" name="Straight Connector 14"/>
          <p:cNvCxnSpPr/>
          <p:nvPr/>
        </p:nvCxnSpPr>
        <p:spPr>
          <a:xfrm flipV="1">
            <a:off x="3851920" y="5661248"/>
            <a:ext cx="4680520" cy="4320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771800" y="1484784"/>
            <a:ext cx="4680520" cy="4320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323"/>
                                        </p:tgtEl>
                                        <p:attrNameLst>
                                          <p:attrName>style.visibility</p:attrName>
                                        </p:attrNameLst>
                                      </p:cBhvr>
                                      <p:to>
                                        <p:strVal val="visible"/>
                                      </p:to>
                                    </p:set>
                                    <p:animEffect transition="in" filter="wipe(down)">
                                      <p:cBhvr>
                                        <p:cTn id="19" dur="500"/>
                                        <p:tgtEl>
                                          <p:spTgt spid="5632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fontScale="92500" lnSpcReduction="10000"/>
          </a:bodyPr>
          <a:lstStyle/>
          <a:p>
            <a:pPr marL="514350" indent="-514350">
              <a:buFont typeface="+mj-lt"/>
              <a:buAutoNum type="arabicPeriod"/>
            </a:pPr>
            <a:r>
              <a:rPr lang="en-GB" dirty="0" smtClean="0"/>
              <a:t>This video has shown how constraint satisfaction for predictions can be tested over an infinite horizon using a finite number of inequalities.</a:t>
            </a:r>
          </a:p>
          <a:p>
            <a:pPr marL="514350" indent="-514350">
              <a:buFont typeface="+mj-lt"/>
              <a:buAutoNum type="arabicPeriod"/>
            </a:pPr>
            <a:r>
              <a:rPr lang="en-GB" dirty="0" smtClean="0"/>
              <a:t>It is essential that the prediction dynamic is strictly convergent.</a:t>
            </a:r>
          </a:p>
          <a:p>
            <a:pPr marL="514350" indent="-514350">
              <a:buFont typeface="+mj-lt"/>
              <a:buAutoNum type="arabicPeriod"/>
            </a:pPr>
            <a:r>
              <a:rPr lang="en-GB" dirty="0" smtClean="0"/>
              <a:t>It is also necessary that the asymptotic values are strictly inside the </a:t>
            </a:r>
            <a:r>
              <a:rPr lang="en-GB" dirty="0" smtClean="0"/>
              <a:t>sample constraints</a:t>
            </a:r>
            <a:r>
              <a:rPr lang="en-GB" dirty="0" smtClean="0"/>
              <a:t>, that is not on a </a:t>
            </a:r>
            <a:r>
              <a:rPr lang="en-GB" dirty="0" smtClean="0"/>
              <a:t>boundary.</a:t>
            </a:r>
            <a:endParaRPr lang="en-GB" dirty="0" smtClean="0"/>
          </a:p>
          <a:p>
            <a:pPr marL="514350" indent="-514350">
              <a:buFont typeface="+mj-lt"/>
              <a:buAutoNum type="arabicPeriod"/>
            </a:pPr>
            <a:r>
              <a:rPr lang="en-GB" dirty="0" smtClean="0"/>
              <a:t>The invariant set defined by these inequalities is sometimes called MAS for maximal admissible set.</a:t>
            </a:r>
          </a:p>
          <a:p>
            <a:pPr marL="0" indent="0">
              <a:buNone/>
            </a:pPr>
            <a:r>
              <a:rPr lang="en-GB" dirty="0" smtClean="0">
                <a:solidFill>
                  <a:srgbClr val="C00000"/>
                </a:solidFill>
              </a:rPr>
              <a:t>The next video shows how this result is applied to OMPC/SOMPC and gives the relevant MATLAB code.</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So far  the constraint code and development has focussed on a simple GPC algorithm.</a:t>
            </a:r>
          </a:p>
          <a:p>
            <a:pPr marL="514350" indent="-514350">
              <a:lnSpc>
                <a:spcPct val="90000"/>
              </a:lnSpc>
              <a:buFont typeface="+mj-lt"/>
              <a:buAutoNum type="arabicPeriod"/>
            </a:pPr>
            <a:r>
              <a:rPr lang="en-GB" altLang="en-US" dirty="0" smtClean="0"/>
              <a:t>However, it was noted in chapter 4 that one is far better, in general, using a dual-mode approach for MPC which deploys infinite prediction horizons and an input prediction that converges asymptotically.</a:t>
            </a:r>
          </a:p>
          <a:p>
            <a:pPr marL="514350" indent="-514350">
              <a:lnSpc>
                <a:spcPct val="90000"/>
              </a:lnSpc>
              <a:buFont typeface="+mj-lt"/>
              <a:buAutoNum type="arabicPeriod"/>
            </a:pPr>
            <a:r>
              <a:rPr lang="en-GB" altLang="en-US" dirty="0" smtClean="0"/>
              <a:t>This video considers how constraint handling can be implemented over an infinite horizon while ensuring a finite computational load.</a:t>
            </a:r>
          </a:p>
          <a:p>
            <a:pPr marL="514350" indent="-514350">
              <a:lnSpc>
                <a:spcPct val="90000"/>
              </a:lnSpc>
              <a:buFont typeface="+mj-lt"/>
              <a:buAutoNum type="arabicPeriod"/>
            </a:pPr>
            <a:r>
              <a:rPr lang="en-GB" altLang="en-US" dirty="0" smtClean="0"/>
              <a:t>It utilises the concept of invariant sets.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pPr>
              <a:defRPr/>
            </a:pPr>
            <a:fld id="{E85B681B-9D2F-4B0A-ACE5-1359782B97EB}" type="slidenum">
              <a:rPr lang="en-GB"/>
              <a:pPr>
                <a:defRPr/>
              </a:pPr>
              <a:t>3</a:t>
            </a:fld>
            <a:endParaRPr lang="en-GB"/>
          </a:p>
        </p:txBody>
      </p:sp>
      <p:sp>
        <p:nvSpPr>
          <p:cNvPr id="40966" name="Rectangle 2"/>
          <p:cNvSpPr>
            <a:spLocks noGrp="1" noChangeArrowheads="1"/>
          </p:cNvSpPr>
          <p:nvPr>
            <p:ph type="title"/>
          </p:nvPr>
        </p:nvSpPr>
        <p:spPr>
          <a:xfrm>
            <a:off x="1070571" y="116632"/>
            <a:ext cx="7291784" cy="1081088"/>
          </a:xfrm>
        </p:spPr>
        <p:txBody>
          <a:bodyPr>
            <a:normAutofit/>
          </a:bodyPr>
          <a:lstStyle/>
          <a:p>
            <a:pPr defTabSz="1039813" eaLnBrk="1" hangingPunct="1"/>
            <a:r>
              <a:rPr lang="en-GB" altLang="en-US" sz="4000" dirty="0" smtClean="0"/>
              <a:t>Closed-loop MPC algorithm</a:t>
            </a:r>
          </a:p>
        </p:txBody>
      </p:sp>
      <p:sp>
        <p:nvSpPr>
          <p:cNvPr id="40967" name="Rectangle 3"/>
          <p:cNvSpPr>
            <a:spLocks noGrp="1" noChangeArrowheads="1"/>
          </p:cNvSpPr>
          <p:nvPr>
            <p:ph type="body" sz="half" idx="1"/>
          </p:nvPr>
        </p:nvSpPr>
        <p:spPr>
          <a:xfrm>
            <a:off x="609600" y="1700213"/>
            <a:ext cx="4048125" cy="4395787"/>
          </a:xfrm>
        </p:spPr>
        <p:txBody>
          <a:bodyPr/>
          <a:lstStyle/>
          <a:p>
            <a:pPr marL="0" indent="0" defTabSz="1039813" eaLnBrk="1" hangingPunct="1">
              <a:buFontTx/>
              <a:buNone/>
            </a:pPr>
            <a:r>
              <a:rPr lang="en-GB" altLang="en-US" sz="2900" dirty="0" smtClean="0"/>
              <a:t>Standard MPC objective</a:t>
            </a:r>
          </a:p>
          <a:p>
            <a:pPr marL="0" indent="0" defTabSz="1039813" eaLnBrk="1" hangingPunct="1">
              <a:buFontTx/>
              <a:buNone/>
            </a:pPr>
            <a:endParaRPr lang="en-GB" altLang="en-US" sz="2900" dirty="0" smtClean="0"/>
          </a:p>
          <a:p>
            <a:pPr marL="0" indent="0" defTabSz="1039813" eaLnBrk="1" hangingPunct="1">
              <a:buFontTx/>
              <a:buNone/>
            </a:pPr>
            <a:r>
              <a:rPr lang="en-GB" altLang="en-US" sz="2900" dirty="0" smtClean="0"/>
              <a:t>Decision variables are perturbations </a:t>
            </a:r>
            <a:r>
              <a:rPr lang="en-GB" altLang="en-US" sz="2900" i="1" dirty="0" err="1" smtClean="0"/>
              <a:t>c</a:t>
            </a:r>
            <a:r>
              <a:rPr lang="en-GB" altLang="en-US" sz="2900" i="1" baseline="-25000" dirty="0" err="1" smtClean="0"/>
              <a:t>k</a:t>
            </a:r>
            <a:r>
              <a:rPr lang="en-GB" altLang="en-US" sz="2900" dirty="0" smtClean="0"/>
              <a:t> to control trajectory</a:t>
            </a:r>
          </a:p>
          <a:p>
            <a:pPr marL="0" indent="0" defTabSz="1039813" eaLnBrk="1" hangingPunct="1">
              <a:buFontTx/>
              <a:buNone/>
            </a:pPr>
            <a:endParaRPr lang="en-GB" altLang="en-US" sz="2900" dirty="0" smtClean="0"/>
          </a:p>
          <a:p>
            <a:pPr marL="0" indent="0" defTabSz="1039813" eaLnBrk="1" hangingPunct="1">
              <a:buFontTx/>
              <a:buNone/>
            </a:pPr>
            <a:endParaRPr lang="en-GB" altLang="en-US" sz="2900" dirty="0" smtClean="0"/>
          </a:p>
          <a:p>
            <a:pPr marL="0" indent="0" defTabSz="1039813" eaLnBrk="1" hangingPunct="1">
              <a:buFontTx/>
              <a:buNone/>
            </a:pPr>
            <a:r>
              <a:rPr lang="en-GB" altLang="en-US" sz="2900" dirty="0" smtClean="0"/>
              <a:t>J is equivalent to:</a:t>
            </a:r>
          </a:p>
          <a:p>
            <a:pPr marL="0" indent="0" defTabSz="1039813" eaLnBrk="1" hangingPunct="1">
              <a:buFontTx/>
              <a:buNone/>
            </a:pPr>
            <a:endParaRPr lang="en-GB" altLang="en-US" sz="2900" dirty="0" smtClean="0"/>
          </a:p>
        </p:txBody>
      </p:sp>
      <p:graphicFrame>
        <p:nvGraphicFramePr>
          <p:cNvPr id="40962" name="Object 4"/>
          <p:cNvGraphicFramePr>
            <a:graphicFrameLocks noGrp="1" noChangeAspect="1"/>
          </p:cNvGraphicFramePr>
          <p:nvPr>
            <p:ph sz="half" idx="4294967295"/>
            <p:extLst>
              <p:ext uri="{D42A27DB-BD31-4B8C-83A1-F6EECF244321}">
                <p14:modId xmlns:p14="http://schemas.microsoft.com/office/powerpoint/2010/main" val="136789962"/>
              </p:ext>
            </p:extLst>
          </p:nvPr>
        </p:nvGraphicFramePr>
        <p:xfrm>
          <a:off x="4735513" y="1554163"/>
          <a:ext cx="3763962" cy="1049337"/>
        </p:xfrm>
        <a:graphic>
          <a:graphicData uri="http://schemas.openxmlformats.org/presentationml/2006/ole">
            <mc:AlternateContent xmlns:mc="http://schemas.openxmlformats.org/markup-compatibility/2006">
              <mc:Choice xmlns:v="urn:schemas-microsoft-com:vml" Requires="v">
                <p:oleObj spid="_x0000_s43121" name="Equation" r:id="rId3" imgW="1549080" imgH="431640" progId="Equation.3">
                  <p:embed/>
                </p:oleObj>
              </mc:Choice>
              <mc:Fallback>
                <p:oleObj name="Equation" r:id="rId3" imgW="1549080" imgH="431640" progId="Equation.3">
                  <p:embed/>
                  <p:pic>
                    <p:nvPicPr>
                      <p:cNvPr id="0" name=""/>
                      <p:cNvPicPr>
                        <a:picLocks noChangeAspect="1" noChangeArrowheads="1"/>
                      </p:cNvPicPr>
                      <p:nvPr/>
                    </p:nvPicPr>
                    <p:blipFill>
                      <a:blip r:embed="rId4"/>
                      <a:srcRect/>
                      <a:stretch>
                        <a:fillRect/>
                      </a:stretch>
                    </p:blipFill>
                    <p:spPr bwMode="auto">
                      <a:xfrm>
                        <a:off x="4735513" y="1554163"/>
                        <a:ext cx="3763962" cy="104933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5"/>
          <p:cNvGraphicFramePr>
            <a:graphicFrameLocks noGrp="1" noChangeAspect="1"/>
          </p:cNvGraphicFramePr>
          <p:nvPr>
            <p:ph sz="half" idx="2"/>
            <p:extLst>
              <p:ext uri="{D42A27DB-BD31-4B8C-83A1-F6EECF244321}">
                <p14:modId xmlns:p14="http://schemas.microsoft.com/office/powerpoint/2010/main" val="2339907787"/>
              </p:ext>
            </p:extLst>
          </p:nvPr>
        </p:nvGraphicFramePr>
        <p:xfrm>
          <a:off x="3606491" y="5157192"/>
          <a:ext cx="2976562" cy="944563"/>
        </p:xfrm>
        <a:graphic>
          <a:graphicData uri="http://schemas.openxmlformats.org/presentationml/2006/ole">
            <mc:AlternateContent xmlns:mc="http://schemas.openxmlformats.org/markup-compatibility/2006">
              <mc:Choice xmlns:v="urn:schemas-microsoft-com:vml" Requires="v">
                <p:oleObj spid="_x0000_s43122" name="Equation" r:id="rId5" imgW="1371600" imgH="444240" progId="Equation.3">
                  <p:embed/>
                </p:oleObj>
              </mc:Choice>
              <mc:Fallback>
                <p:oleObj name="Equation" r:id="rId5" imgW="13716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491" y="5157192"/>
                        <a:ext cx="2976562" cy="94456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6"/>
          <p:cNvGraphicFramePr>
            <a:graphicFrameLocks noGrp="1" noChangeAspect="1"/>
          </p:cNvGraphicFramePr>
          <p:nvPr>
            <p:ph sz="half" idx="4294967295"/>
            <p:extLst>
              <p:ext uri="{D42A27DB-BD31-4B8C-83A1-F6EECF244321}">
                <p14:modId xmlns:p14="http://schemas.microsoft.com/office/powerpoint/2010/main" val="4227625901"/>
              </p:ext>
            </p:extLst>
          </p:nvPr>
        </p:nvGraphicFramePr>
        <p:xfrm>
          <a:off x="4335463" y="2940843"/>
          <a:ext cx="4362450" cy="992188"/>
        </p:xfrm>
        <a:graphic>
          <a:graphicData uri="http://schemas.openxmlformats.org/presentationml/2006/ole">
            <mc:AlternateContent xmlns:mc="http://schemas.openxmlformats.org/markup-compatibility/2006">
              <mc:Choice xmlns:v="urn:schemas-microsoft-com:vml" Requires="v">
                <p:oleObj spid="_x0000_s43123" name="Equation" r:id="rId7" imgW="2095200" imgH="457200" progId="Equation.3">
                  <p:embed/>
                </p:oleObj>
              </mc:Choice>
              <mc:Fallback>
                <p:oleObj name="Equation" r:id="rId7" imgW="2095200" imgH="457200" progId="Equation.3">
                  <p:embed/>
                  <p:pic>
                    <p:nvPicPr>
                      <p:cNvPr id="0" name=""/>
                      <p:cNvPicPr>
                        <a:picLocks noChangeAspect="1" noChangeArrowheads="1"/>
                      </p:cNvPicPr>
                      <p:nvPr/>
                    </p:nvPicPr>
                    <p:blipFill>
                      <a:blip r:embed="rId8"/>
                      <a:srcRect/>
                      <a:stretch>
                        <a:fillRect/>
                      </a:stretch>
                    </p:blipFill>
                    <p:spPr bwMode="auto">
                      <a:xfrm>
                        <a:off x="4335463" y="2940843"/>
                        <a:ext cx="4362450" cy="992188"/>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Oval 7"/>
          <p:cNvSpPr>
            <a:spLocks noChangeArrowheads="1"/>
          </p:cNvSpPr>
          <p:nvPr/>
        </p:nvSpPr>
        <p:spPr bwMode="auto">
          <a:xfrm>
            <a:off x="4266891" y="3332193"/>
            <a:ext cx="1655762" cy="914400"/>
          </a:xfrm>
          <a:prstGeom prst="ellipse">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0969" name="AutoShape 8"/>
          <p:cNvSpPr>
            <a:spLocks noChangeArrowheads="1"/>
          </p:cNvSpPr>
          <p:nvPr/>
        </p:nvSpPr>
        <p:spPr bwMode="auto">
          <a:xfrm rot="10800000">
            <a:off x="3294547" y="4102100"/>
            <a:ext cx="1800225" cy="863600"/>
          </a:xfrm>
          <a:prstGeom prst="wedgeRectCallout">
            <a:avLst>
              <a:gd name="adj1" fmla="val -34833"/>
              <a:gd name="adj2" fmla="val 60106"/>
            </a:avLst>
          </a:prstGeom>
          <a:solidFill>
            <a:schemeClr val="accent1"/>
          </a:solidFill>
          <a:ln w="9525">
            <a:solidFill>
              <a:schemeClr val="tx1"/>
            </a:solidFill>
            <a:miter lim="800000"/>
            <a:headEnd/>
            <a:tailEnd/>
          </a:ln>
        </p:spPr>
        <p:txBody>
          <a:bodyPr rot="10800000" lIns="91435" tIns="45718" rIns="91435" bIns="45718"/>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GB" altLang="en-US" dirty="0">
                <a:solidFill>
                  <a:srgbClr val="FFFF00"/>
                </a:solidFill>
                <a:latin typeface="TUOS Stephenson" pitchFamily="18" charset="0"/>
              </a:rPr>
              <a:t>Nominal behaviour</a:t>
            </a:r>
          </a:p>
        </p:txBody>
      </p:sp>
      <p:sp>
        <p:nvSpPr>
          <p:cNvPr id="40970" name="Oval 9"/>
          <p:cNvSpPr>
            <a:spLocks noChangeArrowheads="1"/>
          </p:cNvSpPr>
          <p:nvPr/>
        </p:nvSpPr>
        <p:spPr bwMode="auto">
          <a:xfrm>
            <a:off x="5922652" y="2924944"/>
            <a:ext cx="504825" cy="576263"/>
          </a:xfrm>
          <a:prstGeom prst="ellipse">
            <a:avLst/>
          </a:pr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40971" name="AutoShape 10"/>
          <p:cNvSpPr>
            <a:spLocks noChangeArrowheads="1"/>
          </p:cNvSpPr>
          <p:nvPr/>
        </p:nvSpPr>
        <p:spPr bwMode="auto">
          <a:xfrm rot="5400000">
            <a:off x="7002946" y="3670300"/>
            <a:ext cx="576263" cy="1727200"/>
          </a:xfrm>
          <a:prstGeom prst="wedgeRoundRectCallout">
            <a:avLst>
              <a:gd name="adj1" fmla="val -174519"/>
              <a:gd name="adj2" fmla="val 59370"/>
              <a:gd name="adj3" fmla="val 16667"/>
            </a:avLst>
          </a:prstGeom>
          <a:solidFill>
            <a:schemeClr val="accent1"/>
          </a:solidFill>
          <a:ln w="9525">
            <a:solidFill>
              <a:schemeClr val="tx1"/>
            </a:solidFill>
            <a:miter lim="800000"/>
            <a:headEnd/>
            <a:tailEnd/>
          </a:ln>
        </p:spPr>
        <p:txBody>
          <a:bodyPr rot="10800000" vert="eaVert" lIns="91435" tIns="45718" rIns="91435" bIns="45718"/>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GB" altLang="en-US">
                <a:solidFill>
                  <a:srgbClr val="FFFF00"/>
                </a:solidFill>
                <a:latin typeface="TUOS Stephenson" pitchFamily="18" charset="0"/>
              </a:rPr>
              <a:t>Ideally c =0</a:t>
            </a:r>
          </a:p>
        </p:txBody>
      </p:sp>
    </p:spTree>
    <p:extLst>
      <p:ext uri="{BB962C8B-B14F-4D97-AF65-F5344CB8AC3E}">
        <p14:creationId xmlns:p14="http://schemas.microsoft.com/office/powerpoint/2010/main" val="1186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70"/>
                                        </p:tgtEl>
                                        <p:attrNameLst>
                                          <p:attrName>style.visibility</p:attrName>
                                        </p:attrNameLst>
                                      </p:cBhvr>
                                      <p:to>
                                        <p:strVal val="visible"/>
                                      </p:to>
                                    </p:set>
                                    <p:anim calcmode="lin" valueType="num">
                                      <p:cBhvr additive="base">
                                        <p:cTn id="13" dur="500" fill="hold"/>
                                        <p:tgtEl>
                                          <p:spTgt spid="40970"/>
                                        </p:tgtEl>
                                        <p:attrNameLst>
                                          <p:attrName>ppt_x</p:attrName>
                                        </p:attrNameLst>
                                      </p:cBhvr>
                                      <p:tavLst>
                                        <p:tav tm="0">
                                          <p:val>
                                            <p:strVal val="#ppt_x"/>
                                          </p:val>
                                        </p:tav>
                                        <p:tav tm="100000">
                                          <p:val>
                                            <p:strVal val="#ppt_x"/>
                                          </p:val>
                                        </p:tav>
                                      </p:tavLst>
                                    </p:anim>
                                    <p:anim calcmode="lin" valueType="num">
                                      <p:cBhvr additive="base">
                                        <p:cTn id="14"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71"/>
                                        </p:tgtEl>
                                        <p:attrNameLst>
                                          <p:attrName>style.visibility</p:attrName>
                                        </p:attrNameLst>
                                      </p:cBhvr>
                                      <p:to>
                                        <p:strVal val="visible"/>
                                      </p:to>
                                    </p:set>
                                    <p:anim calcmode="lin" valueType="num">
                                      <p:cBhvr additive="base">
                                        <p:cTn id="19" dur="500" fill="hold"/>
                                        <p:tgtEl>
                                          <p:spTgt spid="40971"/>
                                        </p:tgtEl>
                                        <p:attrNameLst>
                                          <p:attrName>ppt_x</p:attrName>
                                        </p:attrNameLst>
                                      </p:cBhvr>
                                      <p:tavLst>
                                        <p:tav tm="0">
                                          <p:val>
                                            <p:strVal val="#ppt_x"/>
                                          </p:val>
                                        </p:tav>
                                        <p:tav tm="100000">
                                          <p:val>
                                            <p:strVal val="#ppt_x"/>
                                          </p:val>
                                        </p:tav>
                                      </p:tavLst>
                                    </p:anim>
                                    <p:anim calcmode="lin" valueType="num">
                                      <p:cBhvr additive="base">
                                        <p:cTn id="20"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8"/>
                                        </p:tgtEl>
                                        <p:attrNameLst>
                                          <p:attrName>style.visibility</p:attrName>
                                        </p:attrNameLst>
                                      </p:cBhvr>
                                      <p:to>
                                        <p:strVal val="visible"/>
                                      </p:to>
                                    </p:set>
                                    <p:anim calcmode="lin" valueType="num">
                                      <p:cBhvr additive="base">
                                        <p:cTn id="25" dur="500" fill="hold"/>
                                        <p:tgtEl>
                                          <p:spTgt spid="40968"/>
                                        </p:tgtEl>
                                        <p:attrNameLst>
                                          <p:attrName>ppt_x</p:attrName>
                                        </p:attrNameLst>
                                      </p:cBhvr>
                                      <p:tavLst>
                                        <p:tav tm="0">
                                          <p:val>
                                            <p:strVal val="#ppt_x"/>
                                          </p:val>
                                        </p:tav>
                                        <p:tav tm="100000">
                                          <p:val>
                                            <p:strVal val="#ppt_x"/>
                                          </p:val>
                                        </p:tav>
                                      </p:tavLst>
                                    </p:anim>
                                    <p:anim calcmode="lin" valueType="num">
                                      <p:cBhvr additive="base">
                                        <p:cTn id="26"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9"/>
                                        </p:tgtEl>
                                        <p:attrNameLst>
                                          <p:attrName>style.visibility</p:attrName>
                                        </p:attrNameLst>
                                      </p:cBhvr>
                                      <p:to>
                                        <p:strVal val="visible"/>
                                      </p:to>
                                    </p:set>
                                    <p:anim calcmode="lin" valueType="num">
                                      <p:cBhvr additive="base">
                                        <p:cTn id="31" dur="500" fill="hold"/>
                                        <p:tgtEl>
                                          <p:spTgt spid="40969"/>
                                        </p:tgtEl>
                                        <p:attrNameLst>
                                          <p:attrName>ppt_x</p:attrName>
                                        </p:attrNameLst>
                                      </p:cBhvr>
                                      <p:tavLst>
                                        <p:tav tm="0">
                                          <p:val>
                                            <p:strVal val="#ppt_x"/>
                                          </p:val>
                                        </p:tav>
                                        <p:tav tm="100000">
                                          <p:val>
                                            <p:strVal val="#ppt_x"/>
                                          </p:val>
                                        </p:tav>
                                      </p:tavLst>
                                    </p:anim>
                                    <p:anim calcmode="lin" valueType="num">
                                      <p:cBhvr additive="base">
                                        <p:cTn id="32"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7">
                                            <p:txEl>
                                              <p:pRg st="5" end="5"/>
                                            </p:txEl>
                                          </p:spTgt>
                                        </p:tgtEl>
                                        <p:attrNameLst>
                                          <p:attrName>style.visibility</p:attrName>
                                        </p:attrNameLst>
                                      </p:cBhvr>
                                      <p:to>
                                        <p:strVal val="visible"/>
                                      </p:to>
                                    </p:set>
                                    <p:anim calcmode="lin" valueType="num">
                                      <p:cBhvr additive="base">
                                        <p:cTn id="37" dur="500" fill="hold"/>
                                        <p:tgtEl>
                                          <p:spTgt spid="409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3"/>
                                        </p:tgtEl>
                                        <p:attrNameLst>
                                          <p:attrName>style.visibility</p:attrName>
                                        </p:attrNameLst>
                                      </p:cBhvr>
                                      <p:to>
                                        <p:strVal val="visible"/>
                                      </p:to>
                                    </p:set>
                                    <p:anim calcmode="lin" valueType="num">
                                      <p:cBhvr additive="base">
                                        <p:cTn id="43" dur="500" fill="hold"/>
                                        <p:tgtEl>
                                          <p:spTgt spid="40963"/>
                                        </p:tgtEl>
                                        <p:attrNameLst>
                                          <p:attrName>ppt_x</p:attrName>
                                        </p:attrNameLst>
                                      </p:cBhvr>
                                      <p:tavLst>
                                        <p:tav tm="0">
                                          <p:val>
                                            <p:strVal val="#ppt_x"/>
                                          </p:val>
                                        </p:tav>
                                        <p:tav tm="100000">
                                          <p:val>
                                            <p:strVal val="#ppt_x"/>
                                          </p:val>
                                        </p:tav>
                                      </p:tavLst>
                                    </p:anim>
                                    <p:anim calcmode="lin" valueType="num">
                                      <p:cBhvr additive="base">
                                        <p:cTn id="44"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nimBg="1"/>
      <p:bldP spid="40969" grpId="0" animBg="1"/>
      <p:bldP spid="40970" grpId="0" animBg="1"/>
      <p:bldP spid="409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Predictions and the challenge</a:t>
            </a:r>
            <a:endParaRPr lang="en-GB" dirty="0"/>
          </a:p>
        </p:txBody>
      </p:sp>
      <p:sp>
        <p:nvSpPr>
          <p:cNvPr id="3" name="Content Placeholder 2"/>
          <p:cNvSpPr>
            <a:spLocks noGrp="1"/>
          </p:cNvSpPr>
          <p:nvPr>
            <p:ph idx="1"/>
          </p:nvPr>
        </p:nvSpPr>
        <p:spPr>
          <a:xfrm>
            <a:off x="214282" y="928670"/>
            <a:ext cx="8715436" cy="1420210"/>
          </a:xfrm>
        </p:spPr>
        <p:txBody>
          <a:bodyPr>
            <a:normAutofit/>
          </a:bodyPr>
          <a:lstStyle/>
          <a:p>
            <a:pPr marL="0" indent="0">
              <a:buNone/>
            </a:pPr>
            <a:r>
              <a:rPr lang="en-GB" dirty="0" smtClean="0"/>
              <a:t>Using the model and compensator equations recursively, one can easily determine the following: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39897714"/>
              </p:ext>
            </p:extLst>
          </p:nvPr>
        </p:nvGraphicFramePr>
        <p:xfrm>
          <a:off x="0" y="2060848"/>
          <a:ext cx="8982075" cy="2913062"/>
        </p:xfrm>
        <a:graphic>
          <a:graphicData uri="http://schemas.openxmlformats.org/presentationml/2006/ole">
            <mc:AlternateContent xmlns:mc="http://schemas.openxmlformats.org/markup-compatibility/2006">
              <mc:Choice xmlns:v="urn:schemas-microsoft-com:vml" Requires="v">
                <p:oleObj spid="_x0000_s44102" name="Equation" r:id="rId3" imgW="3365280" imgH="1091880" progId="Equation.3">
                  <p:embed/>
                </p:oleObj>
              </mc:Choice>
              <mc:Fallback>
                <p:oleObj name="Equation" r:id="rId3" imgW="3365280" imgH="1091880" progId="Equation.3">
                  <p:embed/>
                  <p:pic>
                    <p:nvPicPr>
                      <p:cNvPr id="0" name=""/>
                      <p:cNvPicPr>
                        <a:picLocks noChangeAspect="1" noChangeArrowheads="1"/>
                      </p:cNvPicPr>
                      <p:nvPr/>
                    </p:nvPicPr>
                    <p:blipFill>
                      <a:blip r:embed="rId4"/>
                      <a:srcRect/>
                      <a:stretch>
                        <a:fillRect/>
                      </a:stretch>
                    </p:blipFill>
                    <p:spPr bwMode="auto">
                      <a:xfrm>
                        <a:off x="0" y="2060848"/>
                        <a:ext cx="8982075" cy="2913062"/>
                      </a:xfrm>
                      <a:prstGeom prst="rect">
                        <a:avLst/>
                      </a:prstGeom>
                      <a:solidFill>
                        <a:schemeClr val="accent2">
                          <a:lumMod val="20000"/>
                          <a:lumOff val="80000"/>
                        </a:schemeClr>
                      </a:solid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704361807"/>
              </p:ext>
            </p:extLst>
          </p:nvPr>
        </p:nvGraphicFramePr>
        <p:xfrm>
          <a:off x="2152651" y="5013325"/>
          <a:ext cx="6739830" cy="1650850"/>
        </p:xfrm>
        <a:graphic>
          <a:graphicData uri="http://schemas.openxmlformats.org/presentationml/2006/ole">
            <mc:AlternateContent xmlns:mc="http://schemas.openxmlformats.org/markup-compatibility/2006">
              <mc:Choice xmlns:v="urn:schemas-microsoft-com:vml" Requires="v">
                <p:oleObj spid="_x0000_s44103" name="Equation" r:id="rId5" imgW="3733560" imgH="914400" progId="Equation.3">
                  <p:embed/>
                </p:oleObj>
              </mc:Choice>
              <mc:Fallback>
                <p:oleObj name="Equation" r:id="rId5" imgW="3733560" imgH="914400" progId="Equation.3">
                  <p:embed/>
                  <p:pic>
                    <p:nvPicPr>
                      <p:cNvPr id="0" name=""/>
                      <p:cNvPicPr>
                        <a:picLocks noChangeAspect="1" noChangeArrowheads="1"/>
                      </p:cNvPicPr>
                      <p:nvPr/>
                    </p:nvPicPr>
                    <p:blipFill>
                      <a:blip r:embed="rId6"/>
                      <a:srcRect/>
                      <a:stretch>
                        <a:fillRect/>
                      </a:stretch>
                    </p:blipFill>
                    <p:spPr bwMode="auto">
                      <a:xfrm>
                        <a:off x="2152651" y="5013325"/>
                        <a:ext cx="6739830" cy="1650850"/>
                      </a:xfrm>
                      <a:prstGeom prst="rect">
                        <a:avLst/>
                      </a:prstGeom>
                      <a:solidFill>
                        <a:srgbClr val="F2DCDB"/>
                      </a:solidFill>
                      <a:ln>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5149478" y="3224571"/>
              <a:ext cx="360" cy="360"/>
            </p14:xfrm>
          </p:contentPart>
        </mc:Choice>
        <mc:Fallback xmlns="">
          <p:pic>
            <p:nvPicPr>
              <p:cNvPr id="11" name="Ink 10"/>
              <p:cNvPicPr/>
              <p:nvPr/>
            </p:nvPicPr>
            <p:blipFill>
              <a:blip r:embed="rId8"/>
              <a:stretch>
                <a:fillRect/>
              </a:stretch>
            </p:blipFill>
            <p:spPr>
              <a:xfrm>
                <a:off x="5137598" y="3212691"/>
                <a:ext cx="24120" cy="24120"/>
              </a:xfrm>
              <a:prstGeom prst="rect">
                <a:avLst/>
              </a:prstGeom>
            </p:spPr>
          </p:pic>
        </mc:Fallback>
      </mc:AlternateContent>
      <p:sp>
        <p:nvSpPr>
          <p:cNvPr id="7" name="Rectangle 6"/>
          <p:cNvSpPr/>
          <p:nvPr/>
        </p:nvSpPr>
        <p:spPr>
          <a:xfrm>
            <a:off x="251520" y="4149080"/>
            <a:ext cx="8496944" cy="100811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t>Predictions evolve over an infinite horizon and therefore comparing them against constraints may be a problem.</a:t>
            </a:r>
          </a:p>
        </p:txBody>
      </p:sp>
    </p:spTree>
    <p:extLst>
      <p:ext uri="{BB962C8B-B14F-4D97-AF65-F5344CB8AC3E}">
        <p14:creationId xmlns:p14="http://schemas.microsoft.com/office/powerpoint/2010/main" val="281168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928670"/>
            <a:ext cx="6517958" cy="5308642"/>
          </a:xfrm>
        </p:spPr>
        <p:txBody>
          <a:bodyPr>
            <a:normAutofit lnSpcReduction="10000"/>
          </a:bodyPr>
          <a:lstStyle/>
          <a:p>
            <a:r>
              <a:rPr lang="en-GB" dirty="0" smtClean="0"/>
              <a:t>Upper and lower limits on an input:</a:t>
            </a:r>
          </a:p>
          <a:p>
            <a:endParaRPr lang="en-GB" dirty="0"/>
          </a:p>
          <a:p>
            <a:endParaRPr lang="en-GB" dirty="0" smtClean="0"/>
          </a:p>
          <a:p>
            <a:r>
              <a:rPr lang="en-GB" dirty="0" smtClean="0"/>
              <a:t>Upper and lower limits on input rates:</a:t>
            </a:r>
          </a:p>
          <a:p>
            <a:endParaRPr lang="en-GB" dirty="0"/>
          </a:p>
          <a:p>
            <a:endParaRPr lang="en-GB" dirty="0" smtClean="0"/>
          </a:p>
          <a:p>
            <a:r>
              <a:rPr lang="en-GB" dirty="0" smtClean="0"/>
              <a:t>Upper and lower limits on an state/output (these would usually be soft constraints):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76924656"/>
              </p:ext>
            </p:extLst>
          </p:nvPr>
        </p:nvGraphicFramePr>
        <p:xfrm>
          <a:off x="899592" y="1628800"/>
          <a:ext cx="3460750" cy="876300"/>
        </p:xfrm>
        <a:graphic>
          <a:graphicData uri="http://schemas.openxmlformats.org/presentationml/2006/ole">
            <mc:AlternateContent xmlns:mc="http://schemas.openxmlformats.org/markup-compatibility/2006">
              <mc:Choice xmlns:v="urn:schemas-microsoft-com:vml" Requires="v">
                <p:oleObj spid="_x0000_s46178" name="Equation" r:id="rId3" imgW="1002960" imgH="253800" progId="Equation.3">
                  <p:embed/>
                </p:oleObj>
              </mc:Choice>
              <mc:Fallback>
                <p:oleObj name="Equation" r:id="rId3" imgW="1002960" imgH="253800" progId="Equation.3">
                  <p:embed/>
                  <p:pic>
                    <p:nvPicPr>
                      <p:cNvPr id="0" name=""/>
                      <p:cNvPicPr>
                        <a:picLocks noChangeAspect="1" noChangeArrowheads="1"/>
                      </p:cNvPicPr>
                      <p:nvPr/>
                    </p:nvPicPr>
                    <p:blipFill>
                      <a:blip r:embed="rId4"/>
                      <a:srcRect/>
                      <a:stretch>
                        <a:fillRect/>
                      </a:stretch>
                    </p:blipFill>
                    <p:spPr bwMode="auto">
                      <a:xfrm>
                        <a:off x="899592" y="1628800"/>
                        <a:ext cx="3460750" cy="876300"/>
                      </a:xfrm>
                      <a:prstGeom prst="rect">
                        <a:avLst/>
                      </a:prstGeom>
                      <a:solidFill>
                        <a:srgbClr val="FFFF99"/>
                      </a:solid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03179852"/>
              </p:ext>
            </p:extLst>
          </p:nvPr>
        </p:nvGraphicFramePr>
        <p:xfrm>
          <a:off x="971600" y="3501008"/>
          <a:ext cx="4468813" cy="876300"/>
        </p:xfrm>
        <a:graphic>
          <a:graphicData uri="http://schemas.openxmlformats.org/presentationml/2006/ole">
            <mc:AlternateContent xmlns:mc="http://schemas.openxmlformats.org/markup-compatibility/2006">
              <mc:Choice xmlns:v="urn:schemas-microsoft-com:vml" Requires="v">
                <p:oleObj spid="_x0000_s46179" name="Equation" r:id="rId5" imgW="1295280" imgH="253800" progId="Equation.3">
                  <p:embed/>
                </p:oleObj>
              </mc:Choice>
              <mc:Fallback>
                <p:oleObj name="Equation" r:id="rId5" imgW="1295280" imgH="253800" progId="Equation.3">
                  <p:embed/>
                  <p:pic>
                    <p:nvPicPr>
                      <p:cNvPr id="0" name=""/>
                      <p:cNvPicPr>
                        <a:picLocks noChangeAspect="1" noChangeArrowheads="1"/>
                      </p:cNvPicPr>
                      <p:nvPr/>
                    </p:nvPicPr>
                    <p:blipFill>
                      <a:blip r:embed="rId6"/>
                      <a:srcRect/>
                      <a:stretch>
                        <a:fillRect/>
                      </a:stretch>
                    </p:blipFill>
                    <p:spPr bwMode="auto">
                      <a:xfrm>
                        <a:off x="971600" y="3501008"/>
                        <a:ext cx="4468813" cy="876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62358334"/>
              </p:ext>
            </p:extLst>
          </p:nvPr>
        </p:nvGraphicFramePr>
        <p:xfrm>
          <a:off x="4067944" y="5589240"/>
          <a:ext cx="3592513" cy="919163"/>
        </p:xfrm>
        <a:graphic>
          <a:graphicData uri="http://schemas.openxmlformats.org/presentationml/2006/ole">
            <mc:AlternateContent xmlns:mc="http://schemas.openxmlformats.org/markup-compatibility/2006">
              <mc:Choice xmlns:v="urn:schemas-microsoft-com:vml" Requires="v">
                <p:oleObj spid="_x0000_s46180" name="Equation" r:id="rId7" imgW="1041120" imgH="266400" progId="Equation.3">
                  <p:embed/>
                </p:oleObj>
              </mc:Choice>
              <mc:Fallback>
                <p:oleObj name="Equation" r:id="rId7" imgW="1041120" imgH="266400" progId="Equation.3">
                  <p:embed/>
                  <p:pic>
                    <p:nvPicPr>
                      <p:cNvPr id="0" name=""/>
                      <p:cNvPicPr>
                        <a:picLocks noChangeAspect="1" noChangeArrowheads="1"/>
                      </p:cNvPicPr>
                      <p:nvPr/>
                    </p:nvPicPr>
                    <p:blipFill>
                      <a:blip r:embed="rId8"/>
                      <a:srcRect/>
                      <a:stretch>
                        <a:fillRect/>
                      </a:stretch>
                    </p:blipFill>
                    <p:spPr bwMode="auto">
                      <a:xfrm>
                        <a:off x="4067944" y="5589240"/>
                        <a:ext cx="3592513" cy="9191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6109874" y="1700808"/>
            <a:ext cx="2808312" cy="31683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It is also possible to have mixed constraints, that is linking inputs at different samples and so on, however these videos will not cover that explicitly.</a:t>
            </a:r>
            <a:endParaRPr lang="en-GB" sz="2400" dirty="0"/>
          </a:p>
        </p:txBody>
      </p:sp>
    </p:spTree>
    <p:extLst>
      <p:ext uri="{BB962C8B-B14F-4D97-AF65-F5344CB8AC3E}">
        <p14:creationId xmlns:p14="http://schemas.microsoft.com/office/powerpoint/2010/main" val="32292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challenge</a:t>
            </a:r>
            <a:endParaRPr lang="en-GB" dirty="0"/>
          </a:p>
        </p:txBody>
      </p:sp>
      <p:sp>
        <p:nvSpPr>
          <p:cNvPr id="3" name="Content Placeholder 2"/>
          <p:cNvSpPr>
            <a:spLocks noGrp="1"/>
          </p:cNvSpPr>
          <p:nvPr>
            <p:ph idx="1"/>
          </p:nvPr>
        </p:nvSpPr>
        <p:spPr/>
        <p:txBody>
          <a:bodyPr/>
          <a:lstStyle/>
          <a:p>
            <a:pPr marL="0" indent="0">
              <a:buNone/>
            </a:pPr>
            <a:r>
              <a:rPr lang="en-GB" dirty="0" smtClean="0"/>
              <a:t>Predictions evolve over an infinite horizon and therefore comparing them against constraints may be a problem.</a:t>
            </a:r>
          </a:p>
          <a:p>
            <a:pPr marL="514350" indent="-514350">
              <a:buFont typeface="+mj-lt"/>
              <a:buAutoNum type="arabicPeriod"/>
            </a:pPr>
            <a:r>
              <a:rPr lang="en-GB" dirty="0" smtClean="0"/>
              <a:t>We need a means of capturing the constraint satisfaction over an infinite horizon, but using a finite number of inequalities.</a:t>
            </a:r>
          </a:p>
          <a:p>
            <a:pPr marL="514350" indent="-514350">
              <a:buFont typeface="+mj-lt"/>
              <a:buAutoNum type="arabicPeriod"/>
            </a:pPr>
            <a:r>
              <a:rPr lang="en-GB" dirty="0" smtClean="0"/>
              <a:t>Fortunately, a mechanism for this was given by Gilbert et al in 1988 and is summarised next.</a:t>
            </a:r>
          </a:p>
          <a:p>
            <a:pPr marL="514350" indent="-514350">
              <a:buFont typeface="+mj-lt"/>
              <a:buAutoNum type="arabicPeriod"/>
            </a:pPr>
            <a:r>
              <a:rPr lang="en-GB" dirty="0" smtClean="0"/>
              <a:t>We will begin with a simple example to demonstrate  the concepts.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Tree>
    <p:extLst>
      <p:ext uri="{BB962C8B-B14F-4D97-AF65-F5344CB8AC3E}">
        <p14:creationId xmlns:p14="http://schemas.microsoft.com/office/powerpoint/2010/main" val="11205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Constraints over a long horizon</a:t>
            </a:r>
            <a:endParaRPr lang="en-GB" dirty="0"/>
          </a:p>
        </p:txBody>
      </p:sp>
      <p:sp>
        <p:nvSpPr>
          <p:cNvPr id="3" name="Content Placeholder 2"/>
          <p:cNvSpPr>
            <a:spLocks noGrp="1"/>
          </p:cNvSpPr>
          <p:nvPr>
            <p:ph idx="1"/>
          </p:nvPr>
        </p:nvSpPr>
        <p:spPr/>
        <p:txBody>
          <a:bodyPr/>
          <a:lstStyle/>
          <a:p>
            <a:r>
              <a:rPr lang="en-GB" dirty="0" smtClean="0"/>
              <a:t>Let the dynamics be given as:</a:t>
            </a:r>
          </a:p>
          <a:p>
            <a:endParaRPr lang="en-GB" dirty="0" smtClean="0"/>
          </a:p>
          <a:p>
            <a:r>
              <a:rPr lang="en-GB" dirty="0" smtClean="0"/>
              <a:t>Let the constraints be given as:</a:t>
            </a:r>
          </a:p>
          <a:p>
            <a:endParaRPr lang="en-GB" dirty="0" smtClean="0"/>
          </a:p>
          <a:p>
            <a:endParaRPr lang="en-GB" dirty="0"/>
          </a:p>
          <a:p>
            <a:r>
              <a:rPr lang="en-GB" dirty="0" smtClean="0"/>
              <a:t>This implies: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267353418"/>
              </p:ext>
            </p:extLst>
          </p:nvPr>
        </p:nvGraphicFramePr>
        <p:xfrm>
          <a:off x="5940152" y="908720"/>
          <a:ext cx="2143125" cy="1514475"/>
        </p:xfrm>
        <a:graphic>
          <a:graphicData uri="http://schemas.openxmlformats.org/presentationml/2006/ole">
            <mc:AlternateContent xmlns:mc="http://schemas.openxmlformats.org/markup-compatibility/2006">
              <mc:Choice xmlns:v="urn:schemas-microsoft-com:vml" Requires="v">
                <p:oleObj spid="_x0000_s47205" name="Equation" r:id="rId3" imgW="647640" imgH="457200" progId="Equation.3">
                  <p:embed/>
                </p:oleObj>
              </mc:Choice>
              <mc:Fallback>
                <p:oleObj name="Equation" r:id="rId3" imgW="647640" imgH="457200" progId="Equation.3">
                  <p:embed/>
                  <p:pic>
                    <p:nvPicPr>
                      <p:cNvPr id="0" name="Object 7"/>
                      <p:cNvPicPr>
                        <a:picLocks noChangeAspect="1" noChangeArrowheads="1"/>
                      </p:cNvPicPr>
                      <p:nvPr/>
                    </p:nvPicPr>
                    <p:blipFill>
                      <a:blip r:embed="rId4"/>
                      <a:srcRect/>
                      <a:stretch>
                        <a:fillRect/>
                      </a:stretch>
                    </p:blipFill>
                    <p:spPr bwMode="auto">
                      <a:xfrm>
                        <a:off x="5940152" y="908720"/>
                        <a:ext cx="2143125" cy="151447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66338169"/>
              </p:ext>
            </p:extLst>
          </p:nvPr>
        </p:nvGraphicFramePr>
        <p:xfrm>
          <a:off x="539552" y="2708920"/>
          <a:ext cx="2225675" cy="884237"/>
        </p:xfrm>
        <a:graphic>
          <a:graphicData uri="http://schemas.openxmlformats.org/presentationml/2006/ole">
            <mc:AlternateContent xmlns:mc="http://schemas.openxmlformats.org/markup-compatibility/2006">
              <mc:Choice xmlns:v="urn:schemas-microsoft-com:vml" Requires="v">
                <p:oleObj spid="_x0000_s47206" name="Equation" r:id="rId5" imgW="672840" imgH="266400" progId="Equation.3">
                  <p:embed/>
                </p:oleObj>
              </mc:Choice>
              <mc:Fallback>
                <p:oleObj name="Equation" r:id="rId5" imgW="672840" imgH="266400" progId="Equation.3">
                  <p:embed/>
                  <p:pic>
                    <p:nvPicPr>
                      <p:cNvPr id="0" name="Object 5"/>
                      <p:cNvPicPr>
                        <a:picLocks noChangeAspect="1" noChangeArrowheads="1"/>
                      </p:cNvPicPr>
                      <p:nvPr/>
                    </p:nvPicPr>
                    <p:blipFill>
                      <a:blip r:embed="rId6"/>
                      <a:srcRect/>
                      <a:stretch>
                        <a:fillRect/>
                      </a:stretch>
                    </p:blipFill>
                    <p:spPr bwMode="auto">
                      <a:xfrm>
                        <a:off x="539552" y="2708920"/>
                        <a:ext cx="2225675" cy="884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Grp="1" noChangeAspect="1"/>
          </p:cNvGraphicFramePr>
          <p:nvPr>
            <p:extLst>
              <p:ext uri="{D42A27DB-BD31-4B8C-83A1-F6EECF244321}">
                <p14:modId xmlns:p14="http://schemas.microsoft.com/office/powerpoint/2010/main" val="711921935"/>
              </p:ext>
            </p:extLst>
          </p:nvPr>
        </p:nvGraphicFramePr>
        <p:xfrm>
          <a:off x="4589463" y="2754313"/>
          <a:ext cx="3130550" cy="3748087"/>
        </p:xfrm>
        <a:graphic>
          <a:graphicData uri="http://schemas.openxmlformats.org/presentationml/2006/ole">
            <mc:AlternateContent xmlns:mc="http://schemas.openxmlformats.org/markup-compatibility/2006">
              <mc:Choice xmlns:v="urn:schemas-microsoft-com:vml" Requires="v">
                <p:oleObj spid="_x0000_s47207" name="Equation" r:id="rId7" imgW="1612800" imgH="1930320" progId="Equation.3">
                  <p:embed/>
                </p:oleObj>
              </mc:Choice>
              <mc:Fallback>
                <p:oleObj name="Equation" r:id="rId7" imgW="1612800" imgH="1930320" progId="Equation.3">
                  <p:embed/>
                  <p:pic>
                    <p:nvPicPr>
                      <p:cNvPr id="0" name="Object 4"/>
                      <p:cNvPicPr>
                        <a:picLocks noGrp="1" noChangeAspect="1" noChangeArrowheads="1"/>
                      </p:cNvPicPr>
                      <p:nvPr/>
                    </p:nvPicPr>
                    <p:blipFill>
                      <a:blip r:embed="rId8"/>
                      <a:srcRect/>
                      <a:stretch>
                        <a:fillRect/>
                      </a:stretch>
                    </p:blipFill>
                    <p:spPr bwMode="auto">
                      <a:xfrm>
                        <a:off x="4589463" y="2754313"/>
                        <a:ext cx="3130550" cy="3748087"/>
                      </a:xfrm>
                      <a:prstGeom prst="rect">
                        <a:avLst/>
                      </a:prstGeom>
                      <a:solidFill>
                        <a:srgbClr val="FFFF99"/>
                      </a:solidFill>
                      <a:ln>
                        <a:noFill/>
                      </a:ln>
                    </p:spPr>
                  </p:pic>
                </p:oleObj>
              </mc:Fallback>
            </mc:AlternateContent>
          </a:graphicData>
        </a:graphic>
      </p:graphicFrame>
      <p:sp>
        <p:nvSpPr>
          <p:cNvPr id="9" name="Rectangle 8"/>
          <p:cNvSpPr/>
          <p:nvPr/>
        </p:nvSpPr>
        <p:spPr>
          <a:xfrm>
            <a:off x="683568" y="4509120"/>
            <a:ext cx="2808312" cy="18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How far ahead do we need to predict?</a:t>
            </a:r>
            <a:endParaRPr lang="en-GB" sz="2400" dirty="0"/>
          </a:p>
        </p:txBody>
      </p:sp>
    </p:spTree>
    <p:extLst>
      <p:ext uri="{BB962C8B-B14F-4D97-AF65-F5344CB8AC3E}">
        <p14:creationId xmlns:p14="http://schemas.microsoft.com/office/powerpoint/2010/main" val="385598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concept</a:t>
            </a:r>
            <a:endParaRPr lang="en-GB" dirty="0"/>
          </a:p>
        </p:txBody>
      </p:sp>
      <p:sp>
        <p:nvSpPr>
          <p:cNvPr id="3" name="Content Placeholder 2"/>
          <p:cNvSpPr>
            <a:spLocks noGrp="1"/>
          </p:cNvSpPr>
          <p:nvPr>
            <p:ph idx="1"/>
          </p:nvPr>
        </p:nvSpPr>
        <p:spPr>
          <a:xfrm>
            <a:off x="214282" y="928670"/>
            <a:ext cx="8715436" cy="4228522"/>
          </a:xfrm>
        </p:spPr>
        <p:txBody>
          <a:bodyPr>
            <a:normAutofit lnSpcReduction="10000"/>
          </a:bodyPr>
          <a:lstStyle/>
          <a:p>
            <a:r>
              <a:rPr lang="en-GB" dirty="0" smtClean="0"/>
              <a:t>Establish that ensuring:</a:t>
            </a:r>
          </a:p>
          <a:p>
            <a:endParaRPr lang="en-GB" dirty="0"/>
          </a:p>
          <a:p>
            <a:endParaRPr lang="en-GB" dirty="0" smtClean="0"/>
          </a:p>
          <a:p>
            <a:r>
              <a:rPr lang="en-GB" dirty="0"/>
              <a:t>i</a:t>
            </a:r>
            <a:r>
              <a:rPr lang="en-GB" dirty="0" smtClean="0"/>
              <a:t>mplies:</a:t>
            </a:r>
          </a:p>
          <a:p>
            <a:endParaRPr lang="en-GB" dirty="0"/>
          </a:p>
          <a:p>
            <a:r>
              <a:rPr lang="en-GB" dirty="0" smtClean="0"/>
              <a:t>If this is the case, then we can represent constraints over an infinite horizon using just predictions over a horizon of ‘n’.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270243388"/>
              </p:ext>
            </p:extLst>
          </p:nvPr>
        </p:nvGraphicFramePr>
        <p:xfrm>
          <a:off x="323528" y="1628800"/>
          <a:ext cx="4578350" cy="884238"/>
        </p:xfrm>
        <a:graphic>
          <a:graphicData uri="http://schemas.openxmlformats.org/presentationml/2006/ole">
            <mc:AlternateContent xmlns:mc="http://schemas.openxmlformats.org/markup-compatibility/2006">
              <mc:Choice xmlns:v="urn:schemas-microsoft-com:vml" Requires="v">
                <p:oleObj spid="_x0000_s48288" name="Equation" r:id="rId3" imgW="1384200" imgH="266400" progId="Equation.3">
                  <p:embed/>
                </p:oleObj>
              </mc:Choice>
              <mc:Fallback>
                <p:oleObj name="Equation" r:id="rId3" imgW="1384200" imgH="266400" progId="Equation.3">
                  <p:embed/>
                  <p:pic>
                    <p:nvPicPr>
                      <p:cNvPr id="0" name="Object 6"/>
                      <p:cNvPicPr>
                        <a:picLocks noChangeAspect="1" noChangeArrowheads="1"/>
                      </p:cNvPicPr>
                      <p:nvPr/>
                    </p:nvPicPr>
                    <p:blipFill>
                      <a:blip r:embed="rId4"/>
                      <a:srcRect/>
                      <a:stretch>
                        <a:fillRect/>
                      </a:stretch>
                    </p:blipFill>
                    <p:spPr bwMode="auto">
                      <a:xfrm>
                        <a:off x="323528" y="1628800"/>
                        <a:ext cx="4578350" cy="884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23972494"/>
              </p:ext>
            </p:extLst>
          </p:nvPr>
        </p:nvGraphicFramePr>
        <p:xfrm>
          <a:off x="2411760" y="2636912"/>
          <a:ext cx="3738562" cy="884237"/>
        </p:xfrm>
        <a:graphic>
          <a:graphicData uri="http://schemas.openxmlformats.org/presentationml/2006/ole">
            <mc:AlternateContent xmlns:mc="http://schemas.openxmlformats.org/markup-compatibility/2006">
              <mc:Choice xmlns:v="urn:schemas-microsoft-com:vml" Requires="v">
                <p:oleObj spid="_x0000_s48289" name="Equation" r:id="rId5" imgW="1130040" imgH="266400" progId="Equation.3">
                  <p:embed/>
                </p:oleObj>
              </mc:Choice>
              <mc:Fallback>
                <p:oleObj name="Equation" r:id="rId5" imgW="1130040" imgH="266400" progId="Equation.3">
                  <p:embed/>
                  <p:pic>
                    <p:nvPicPr>
                      <p:cNvPr id="0" name="Object 5"/>
                      <p:cNvPicPr>
                        <a:picLocks noChangeAspect="1" noChangeArrowheads="1"/>
                      </p:cNvPicPr>
                      <p:nvPr/>
                    </p:nvPicPr>
                    <p:blipFill>
                      <a:blip r:embed="rId6"/>
                      <a:srcRect/>
                      <a:stretch>
                        <a:fillRect/>
                      </a:stretch>
                    </p:blipFill>
                    <p:spPr bwMode="auto">
                      <a:xfrm>
                        <a:off x="2411760" y="2636912"/>
                        <a:ext cx="3738562" cy="884237"/>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8" name="Rectangle 7"/>
          <p:cNvSpPr/>
          <p:nvPr/>
        </p:nvSpPr>
        <p:spPr>
          <a:xfrm>
            <a:off x="179512" y="5085184"/>
            <a:ext cx="5108345" cy="165618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Assuming transition matrix ‘A’ has strictly stable poles, then we know a suitable ‘n’ must exist because:</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4272784485"/>
              </p:ext>
            </p:extLst>
          </p:nvPr>
        </p:nvGraphicFramePr>
        <p:xfrm>
          <a:off x="5508104" y="5009170"/>
          <a:ext cx="2981325" cy="800100"/>
        </p:xfrm>
        <a:graphic>
          <a:graphicData uri="http://schemas.openxmlformats.org/presentationml/2006/ole">
            <mc:AlternateContent xmlns:mc="http://schemas.openxmlformats.org/markup-compatibility/2006">
              <mc:Choice xmlns:v="urn:schemas-microsoft-com:vml" Requires="v">
                <p:oleObj spid="_x0000_s48290" name="Equation" r:id="rId7" imgW="901440" imgH="241200" progId="Equation.3">
                  <p:embed/>
                </p:oleObj>
              </mc:Choice>
              <mc:Fallback>
                <p:oleObj name="Equation" r:id="rId7" imgW="901440" imgH="241200" progId="Equation.3">
                  <p:embed/>
                  <p:pic>
                    <p:nvPicPr>
                      <p:cNvPr id="0" name="Object 6"/>
                      <p:cNvPicPr>
                        <a:picLocks noChangeAspect="1" noChangeArrowheads="1"/>
                      </p:cNvPicPr>
                      <p:nvPr/>
                    </p:nvPicPr>
                    <p:blipFill>
                      <a:blip r:embed="rId8"/>
                      <a:srcRect/>
                      <a:stretch>
                        <a:fillRect/>
                      </a:stretch>
                    </p:blipFill>
                    <p:spPr bwMode="auto">
                      <a:xfrm>
                        <a:off x="5508104" y="5009170"/>
                        <a:ext cx="2981325"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03672915"/>
              </p:ext>
            </p:extLst>
          </p:nvPr>
        </p:nvGraphicFramePr>
        <p:xfrm>
          <a:off x="5868144" y="1628800"/>
          <a:ext cx="2814637" cy="884237"/>
        </p:xfrm>
        <a:graphic>
          <a:graphicData uri="http://schemas.openxmlformats.org/presentationml/2006/ole">
            <mc:AlternateContent xmlns:mc="http://schemas.openxmlformats.org/markup-compatibility/2006">
              <mc:Choice xmlns:v="urn:schemas-microsoft-com:vml" Requires="v">
                <p:oleObj spid="_x0000_s48291" name="Equation" r:id="rId9" imgW="850680" imgH="266400" progId="Equation.3">
                  <p:embed/>
                </p:oleObj>
              </mc:Choice>
              <mc:Fallback>
                <p:oleObj name="Equation" r:id="rId9" imgW="850680" imgH="266400" progId="Equation.3">
                  <p:embed/>
                  <p:pic>
                    <p:nvPicPr>
                      <p:cNvPr id="0" name="Object 5"/>
                      <p:cNvPicPr>
                        <a:picLocks noChangeAspect="1" noChangeArrowheads="1"/>
                      </p:cNvPicPr>
                      <p:nvPr/>
                    </p:nvPicPr>
                    <p:blipFill>
                      <a:blip r:embed="rId10"/>
                      <a:srcRect/>
                      <a:stretch>
                        <a:fillRect/>
                      </a:stretch>
                    </p:blipFill>
                    <p:spPr bwMode="auto">
                      <a:xfrm>
                        <a:off x="5868144" y="1628800"/>
                        <a:ext cx="2814637" cy="884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85935733"/>
              </p:ext>
            </p:extLst>
          </p:nvPr>
        </p:nvGraphicFramePr>
        <p:xfrm>
          <a:off x="5508104" y="6022999"/>
          <a:ext cx="2897188" cy="757238"/>
        </p:xfrm>
        <a:graphic>
          <a:graphicData uri="http://schemas.openxmlformats.org/presentationml/2006/ole">
            <mc:AlternateContent xmlns:mc="http://schemas.openxmlformats.org/markup-compatibility/2006">
              <mc:Choice xmlns:v="urn:schemas-microsoft-com:vml" Requires="v">
                <p:oleObj spid="_x0000_s48292" name="Equation" r:id="rId11" imgW="876240" imgH="228600" progId="Equation.3">
                  <p:embed/>
                </p:oleObj>
              </mc:Choice>
              <mc:Fallback>
                <p:oleObj name="Equation" r:id="rId11" imgW="876240" imgH="228600" progId="Equation.3">
                  <p:embed/>
                  <p:pic>
                    <p:nvPicPr>
                      <p:cNvPr id="0" name="Object 8"/>
                      <p:cNvPicPr>
                        <a:picLocks noChangeAspect="1" noChangeArrowheads="1"/>
                      </p:cNvPicPr>
                      <p:nvPr/>
                    </p:nvPicPr>
                    <p:blipFill>
                      <a:blip r:embed="rId12"/>
                      <a:srcRect/>
                      <a:stretch>
                        <a:fillRect/>
                      </a:stretch>
                    </p:blipFill>
                    <p:spPr bwMode="auto">
                      <a:xfrm>
                        <a:off x="5508104" y="6022999"/>
                        <a:ext cx="2897188" cy="757238"/>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3" name="Oval 12"/>
          <p:cNvSpPr/>
          <p:nvPr/>
        </p:nvSpPr>
        <p:spPr>
          <a:xfrm>
            <a:off x="5436096" y="1124744"/>
            <a:ext cx="3600400" cy="1944216"/>
          </a:xfrm>
          <a:prstGeom prst="ellipse">
            <a:avLst/>
          </a:prstGeom>
          <a:noFill/>
          <a:ln w="76200">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286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000"/>
                                        <p:tgtEl>
                                          <p:spTgt spid="13"/>
                                        </p:tgtEl>
                                      </p:cBhvr>
                                    </p:animEffect>
                                    <p:anim calcmode="lin" valueType="num">
                                      <p:cBhvr>
                                        <p:cTn id="44" dur="2000" fill="hold"/>
                                        <p:tgtEl>
                                          <p:spTgt spid="13"/>
                                        </p:tgtEl>
                                        <p:attrNameLst>
                                          <p:attrName>ppt_w</p:attrName>
                                        </p:attrNameLst>
                                      </p:cBhvr>
                                      <p:tavLst>
                                        <p:tav tm="0" fmla="#ppt_w*sin(2.5*pi*$)">
                                          <p:val>
                                            <p:fltVal val="0"/>
                                          </p:val>
                                        </p:tav>
                                        <p:tav tm="100000">
                                          <p:val>
                                            <p:fltVal val="1"/>
                                          </p:val>
                                        </p:tav>
                                      </p:tavLst>
                                    </p:anim>
                                    <p:anim calcmode="lin" valueType="num">
                                      <p:cBhvr>
                                        <p:cTn id="45"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Determining required horizon</a:t>
            </a:r>
            <a:endParaRPr lang="en-GB" dirty="0"/>
          </a:p>
        </p:txBody>
      </p:sp>
      <p:sp>
        <p:nvSpPr>
          <p:cNvPr id="3" name="Content Placeholder 2"/>
          <p:cNvSpPr>
            <a:spLocks noGrp="1"/>
          </p:cNvSpPr>
          <p:nvPr>
            <p:ph idx="1"/>
          </p:nvPr>
        </p:nvSpPr>
        <p:spPr>
          <a:xfrm>
            <a:off x="214282" y="928670"/>
            <a:ext cx="5797878" cy="2788362"/>
          </a:xfrm>
        </p:spPr>
        <p:txBody>
          <a:bodyPr/>
          <a:lstStyle/>
          <a:p>
            <a:r>
              <a:rPr lang="en-GB" dirty="0" smtClean="0"/>
              <a:t>Let the inequalities be given for a specified horizon ‘n’: </a:t>
            </a:r>
          </a:p>
          <a:p>
            <a:r>
              <a:rPr lang="en-GB" dirty="0" smtClean="0"/>
              <a:t>Try and find a value ‘x’ which violates constraints at ‘n+1’ but satisfies constraints earlier 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8" name="Object 7"/>
          <p:cNvGraphicFramePr>
            <a:graphicFrameLocks noGrp="1" noChangeAspect="1"/>
          </p:cNvGraphicFramePr>
          <p:nvPr>
            <p:extLst>
              <p:ext uri="{D42A27DB-BD31-4B8C-83A1-F6EECF244321}">
                <p14:modId xmlns:p14="http://schemas.microsoft.com/office/powerpoint/2010/main" val="3077402994"/>
              </p:ext>
            </p:extLst>
          </p:nvPr>
        </p:nvGraphicFramePr>
        <p:xfrm>
          <a:off x="5995253" y="895350"/>
          <a:ext cx="2969235" cy="3541762"/>
        </p:xfrm>
        <a:graphic>
          <a:graphicData uri="http://schemas.openxmlformats.org/presentationml/2006/ole">
            <mc:AlternateContent xmlns:mc="http://schemas.openxmlformats.org/markup-compatibility/2006">
              <mc:Choice xmlns:v="urn:schemas-microsoft-com:vml" Requires="v">
                <p:oleObj spid="_x0000_s49215" name="Equation" r:id="rId3" imgW="1320480" imgH="1574640" progId="Equation.3">
                  <p:embed/>
                </p:oleObj>
              </mc:Choice>
              <mc:Fallback>
                <p:oleObj name="Equation" r:id="rId3" imgW="1320480" imgH="1574640" progId="Equation.3">
                  <p:embed/>
                  <p:pic>
                    <p:nvPicPr>
                      <p:cNvPr id="0" name=""/>
                      <p:cNvPicPr>
                        <a:picLocks noGrp="1" noChangeAspect="1" noChangeArrowheads="1"/>
                      </p:cNvPicPr>
                      <p:nvPr/>
                    </p:nvPicPr>
                    <p:blipFill>
                      <a:blip r:embed="rId4"/>
                      <a:srcRect/>
                      <a:stretch>
                        <a:fillRect/>
                      </a:stretch>
                    </p:blipFill>
                    <p:spPr bwMode="auto">
                      <a:xfrm>
                        <a:off x="5995253" y="895350"/>
                        <a:ext cx="2969235" cy="3541762"/>
                      </a:xfrm>
                      <a:prstGeom prst="rect">
                        <a:avLst/>
                      </a:prstGeom>
                      <a:solidFill>
                        <a:srgbClr val="FFFF99"/>
                      </a:solidFill>
                      <a:ln>
                        <a:noFill/>
                      </a:ln>
                    </p:spPr>
                  </p:pic>
                </p:oleObj>
              </mc:Fallback>
            </mc:AlternateContent>
          </a:graphicData>
        </a:graphic>
      </p:graphicFrame>
      <p:sp>
        <p:nvSpPr>
          <p:cNvPr id="9" name="Rectangle 8"/>
          <p:cNvSpPr/>
          <p:nvPr/>
        </p:nvSpPr>
        <p:spPr>
          <a:xfrm>
            <a:off x="251520" y="5805264"/>
            <a:ext cx="8568952" cy="9087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If we cannot force a violation, then ‘n’ is large enough.</a:t>
            </a:r>
          </a:p>
          <a:p>
            <a:pPr marL="514350" indent="-514350">
              <a:buFont typeface="+mj-lt"/>
              <a:buAutoNum type="arabicPeriod"/>
            </a:pPr>
            <a:r>
              <a:rPr lang="en-GB" sz="2800" dirty="0" smtClean="0"/>
              <a:t>If we can, increase n and try again.</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304610301"/>
              </p:ext>
            </p:extLst>
          </p:nvPr>
        </p:nvGraphicFramePr>
        <p:xfrm>
          <a:off x="323528" y="3573016"/>
          <a:ext cx="5386381" cy="2098002"/>
        </p:xfrm>
        <a:graphic>
          <a:graphicData uri="http://schemas.openxmlformats.org/presentationml/2006/ole">
            <mc:AlternateContent xmlns:mc="http://schemas.openxmlformats.org/markup-compatibility/2006">
              <mc:Choice xmlns:v="urn:schemas-microsoft-com:vml" Requires="v">
                <p:oleObj spid="_x0000_s49216" name="Equation" r:id="rId5" imgW="1828800" imgH="711000" progId="Equation.3">
                  <p:embed/>
                </p:oleObj>
              </mc:Choice>
              <mc:Fallback>
                <p:oleObj name="Equation" r:id="rId5" imgW="1828800" imgH="711000" progId="Equation.3">
                  <p:embed/>
                  <p:pic>
                    <p:nvPicPr>
                      <p:cNvPr id="0" name="Object 5"/>
                      <p:cNvPicPr>
                        <a:picLocks noChangeAspect="1" noChangeArrowheads="1"/>
                      </p:cNvPicPr>
                      <p:nvPr/>
                    </p:nvPicPr>
                    <p:blipFill>
                      <a:blip r:embed="rId6"/>
                      <a:srcRect/>
                      <a:stretch>
                        <a:fillRect/>
                      </a:stretch>
                    </p:blipFill>
                    <p:spPr bwMode="auto">
                      <a:xfrm>
                        <a:off x="323528" y="3573016"/>
                        <a:ext cx="5386381" cy="2098002"/>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6493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2633</TotalTime>
  <Words>1081</Words>
  <Application>Microsoft Office PowerPoint</Application>
  <PresentationFormat>On-screen Show (4:3)</PresentationFormat>
  <Paragraphs>158</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Microsoft Equation 3.0</vt:lpstr>
      <vt:lpstr>CHAPTER 5 Predictive Control with constraints 8 Invariant sets</vt:lpstr>
      <vt:lpstr>Background </vt:lpstr>
      <vt:lpstr>Closed-loop MPC algorithm</vt:lpstr>
      <vt:lpstr>Predictions and the challenge</vt:lpstr>
      <vt:lpstr>Typical constraints</vt:lpstr>
      <vt:lpstr>The challenge</vt:lpstr>
      <vt:lpstr>Constraints over a long horizon</vt:lpstr>
      <vt:lpstr>Key concept</vt:lpstr>
      <vt:lpstr>Determining required horizon</vt:lpstr>
      <vt:lpstr>Reminder of key point</vt:lpstr>
      <vt:lpstr>Simplifying the set</vt:lpstr>
      <vt:lpstr>Invariant and admissible sets</vt:lpstr>
      <vt:lpstr>Summary Objectives</vt:lpstr>
      <vt:lpstr>MATLAB code</vt:lpstr>
      <vt:lpstr>video5_8_example1.m   SISO</vt:lpstr>
      <vt:lpstr>video5_8_example2.m   MIMO</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166</cp:revision>
  <dcterms:created xsi:type="dcterms:W3CDTF">2012-03-07T15:25:29Z</dcterms:created>
  <dcterms:modified xsi:type="dcterms:W3CDTF">2014-04-09T08:57:44Z</dcterms:modified>
</cp:coreProperties>
</file>