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354" r:id="rId4"/>
    <p:sldId id="353" r:id="rId5"/>
    <p:sldId id="356" r:id="rId6"/>
    <p:sldId id="355" r:id="rId7"/>
    <p:sldId id="346" r:id="rId8"/>
    <p:sldId id="357" r:id="rId9"/>
    <p:sldId id="351" r:id="rId10"/>
    <p:sldId id="359" r:id="rId11"/>
    <p:sldId id="358" r:id="rId12"/>
    <p:sldId id="360" r:id="rId13"/>
    <p:sldId id="361" r:id="rId14"/>
    <p:sldId id="362" r:id="rId15"/>
    <p:sldId id="289"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18" autoAdjust="0"/>
  </p:normalViewPr>
  <p:slideViewPr>
    <p:cSldViewPr>
      <p:cViewPr varScale="1">
        <p:scale>
          <a:sx n="61" d="100"/>
          <a:sy n="61" d="100"/>
        </p:scale>
        <p:origin x="-7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2E3A0A-5A14-432D-8BD5-ABEDC342324B}" type="datetimeFigureOut">
              <a:rPr lang="en-US" smtClean="0"/>
              <a:t>4/9/2014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CDDD3A-DA80-470F-A833-164F8EB85CE8}" type="slidenum">
              <a:rPr lang="en-GB" smtClean="0"/>
              <a:t>‹#›</a:t>
            </a:fld>
            <a:endParaRPr lang="en-GB"/>
          </a:p>
        </p:txBody>
      </p:sp>
    </p:spTree>
    <p:extLst>
      <p:ext uri="{BB962C8B-B14F-4D97-AF65-F5344CB8AC3E}">
        <p14:creationId xmlns:p14="http://schemas.microsoft.com/office/powerpoint/2010/main" val="109962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149B19C-3E0D-49DE-965A-62A78ACB7DE1}" type="slidenum">
              <a:rPr lang="en-GB" smtClean="0"/>
              <a:pPr/>
              <a:t>16</a:t>
            </a:fld>
            <a:endParaRPr lang="en-GB" smtClean="0"/>
          </a:p>
        </p:txBody>
      </p:sp>
      <p:sp>
        <p:nvSpPr>
          <p:cNvPr id="35843" name="Rectangle 2"/>
          <p:cNvSpPr>
            <a:spLocks noGrp="1" noRot="1" noChangeAspect="1" noChangeArrowheads="1" noTextEdit="1"/>
          </p:cNvSpPr>
          <p:nvPr>
            <p:ph type="sldImg"/>
          </p:nvPr>
        </p:nvSpPr>
        <p:spPr>
          <a:xfrm>
            <a:off x="1144588" y="687388"/>
            <a:ext cx="4570412" cy="3427412"/>
          </a:xfrm>
          <a:ln/>
        </p:spPr>
      </p:sp>
      <p:sp>
        <p:nvSpPr>
          <p:cNvPr id="35844" name="Rectangle 3"/>
          <p:cNvSpPr>
            <a:spLocks noGrp="1" noChangeArrowheads="1"/>
          </p:cNvSpPr>
          <p:nvPr>
            <p:ph type="body" idx="1"/>
          </p:nvPr>
        </p:nvSpPr>
        <p:spPr>
          <a:xfrm>
            <a:off x="685801" y="4341813"/>
            <a:ext cx="5486400" cy="4114800"/>
          </a:xfrm>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a:xfrm>
            <a:off x="8143900" y="0"/>
            <a:ext cx="1000100" cy="365125"/>
          </a:xfrm>
        </p:spPr>
        <p:txBody>
          <a:bodyPr/>
          <a:lstStyle/>
          <a:p>
            <a:fld id="{5B012F45-9B02-47F8-9E0B-49D2C700670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p>
            <a:r>
              <a:rPr lang="en-GB" smtClean="0"/>
              <a:t>Slides by Anthony Rossiter </a:t>
            </a:r>
            <a:endParaRPr lang="en-GB" dirty="0"/>
          </a:p>
        </p:txBody>
      </p:sp>
      <p:sp>
        <p:nvSpPr>
          <p:cNvPr id="4" name="Slide Number Placeholder 3"/>
          <p:cNvSpPr>
            <a:spLocks noGrp="1"/>
          </p:cNvSpPr>
          <p:nvPr>
            <p:ph type="sldNum" sz="quarter" idx="11"/>
          </p:nvPr>
        </p:nvSpPr>
        <p:spPr/>
        <p:txBody>
          <a:bodyPr/>
          <a:lstStyle/>
          <a:p>
            <a:fld id="{1CF30DBA-6D20-466D-B27F-CBC9F021682F}" type="slidenum">
              <a:rPr lang="en-GB" smtClean="0"/>
              <a:pPr/>
              <a:t>‹#›</a:t>
            </a:fld>
            <a:r>
              <a:rPr lang="en-GB" smtClean="0"/>
              <a:t>page </a:t>
            </a:r>
            <a:fld id="{9968B63B-D82E-4456-B75B-2AAEDD963255}"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dirty="0" smtClean="0"/>
              <a:t>Slides by Anthony </a:t>
            </a:r>
            <a:r>
              <a:rPr lang="en-GB" dirty="0" err="1" smtClean="0"/>
              <a:t>Rossiter</a:t>
            </a:r>
            <a:r>
              <a:rPr lang="en-GB" dirty="0" smtClean="0"/>
              <a:t> </a:t>
            </a:r>
          </a:p>
        </p:txBody>
      </p:sp>
      <p:sp>
        <p:nvSpPr>
          <p:cNvPr id="6" name="Slide Number Placeholder 5"/>
          <p:cNvSpPr>
            <a:spLocks noGrp="1"/>
          </p:cNvSpPr>
          <p:nvPr>
            <p:ph type="sldNum" sz="quarter" idx="12"/>
          </p:nvPr>
        </p:nvSpPr>
        <p:spPr/>
        <p:txBody>
          <a:bodyPr/>
          <a:lstStyle/>
          <a:p>
            <a:fld id="{CE48A2D0-CD6A-459C-BFF9-664885D56077}"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
        <p:nvSpPr>
          <p:cNvPr id="6" name="Slide Number Placeholder 5"/>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GB"/>
          </a:p>
        </p:txBody>
      </p:sp>
      <p:sp>
        <p:nvSpPr>
          <p:cNvPr id="8" name="Footer Placeholder 7"/>
          <p:cNvSpPr>
            <a:spLocks noGrp="1"/>
          </p:cNvSpPr>
          <p:nvPr>
            <p:ph type="ftr" sz="quarter" idx="11"/>
          </p:nvPr>
        </p:nvSpPr>
        <p:spPr/>
        <p:txBody>
          <a:bodyPr/>
          <a:lstStyle/>
          <a:p>
            <a:r>
              <a:rPr lang="en-GB" smtClean="0"/>
              <a:t>Slides by Anthony Rossiter </a:t>
            </a:r>
            <a:endParaRPr lang="en-GB"/>
          </a:p>
        </p:txBody>
      </p:sp>
      <p:sp>
        <p:nvSpPr>
          <p:cNvPr id="9" name="Slide Number Placeholder 8"/>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p:txBody>
          <a:bodyPr/>
          <a:lstStyle/>
          <a:p>
            <a:r>
              <a:rPr lang="en-GB" smtClean="0"/>
              <a:t>Slides by Anthony Rossiter </a:t>
            </a:r>
            <a:endParaRPr lang="en-GB"/>
          </a:p>
        </p:txBody>
      </p:sp>
      <p:sp>
        <p:nvSpPr>
          <p:cNvPr id="5" name="Slide Number Placeholder 4"/>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GB"/>
          </a:p>
        </p:txBody>
      </p:sp>
      <p:sp>
        <p:nvSpPr>
          <p:cNvPr id="3" name="Footer Placeholder 2"/>
          <p:cNvSpPr>
            <a:spLocks noGrp="1"/>
          </p:cNvSpPr>
          <p:nvPr>
            <p:ph type="ftr" sz="quarter" idx="11"/>
          </p:nvPr>
        </p:nvSpPr>
        <p:spPr/>
        <p:txBody>
          <a:bodyPr/>
          <a:lstStyle/>
          <a:p>
            <a:r>
              <a:rPr lang="en-GB" smtClean="0"/>
              <a:t>Slides by Anthony Rossiter </a:t>
            </a:r>
            <a:endParaRPr lang="en-GB"/>
          </a:p>
        </p:txBody>
      </p:sp>
      <p:sp>
        <p:nvSpPr>
          <p:cNvPr id="4" name="Slide Number Placeholder 3"/>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GB"/>
          </a:p>
        </p:txBody>
      </p:sp>
      <p:sp>
        <p:nvSpPr>
          <p:cNvPr id="6" name="Footer Placeholder 5"/>
          <p:cNvSpPr>
            <a:spLocks noGrp="1"/>
          </p:cNvSpPr>
          <p:nvPr>
            <p:ph type="ftr" sz="quarter" idx="11"/>
          </p:nvPr>
        </p:nvSpPr>
        <p:spPr/>
        <p:txBody>
          <a:bodyPr/>
          <a:lstStyle/>
          <a:p>
            <a:r>
              <a:rPr lang="en-GB" smtClean="0"/>
              <a:t>Slides by Anthony Rossiter </a:t>
            </a:r>
            <a:endParaRPr lang="en-GB"/>
          </a:p>
        </p:txBody>
      </p:sp>
      <p:sp>
        <p:nvSpPr>
          <p:cNvPr id="7" name="Slide Number Placeholder 6"/>
          <p:cNvSpPr>
            <a:spLocks noGrp="1"/>
          </p:cNvSpPr>
          <p:nvPr>
            <p:ph type="sldNum" sz="quarter" idx="12"/>
          </p:nvPr>
        </p:nvSpPr>
        <p:spPr/>
        <p:txBody>
          <a:bodyPr/>
          <a:lstStyle/>
          <a:p>
            <a:fld id="{5B012F45-9B02-47F8-9E0B-49D2C700670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lumMod val="20000"/>
            <a:lumOff val="80000"/>
            <a:alpha val="6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910" y="142852"/>
            <a:ext cx="8001056" cy="71438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214282" y="928670"/>
            <a:ext cx="8715436" cy="564360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Footer Placeholder 4"/>
          <p:cNvSpPr>
            <a:spLocks noGrp="1"/>
          </p:cNvSpPr>
          <p:nvPr>
            <p:ph type="ftr" sz="quarter" idx="3"/>
          </p:nvPr>
        </p:nvSpPr>
        <p:spPr>
          <a:xfrm>
            <a:off x="0" y="6492875"/>
            <a:ext cx="1928794" cy="365125"/>
          </a:xfrm>
          <a:prstGeom prst="rect">
            <a:avLst/>
          </a:prstGeom>
        </p:spPr>
        <p:txBody>
          <a:bodyPr vert="horz" lIns="91440" tIns="45720" rIns="91440" bIns="45720" rtlCol="0" anchor="ctr"/>
          <a:lstStyle>
            <a:lvl1pPr algn="ctr">
              <a:defRPr sz="1200" baseline="0">
                <a:solidFill>
                  <a:schemeClr val="tx1"/>
                </a:solidFill>
              </a:defRPr>
            </a:lvl1pPr>
          </a:lstStyle>
          <a:p>
            <a:r>
              <a:rPr lang="en-GB" dirty="0" smtClean="0"/>
              <a:t>Slides by Anthony </a:t>
            </a:r>
            <a:r>
              <a:rPr lang="en-GB" dirty="0" err="1" smtClean="0"/>
              <a:t>Rossiter</a:t>
            </a:r>
            <a:r>
              <a:rPr lang="en-GB" dirty="0" smtClean="0"/>
              <a:t> </a:t>
            </a:r>
            <a:endParaRPr lang="en-GB" dirty="0"/>
          </a:p>
        </p:txBody>
      </p:sp>
      <p:sp>
        <p:nvSpPr>
          <p:cNvPr id="6" name="Slide Number Placeholder 5"/>
          <p:cNvSpPr>
            <a:spLocks noGrp="1"/>
          </p:cNvSpPr>
          <p:nvPr>
            <p:ph type="sldNum" sz="quarter" idx="4"/>
          </p:nvPr>
        </p:nvSpPr>
        <p:spPr>
          <a:xfrm>
            <a:off x="8143900" y="0"/>
            <a:ext cx="1000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smtClean="0"/>
              <a:t> </a:t>
            </a:r>
            <a:fld id="{9968B63B-D82E-4456-B75B-2AAEDD963255}" type="slidenum">
              <a:rPr lang="en-GB" smtClean="0"/>
              <a:pPr/>
              <a:t>‹#›</a:t>
            </a:fld>
            <a:endParaRPr lang="en-GB" dirty="0"/>
          </a:p>
        </p:txBody>
      </p:sp>
      <p:pic>
        <p:nvPicPr>
          <p:cNvPr id="7" name="Picture 6" descr="crest-l.gif"/>
          <p:cNvPicPr>
            <a:picLocks noChangeAspect="1"/>
          </p:cNvPicPr>
          <p:nvPr userDrawn="1"/>
        </p:nvPicPr>
        <p:blipFill>
          <a:blip r:embed="rId14"/>
          <a:stretch>
            <a:fillRect/>
          </a:stretch>
        </p:blipFill>
        <p:spPr>
          <a:xfrm>
            <a:off x="0" y="0"/>
            <a:ext cx="1023938" cy="40481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creativecommons.org/licenses/by/2.0/uk/" TargetMode="External"/><Relationship Id="rId7" Type="http://schemas.openxmlformats.org/officeDocument/2006/relationships/hyperlink" Target="http://www.jisc.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jpeg"/><Relationship Id="rId5" Type="http://schemas.openxmlformats.org/officeDocument/2006/relationships/hyperlink" Target="http://engsc.ac.uk/" TargetMode="External"/><Relationship Id="rId10" Type="http://schemas.openxmlformats.org/officeDocument/2006/relationships/image" Target="../media/image32.jpeg"/><Relationship Id="rId4" Type="http://schemas.openxmlformats.org/officeDocument/2006/relationships/image" Target="../media/image29.wmf"/><Relationship Id="rId9" Type="http://schemas.openxmlformats.org/officeDocument/2006/relationships/hyperlink" Target="http://engsc.ac.uk/an/oer-project/oer-project.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8.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7"/>
            <a:ext cx="7772400" cy="1827634"/>
          </a:xfrm>
        </p:spPr>
        <p:txBody>
          <a:bodyPr>
            <a:normAutofit fontScale="90000"/>
          </a:bodyPr>
          <a:lstStyle/>
          <a:p>
            <a:r>
              <a:rPr lang="en-GB" dirty="0" smtClean="0"/>
              <a:t>CHAPTER 5</a:t>
            </a:r>
            <a:br>
              <a:rPr lang="en-GB" dirty="0" smtClean="0"/>
            </a:br>
            <a:r>
              <a:rPr lang="en-GB" dirty="0" smtClean="0"/>
              <a:t>Predictive Control with constraints </a:t>
            </a:r>
            <a:r>
              <a:rPr lang="en-GB" dirty="0"/>
              <a:t>9</a:t>
            </a:r>
            <a:r>
              <a:rPr lang="en-GB" dirty="0" smtClean="0"/>
              <a:t/>
            </a:r>
            <a:br>
              <a:rPr lang="en-GB" dirty="0" smtClean="0"/>
            </a:br>
            <a:r>
              <a:rPr lang="en-GB" dirty="0" smtClean="0"/>
              <a:t>Dual-mode approaches</a:t>
            </a:r>
            <a:endParaRPr lang="en-GB" dirty="0"/>
          </a:p>
        </p:txBody>
      </p:sp>
      <p:sp>
        <p:nvSpPr>
          <p:cNvPr id="3" name="Subtitle 2"/>
          <p:cNvSpPr>
            <a:spLocks noGrp="1"/>
          </p:cNvSpPr>
          <p:nvPr>
            <p:ph type="subTitle" idx="1"/>
          </p:nvPr>
        </p:nvSpPr>
        <p:spPr/>
        <p:txBody>
          <a:bodyPr/>
          <a:lstStyle/>
          <a:p>
            <a:r>
              <a:rPr lang="en-GB" dirty="0" smtClean="0"/>
              <a:t>Anthony </a:t>
            </a:r>
            <a:r>
              <a:rPr lang="en-GB" dirty="0" err="1" smtClean="0"/>
              <a:t>Rossiter</a:t>
            </a:r>
            <a:endParaRPr lang="en-GB" dirty="0"/>
          </a:p>
        </p:txBody>
      </p:sp>
      <p:sp>
        <p:nvSpPr>
          <p:cNvPr id="4" name="Slide Number Placeholder 3"/>
          <p:cNvSpPr>
            <a:spLocks noGrp="1"/>
          </p:cNvSpPr>
          <p:nvPr>
            <p:ph type="sldNum" sz="quarter" idx="12"/>
          </p:nvPr>
        </p:nvSpPr>
        <p:spPr/>
        <p:txBody>
          <a:bodyPr/>
          <a:lstStyle/>
          <a:p>
            <a:fld id="{5B012F45-9B02-47F8-9E0B-49D2C7006700}" type="slidenum">
              <a:rPr lang="en-GB" smtClean="0"/>
              <a:t>1</a:t>
            </a:fld>
            <a:endParaRPr lang="en-GB"/>
          </a:p>
        </p:txBody>
      </p:sp>
      <p:sp>
        <p:nvSpPr>
          <p:cNvPr id="5" name="Footer Placeholder 4"/>
          <p:cNvSpPr>
            <a:spLocks noGrp="1"/>
          </p:cNvSpPr>
          <p:nvPr>
            <p:ph type="ftr" sz="quarter" idx="11"/>
          </p:nvPr>
        </p:nvSpPr>
        <p:spPr/>
        <p:txBody>
          <a:bodyPr/>
          <a:lstStyle/>
          <a:p>
            <a:r>
              <a:rPr lang="en-GB" smtClean="0"/>
              <a:t>Slides by Anthony Rossiter </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controlled admissible set</a:t>
            </a:r>
            <a:endParaRPr lang="en-GB" dirty="0"/>
          </a:p>
        </p:txBody>
      </p:sp>
      <p:sp>
        <p:nvSpPr>
          <p:cNvPr id="3" name="Content Placeholder 2"/>
          <p:cNvSpPr>
            <a:spLocks noGrp="1"/>
          </p:cNvSpPr>
          <p:nvPr>
            <p:ph idx="1"/>
          </p:nvPr>
        </p:nvSpPr>
        <p:spPr/>
        <p:txBody>
          <a:bodyPr/>
          <a:lstStyle/>
          <a:p>
            <a:pPr marL="0" indent="0">
              <a:buNone/>
            </a:pPr>
            <a:r>
              <a:rPr lang="en-GB" dirty="0" smtClean="0"/>
              <a:t>It may be convenient to express, the MCAS differently. Given:</a:t>
            </a:r>
          </a:p>
          <a:p>
            <a:pPr marL="0" indent="0">
              <a:buNone/>
            </a:pPr>
            <a:endParaRPr lang="en-GB" dirty="0"/>
          </a:p>
          <a:p>
            <a:pPr marL="0" indent="0">
              <a:buNone/>
            </a:pPr>
            <a:r>
              <a:rPr lang="en-GB" dirty="0" smtClean="0"/>
              <a:t>This can be expanded to:</a:t>
            </a:r>
          </a:p>
          <a:p>
            <a:pPr marL="0" indent="0">
              <a:buNone/>
            </a:pPr>
            <a:endParaRPr lang="en-GB" dirty="0"/>
          </a:p>
          <a:p>
            <a:pPr marL="0" indent="0">
              <a:buNone/>
            </a:pPr>
            <a:endParaRPr lang="en-GB" dirty="0" smtClean="0"/>
          </a:p>
          <a:p>
            <a:pPr marL="0" indent="0">
              <a:buNone/>
            </a:pPr>
            <a:endParaRPr lang="en-GB" dirty="0"/>
          </a:p>
          <a:p>
            <a:pPr marL="0" indent="0">
              <a:buNone/>
            </a:pPr>
            <a:r>
              <a:rPr lang="en-GB" dirty="0" smtClean="0"/>
              <a:t>Or:</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10</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580514640"/>
              </p:ext>
            </p:extLst>
          </p:nvPr>
        </p:nvGraphicFramePr>
        <p:xfrm>
          <a:off x="4067944" y="1556792"/>
          <a:ext cx="1677988" cy="757237"/>
        </p:xfrm>
        <a:graphic>
          <a:graphicData uri="http://schemas.openxmlformats.org/presentationml/2006/ole">
            <mc:AlternateContent xmlns:mc="http://schemas.openxmlformats.org/markup-compatibility/2006">
              <mc:Choice xmlns:v="urn:schemas-microsoft-com:vml" Requires="v">
                <p:oleObj spid="_x0000_s58414" name="Equation" r:id="rId3" imgW="507960" imgH="228600" progId="Equation.3">
                  <p:embed/>
                </p:oleObj>
              </mc:Choice>
              <mc:Fallback>
                <p:oleObj name="Equation" r:id="rId3" imgW="507960" imgH="228600" progId="Equation.3">
                  <p:embed/>
                  <p:pic>
                    <p:nvPicPr>
                      <p:cNvPr id="0" name="Object 6"/>
                      <p:cNvPicPr>
                        <a:picLocks noChangeAspect="1" noChangeArrowheads="1"/>
                      </p:cNvPicPr>
                      <p:nvPr/>
                    </p:nvPicPr>
                    <p:blipFill>
                      <a:blip r:embed="rId4"/>
                      <a:srcRect/>
                      <a:stretch>
                        <a:fillRect/>
                      </a:stretch>
                    </p:blipFill>
                    <p:spPr bwMode="auto">
                      <a:xfrm>
                        <a:off x="4067944" y="1556792"/>
                        <a:ext cx="1677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514562895"/>
              </p:ext>
            </p:extLst>
          </p:nvPr>
        </p:nvGraphicFramePr>
        <p:xfrm>
          <a:off x="2627313" y="3171825"/>
          <a:ext cx="3355975" cy="1682750"/>
        </p:xfrm>
        <a:graphic>
          <a:graphicData uri="http://schemas.openxmlformats.org/presentationml/2006/ole">
            <mc:AlternateContent xmlns:mc="http://schemas.openxmlformats.org/markup-compatibility/2006">
              <mc:Choice xmlns:v="urn:schemas-microsoft-com:vml" Requires="v">
                <p:oleObj spid="_x0000_s58415" name="Equation" r:id="rId5" imgW="1015920" imgH="507960" progId="Equation.3">
                  <p:embed/>
                </p:oleObj>
              </mc:Choice>
              <mc:Fallback>
                <p:oleObj name="Equation" r:id="rId5" imgW="1015920" imgH="507960" progId="Equation.3">
                  <p:embed/>
                  <p:pic>
                    <p:nvPicPr>
                      <p:cNvPr id="0" name="Object 5"/>
                      <p:cNvPicPr>
                        <a:picLocks noChangeAspect="1" noChangeArrowheads="1"/>
                      </p:cNvPicPr>
                      <p:nvPr/>
                    </p:nvPicPr>
                    <p:blipFill>
                      <a:blip r:embed="rId6"/>
                      <a:srcRect/>
                      <a:stretch>
                        <a:fillRect/>
                      </a:stretch>
                    </p:blipFill>
                    <p:spPr bwMode="auto">
                      <a:xfrm>
                        <a:off x="2627313" y="3171825"/>
                        <a:ext cx="3355975" cy="168275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879685225"/>
              </p:ext>
            </p:extLst>
          </p:nvPr>
        </p:nvGraphicFramePr>
        <p:xfrm>
          <a:off x="1187624" y="5085184"/>
          <a:ext cx="6964363" cy="800100"/>
        </p:xfrm>
        <a:graphic>
          <a:graphicData uri="http://schemas.openxmlformats.org/presentationml/2006/ole">
            <mc:AlternateContent xmlns:mc="http://schemas.openxmlformats.org/markup-compatibility/2006">
              <mc:Choice xmlns:v="urn:schemas-microsoft-com:vml" Requires="v">
                <p:oleObj spid="_x0000_s58416" name="Equation" r:id="rId7" imgW="2108160" imgH="241200" progId="Equation.3">
                  <p:embed/>
                </p:oleObj>
              </mc:Choice>
              <mc:Fallback>
                <p:oleObj name="Equation" r:id="rId7" imgW="2108160" imgH="241200" progId="Equation.3">
                  <p:embed/>
                  <p:pic>
                    <p:nvPicPr>
                      <p:cNvPr id="0" name="Object 6"/>
                      <p:cNvPicPr>
                        <a:picLocks noChangeAspect="1" noChangeArrowheads="1"/>
                      </p:cNvPicPr>
                      <p:nvPr/>
                    </p:nvPicPr>
                    <p:blipFill>
                      <a:blip r:embed="rId8"/>
                      <a:srcRect/>
                      <a:stretch>
                        <a:fillRect/>
                      </a:stretch>
                    </p:blipFill>
                    <p:spPr bwMode="auto">
                      <a:xfrm>
                        <a:off x="1187624" y="5085184"/>
                        <a:ext cx="6964363" cy="800100"/>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9" name="Rectangle 8"/>
          <p:cNvSpPr/>
          <p:nvPr/>
        </p:nvSpPr>
        <p:spPr>
          <a:xfrm>
            <a:off x="179512" y="6093296"/>
            <a:ext cx="8640960" cy="64807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To a limit, the more columns in N, the larger S</a:t>
            </a:r>
            <a:r>
              <a:rPr lang="en-GB" sz="2800" baseline="-25000" dirty="0" smtClean="0"/>
              <a:t>MCAS</a:t>
            </a:r>
            <a:r>
              <a:rPr lang="en-GB" sz="2800" dirty="0" smtClean="0"/>
              <a:t>.</a:t>
            </a:r>
            <a:endParaRPr lang="en-GB" sz="2800" dirty="0"/>
          </a:p>
        </p:txBody>
      </p:sp>
    </p:spTree>
    <p:extLst>
      <p:ext uri="{BB962C8B-B14F-4D97-AF65-F5344CB8AC3E}">
        <p14:creationId xmlns:p14="http://schemas.microsoft.com/office/powerpoint/2010/main" val="34628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MATLAB code</a:t>
            </a:r>
            <a:endParaRPr lang="en-GB" dirty="0"/>
          </a:p>
        </p:txBody>
      </p:sp>
      <p:sp>
        <p:nvSpPr>
          <p:cNvPr id="3" name="Content Placeholder 2"/>
          <p:cNvSpPr>
            <a:spLocks noGrp="1"/>
          </p:cNvSpPr>
          <p:nvPr>
            <p:ph idx="1"/>
          </p:nvPr>
        </p:nvSpPr>
        <p:spPr>
          <a:xfrm>
            <a:off x="214282" y="928670"/>
            <a:ext cx="8715436" cy="5524665"/>
          </a:xfrm>
        </p:spPr>
        <p:txBody>
          <a:bodyPr>
            <a:normAutofit fontScale="92500" lnSpcReduction="10000"/>
          </a:bodyPr>
          <a:lstStyle/>
          <a:p>
            <a:r>
              <a:rPr lang="en-GB" dirty="0" smtClean="0"/>
              <a:t>Only a few examples are given here as this SOMPC algorithm does not include non-zero targets.</a:t>
            </a:r>
          </a:p>
          <a:p>
            <a:r>
              <a:rPr lang="en-GB" dirty="0" smtClean="0"/>
              <a:t>The idea will be simply to demonstrate that the inequalities defining the MCAS can be constructed.</a:t>
            </a:r>
          </a:p>
          <a:p>
            <a:r>
              <a:rPr lang="en-GB" dirty="0" smtClean="0"/>
              <a:t>Viewers should note that plotting the regions is none trivial as it requires set projection for which a toolbox such as the MPQP (from ETH) one would be advised.</a:t>
            </a:r>
          </a:p>
          <a:p>
            <a:pPr marL="0" indent="0">
              <a:buNone/>
            </a:pPr>
            <a:r>
              <a:rPr lang="en-GB" dirty="0" smtClean="0"/>
              <a:t>KEY EXAMPLES ARE IN </a:t>
            </a:r>
            <a:r>
              <a:rPr lang="en-GB" b="1" i="1" dirty="0" smtClean="0">
                <a:solidFill>
                  <a:srgbClr val="C00000"/>
                </a:solidFill>
              </a:rPr>
              <a:t>video5_9_example1.m and video5_9_example2.m</a:t>
            </a:r>
          </a:p>
          <a:p>
            <a:pPr marL="0" indent="0">
              <a:buNone/>
            </a:pPr>
            <a:r>
              <a:rPr lang="en-GB" b="1" i="1" dirty="0" smtClean="0">
                <a:solidFill>
                  <a:srgbClr val="7030A0"/>
                </a:solidFill>
              </a:rPr>
              <a:t>MAIN CODE </a:t>
            </a:r>
            <a:r>
              <a:rPr lang="en-GB" b="1" i="1" dirty="0" smtClean="0">
                <a:solidFill>
                  <a:srgbClr val="C00000"/>
                </a:solidFill>
              </a:rPr>
              <a:t>is chap5_ompc_simulate_constraints.m</a:t>
            </a:r>
          </a:p>
          <a:p>
            <a:pPr marL="0" indent="0">
              <a:buNone/>
            </a:pPr>
            <a:r>
              <a:rPr lang="en-GB" b="1" i="1" dirty="0" smtClean="0">
                <a:solidFill>
                  <a:srgbClr val="00B050"/>
                </a:solidFill>
              </a:rPr>
              <a:t>In OMPC folder.</a:t>
            </a:r>
            <a:endParaRPr lang="en-GB" b="1" i="1" dirty="0">
              <a:solidFill>
                <a:srgbClr val="00B050"/>
              </a:solidFill>
            </a:endParaRP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11</a:t>
            </a:fld>
            <a:endParaRPr lang="en-GB" dirty="0"/>
          </a:p>
        </p:txBody>
      </p:sp>
    </p:spTree>
    <p:extLst>
      <p:ext uri="{BB962C8B-B14F-4D97-AF65-F5344CB8AC3E}">
        <p14:creationId xmlns:p14="http://schemas.microsoft.com/office/powerpoint/2010/main" val="2080959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v</a:t>
            </a:r>
            <a:r>
              <a:rPr lang="en-GB" dirty="0" smtClean="0"/>
              <a:t>ideo5_9_example1.m</a:t>
            </a:r>
            <a:endParaRPr lang="en-GB" dirty="0"/>
          </a:p>
        </p:txBody>
      </p:sp>
      <p:sp>
        <p:nvSpPr>
          <p:cNvPr id="3" name="Content Placeholder 2"/>
          <p:cNvSpPr>
            <a:spLocks noGrp="1"/>
          </p:cNvSpPr>
          <p:nvPr>
            <p:ph idx="1"/>
          </p:nvPr>
        </p:nvSpPr>
        <p:spPr>
          <a:xfrm>
            <a:off x="214282" y="928670"/>
            <a:ext cx="8715436" cy="1132178"/>
          </a:xfrm>
        </p:spPr>
        <p:txBody>
          <a:bodyPr>
            <a:normAutofit/>
          </a:bodyPr>
          <a:lstStyle/>
          <a:p>
            <a:pPr marL="0" indent="0">
              <a:buNone/>
            </a:pPr>
            <a:r>
              <a:rPr lang="en-GB" dirty="0" smtClean="0"/>
              <a:t>Constraints active for one sample, otherwise  QP returns optimal c as zero.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12</a:t>
            </a:fld>
            <a:endParaRPr lang="en-GB"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50758"/>
            <a:ext cx="6846168" cy="5134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7159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0" y="2636912"/>
            <a:ext cx="5664629"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GB" dirty="0"/>
              <a:t>v</a:t>
            </a:r>
            <a:r>
              <a:rPr lang="en-GB" dirty="0" smtClean="0"/>
              <a:t>ideo5_9_example2.m</a:t>
            </a:r>
            <a:endParaRPr lang="en-GB" dirty="0"/>
          </a:p>
        </p:txBody>
      </p:sp>
      <p:sp>
        <p:nvSpPr>
          <p:cNvPr id="3" name="Content Placeholder 2"/>
          <p:cNvSpPr>
            <a:spLocks noGrp="1"/>
          </p:cNvSpPr>
          <p:nvPr>
            <p:ph idx="1"/>
          </p:nvPr>
        </p:nvSpPr>
        <p:spPr>
          <a:xfrm>
            <a:off x="214282" y="928670"/>
            <a:ext cx="8715436" cy="1852258"/>
          </a:xfrm>
        </p:spPr>
        <p:txBody>
          <a:bodyPr>
            <a:normAutofit fontScale="92500" lnSpcReduction="20000"/>
          </a:bodyPr>
          <a:lstStyle/>
          <a:p>
            <a:r>
              <a:rPr lang="en-GB" dirty="0" smtClean="0"/>
              <a:t>Constrained and unconstrained clearly different.</a:t>
            </a:r>
          </a:p>
          <a:p>
            <a:r>
              <a:rPr lang="en-GB" dirty="0" smtClean="0"/>
              <a:t>c(k) clearly non-zero during transients.</a:t>
            </a:r>
          </a:p>
          <a:p>
            <a:r>
              <a:rPr lang="en-GB" dirty="0" smtClean="0"/>
              <a:t>Sketch of unconstrained simulations clearly violates state constraints as well as input constraints.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13</a:t>
            </a:fld>
            <a:endParaRPr lang="en-GB" dirty="0"/>
          </a:p>
        </p:txBody>
      </p:sp>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8890" y="2729167"/>
            <a:ext cx="5505110" cy="4128833"/>
          </a:xfrm>
          <a:prstGeom prst="rect">
            <a:avLst/>
          </a:prstGeom>
          <a:solidFill>
            <a:srgbClr val="FFFF00"/>
          </a:solidFill>
          <a:ln>
            <a:noFill/>
          </a:ln>
          <a:effectLst/>
        </p:spPr>
      </p:pic>
    </p:spTree>
    <p:extLst>
      <p:ext uri="{BB962C8B-B14F-4D97-AF65-F5344CB8AC3E}">
        <p14:creationId xmlns:p14="http://schemas.microsoft.com/office/powerpoint/2010/main" val="3238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 y="260647"/>
            <a:ext cx="8840129" cy="663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GB" smtClean="0"/>
              <a:t>Slides by Anthony Rossiter </a:t>
            </a:r>
            <a:endParaRPr lang="en-GB"/>
          </a:p>
        </p:txBody>
      </p:sp>
      <p:sp>
        <p:nvSpPr>
          <p:cNvPr id="3" name="Slide Number Placeholder 2"/>
          <p:cNvSpPr>
            <a:spLocks noGrp="1"/>
          </p:cNvSpPr>
          <p:nvPr>
            <p:ph type="sldNum" sz="quarter" idx="12"/>
          </p:nvPr>
        </p:nvSpPr>
        <p:spPr/>
        <p:txBody>
          <a:bodyPr/>
          <a:lstStyle/>
          <a:p>
            <a:fld id="{5B012F45-9B02-47F8-9E0B-49D2C7006700}" type="slidenum">
              <a:rPr lang="en-GB" smtClean="0"/>
              <a:t>14</a:t>
            </a:fld>
            <a:endParaRPr lang="en-GB"/>
          </a:p>
        </p:txBody>
      </p:sp>
      <p:sp>
        <p:nvSpPr>
          <p:cNvPr id="4" name="Rounded Rectangular Callout 3"/>
          <p:cNvSpPr/>
          <p:nvPr/>
        </p:nvSpPr>
        <p:spPr>
          <a:xfrm>
            <a:off x="1979712" y="3717032"/>
            <a:ext cx="1584176" cy="936104"/>
          </a:xfrm>
          <a:prstGeom prst="wedgeRoundRectCallout">
            <a:avLst>
              <a:gd name="adj1" fmla="val 119346"/>
              <a:gd name="adj2" fmla="val -605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MAS</a:t>
            </a:r>
            <a:endParaRPr lang="en-GB" sz="3200" dirty="0"/>
          </a:p>
        </p:txBody>
      </p:sp>
      <p:sp>
        <p:nvSpPr>
          <p:cNvPr id="7" name="Rounded Rectangular Callout 6"/>
          <p:cNvSpPr/>
          <p:nvPr/>
        </p:nvSpPr>
        <p:spPr>
          <a:xfrm>
            <a:off x="1239975" y="2132856"/>
            <a:ext cx="1584176" cy="936104"/>
          </a:xfrm>
          <a:prstGeom prst="wedgeRoundRectCallout">
            <a:avLst>
              <a:gd name="adj1" fmla="val 119346"/>
              <a:gd name="adj2" fmla="val -605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t>MCAS</a:t>
            </a:r>
            <a:endParaRPr lang="en-GB" sz="3200" dirty="0"/>
          </a:p>
        </p:txBody>
      </p:sp>
      <p:sp>
        <p:nvSpPr>
          <p:cNvPr id="5" name="Rounded Rectangle 4"/>
          <p:cNvSpPr/>
          <p:nvPr/>
        </p:nvSpPr>
        <p:spPr>
          <a:xfrm>
            <a:off x="2339752" y="6058850"/>
            <a:ext cx="6552727" cy="682518"/>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Used mpt3 toolbox from ETH to plot the MCAS sets.</a:t>
            </a:r>
          </a:p>
          <a:p>
            <a:pPr algn="ctr"/>
            <a:r>
              <a:rPr lang="en-GB" dirty="0"/>
              <a:t>http://control.ee.ethz.ch</a:t>
            </a:r>
            <a:r>
              <a:rPr lang="en-GB"/>
              <a:t>/~</a:t>
            </a:r>
            <a:r>
              <a:rPr lang="en-GB" smtClean="0"/>
              <a:t>mpt/3/Geometry/Sets</a:t>
            </a:r>
            <a:endParaRPr lang="en-GB" dirty="0"/>
          </a:p>
        </p:txBody>
      </p:sp>
    </p:spTree>
    <p:extLst>
      <p:ext uri="{BB962C8B-B14F-4D97-AF65-F5344CB8AC3E}">
        <p14:creationId xmlns:p14="http://schemas.microsoft.com/office/powerpoint/2010/main" val="128337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405828"/>
          </a:xfrm>
        </p:spPr>
        <p:txBody>
          <a:bodyPr>
            <a:normAutofit fontScale="90000"/>
          </a:bodyPr>
          <a:lstStyle/>
          <a:p>
            <a:r>
              <a:rPr lang="en-GB" dirty="0" smtClean="0"/>
              <a:t>Summary</a:t>
            </a:r>
            <a:endParaRPr lang="en-GB" dirty="0"/>
          </a:p>
        </p:txBody>
      </p:sp>
      <p:sp>
        <p:nvSpPr>
          <p:cNvPr id="3" name="Content Placeholder 2"/>
          <p:cNvSpPr>
            <a:spLocks noGrp="1"/>
          </p:cNvSpPr>
          <p:nvPr>
            <p:ph idx="1"/>
          </p:nvPr>
        </p:nvSpPr>
        <p:spPr>
          <a:xfrm>
            <a:off x="214282" y="692696"/>
            <a:ext cx="8715436" cy="5400600"/>
          </a:xfrm>
        </p:spPr>
        <p:txBody>
          <a:bodyPr>
            <a:normAutofit lnSpcReduction="10000"/>
          </a:bodyPr>
          <a:lstStyle/>
          <a:p>
            <a:pPr marL="514350" indent="-514350">
              <a:buFont typeface="+mj-lt"/>
              <a:buAutoNum type="arabicPeriod"/>
            </a:pPr>
            <a:r>
              <a:rPr lang="en-GB" dirty="0" smtClean="0"/>
              <a:t>This video has shown how an invariant set or MCAS can be constructed for the OMPC/SOMPC algorithm.</a:t>
            </a:r>
          </a:p>
          <a:p>
            <a:pPr marL="514350" indent="-514350">
              <a:buFont typeface="+mj-lt"/>
              <a:buAutoNum type="arabicPeriod"/>
            </a:pPr>
            <a:r>
              <a:rPr lang="en-GB" dirty="0" smtClean="0"/>
              <a:t>This set ensures the predictions satisfy constraints over an infinite horizon using a finite number of inequalities.</a:t>
            </a:r>
          </a:p>
          <a:p>
            <a:pPr marL="514350" indent="-514350">
              <a:buFont typeface="+mj-lt"/>
              <a:buAutoNum type="arabicPeriod"/>
            </a:pPr>
            <a:r>
              <a:rPr lang="en-GB" dirty="0" smtClean="0"/>
              <a:t>Simulations of OMPC using a regulation problem demonstrate the algorithm works.</a:t>
            </a:r>
          </a:p>
          <a:p>
            <a:pPr marL="914400" lvl="1" indent="-514350"/>
            <a:r>
              <a:rPr lang="en-GB" dirty="0" smtClean="0"/>
              <a:t>The cost is still </a:t>
            </a:r>
            <a:r>
              <a:rPr lang="en-GB" dirty="0" err="1" smtClean="0"/>
              <a:t>Lyapunov</a:t>
            </a:r>
            <a:r>
              <a:rPr lang="en-GB" dirty="0" smtClean="0"/>
              <a:t> as expected.</a:t>
            </a:r>
          </a:p>
          <a:p>
            <a:pPr marL="914400" lvl="1" indent="-514350"/>
            <a:r>
              <a:rPr lang="en-GB" dirty="0" smtClean="0"/>
              <a:t>The values for c have a strong pattern consistent with the well posed problem structure.</a:t>
            </a:r>
          </a:p>
          <a:p>
            <a:pPr marL="0" indent="0">
              <a:buNone/>
            </a:pPr>
            <a:endParaRPr lang="en-GB" dirty="0" smtClean="0"/>
          </a:p>
          <a:p>
            <a:pPr marL="514350" indent="-514350">
              <a:buFont typeface="+mj-lt"/>
              <a:buAutoNum type="arabicPeriod"/>
            </a:pPr>
            <a:endParaRPr lang="en-GB" dirty="0" smtClean="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15</a:t>
            </a:fld>
            <a:endParaRPr lang="en-GB" dirty="0"/>
          </a:p>
        </p:txBody>
      </p:sp>
    </p:spTree>
    <p:extLst>
      <p:ext uri="{BB962C8B-B14F-4D97-AF65-F5344CB8AC3E}">
        <p14:creationId xmlns:p14="http://schemas.microsoft.com/office/powerpoint/2010/main" val="110644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468313" y="3933825"/>
            <a:ext cx="8002587" cy="2447925"/>
          </a:xfrm>
          <a:noFill/>
        </p:spPr>
        <p:txBody>
          <a:bodyPr/>
          <a:lstStyle/>
          <a:p>
            <a:pPr marL="0" indent="0">
              <a:lnSpc>
                <a:spcPct val="80000"/>
              </a:lnSpc>
              <a:buFontTx/>
              <a:buNone/>
            </a:pPr>
            <a:r>
              <a:rPr lang="en-GB" sz="900" dirty="0" smtClean="0">
                <a:cs typeface="Arial" charset="0"/>
              </a:rPr>
              <a:t>© 2014 University of  Sheffield</a:t>
            </a:r>
          </a:p>
          <a:p>
            <a:pPr marL="0" indent="0">
              <a:lnSpc>
                <a:spcPct val="80000"/>
              </a:lnSpc>
              <a:buFontTx/>
              <a:buNone/>
            </a:pPr>
            <a:endParaRPr lang="en-GB" sz="900" dirty="0" smtClean="0"/>
          </a:p>
          <a:p>
            <a:pPr marL="0" indent="0">
              <a:lnSpc>
                <a:spcPct val="80000"/>
              </a:lnSpc>
              <a:buFontTx/>
              <a:buNone/>
            </a:pPr>
            <a:r>
              <a:rPr lang="en-GB" sz="900" dirty="0" smtClean="0"/>
              <a:t>This work is licensed under the Creative Commons Attribution 2.0 UK: England &amp; Wales Licence. To view a copy of this licence, visit http://creativecommons.org/licenses/by/2.0/uk/ or send a letter to: Creative Commons, 171 Second Street, Suite 300, San Francisco, California 94105, USA.</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	   	</a:t>
            </a:r>
          </a:p>
          <a:p>
            <a:pPr marL="0" indent="0">
              <a:lnSpc>
                <a:spcPct val="80000"/>
              </a:lnSpc>
              <a:buFontTx/>
              <a:buNone/>
            </a:pPr>
            <a:r>
              <a:rPr lang="en-GB" sz="900" dirty="0" smtClean="0"/>
              <a:t>It should be noted that some of the materials contained within this resource are subject to third party rights and any copyright notices must remain with these materials in the event of reuse or repurposing.</a:t>
            </a:r>
          </a:p>
          <a:p>
            <a:pPr marL="0" indent="0">
              <a:lnSpc>
                <a:spcPct val="80000"/>
              </a:lnSpc>
              <a:buFontTx/>
              <a:buNone/>
            </a:pPr>
            <a:endParaRPr lang="en-GB" sz="900" dirty="0" smtClean="0"/>
          </a:p>
          <a:p>
            <a:pPr marL="0" indent="0">
              <a:lnSpc>
                <a:spcPct val="80000"/>
              </a:lnSpc>
              <a:buFontTx/>
              <a:buNone/>
            </a:pPr>
            <a:r>
              <a:rPr lang="en-GB" sz="900" dirty="0" smtClean="0"/>
              <a:t>If there are third party images within the resource please do not remove or alter any of the copyright notices or website details shown below the image.</a:t>
            </a:r>
          </a:p>
          <a:p>
            <a:pPr marL="0" indent="0">
              <a:lnSpc>
                <a:spcPct val="80000"/>
              </a:lnSpc>
              <a:buFontTx/>
              <a:buNone/>
            </a:pPr>
            <a:endParaRPr lang="en-GB" sz="900" dirty="0" smtClean="0"/>
          </a:p>
          <a:p>
            <a:pPr marL="0" indent="0">
              <a:lnSpc>
                <a:spcPct val="80000"/>
              </a:lnSpc>
              <a:buFontTx/>
              <a:buNone/>
            </a:pPr>
            <a:r>
              <a:rPr lang="en-GB" sz="900" dirty="0" smtClean="0"/>
              <a:t>(</a:t>
            </a:r>
            <a:r>
              <a:rPr lang="en-GB" sz="900" i="1" dirty="0" smtClean="0"/>
              <a:t>Please list details of the third party rights contained within this work.</a:t>
            </a:r>
          </a:p>
          <a:p>
            <a:pPr marL="0" indent="0">
              <a:lnSpc>
                <a:spcPct val="80000"/>
              </a:lnSpc>
              <a:buFontTx/>
              <a:buNone/>
            </a:pPr>
            <a:endParaRPr lang="en-GB" sz="900" i="1" dirty="0" smtClean="0"/>
          </a:p>
          <a:p>
            <a:pPr marL="0" indent="0">
              <a:lnSpc>
                <a:spcPct val="80000"/>
              </a:lnSpc>
              <a:buFontTx/>
              <a:buNone/>
            </a:pPr>
            <a:r>
              <a:rPr lang="en-GB" sz="900" i="1" dirty="0" smtClean="0"/>
              <a:t>If you include your institutions logo on the cover please include reference to the fact that it is a trade mark and all copyright in that image is reserved.)</a:t>
            </a:r>
            <a:endParaRPr lang="en-GB" sz="900" dirty="0" smtClean="0"/>
          </a:p>
          <a:p>
            <a:pPr marL="0" indent="0">
              <a:lnSpc>
                <a:spcPct val="80000"/>
              </a:lnSpc>
              <a:buFontTx/>
              <a:buNone/>
            </a:pPr>
            <a:endParaRPr lang="en-GB" sz="900" dirty="0" smtClean="0"/>
          </a:p>
        </p:txBody>
      </p:sp>
      <p:pic>
        <p:nvPicPr>
          <p:cNvPr id="33795" name="Picture 7" descr="by1">
            <a:hlinkClick r:id="rId3"/>
          </p:cNvPr>
          <p:cNvPicPr>
            <a:picLocks noChangeAspect="1" noChangeArrowheads="1"/>
          </p:cNvPicPr>
          <p:nvPr/>
        </p:nvPicPr>
        <p:blipFill>
          <a:blip r:embed="rId4"/>
          <a:srcRect/>
          <a:stretch>
            <a:fillRect/>
          </a:stretch>
        </p:blipFill>
        <p:spPr bwMode="auto">
          <a:xfrm>
            <a:off x="539750" y="4581525"/>
            <a:ext cx="942975" cy="330200"/>
          </a:xfrm>
          <a:prstGeom prst="rect">
            <a:avLst/>
          </a:prstGeom>
          <a:noFill/>
          <a:ln w="9525">
            <a:noFill/>
            <a:miter lim="800000"/>
            <a:headEnd/>
            <a:tailEnd/>
          </a:ln>
        </p:spPr>
      </p:pic>
      <p:pic>
        <p:nvPicPr>
          <p:cNvPr id="33796" name="Picture 10" descr="esc">
            <a:hlinkClick r:id="rId5"/>
          </p:cNvPr>
          <p:cNvPicPr>
            <a:picLocks noChangeAspect="1" noChangeArrowheads="1"/>
          </p:cNvPicPr>
          <p:nvPr/>
        </p:nvPicPr>
        <p:blipFill>
          <a:blip r:embed="rId6"/>
          <a:srcRect/>
          <a:stretch>
            <a:fillRect/>
          </a:stretch>
        </p:blipFill>
        <p:spPr bwMode="auto">
          <a:xfrm>
            <a:off x="346075" y="476250"/>
            <a:ext cx="1438275" cy="695325"/>
          </a:xfrm>
          <a:prstGeom prst="rect">
            <a:avLst/>
          </a:prstGeom>
          <a:noFill/>
          <a:ln w="9525">
            <a:noFill/>
            <a:miter lim="800000"/>
            <a:headEnd/>
            <a:tailEnd/>
          </a:ln>
        </p:spPr>
      </p:pic>
      <p:pic>
        <p:nvPicPr>
          <p:cNvPr id="33797" name="Picture 11" descr="jisc">
            <a:hlinkClick r:id="rId7"/>
          </p:cNvPr>
          <p:cNvPicPr>
            <a:picLocks noChangeAspect="1" noChangeArrowheads="1"/>
          </p:cNvPicPr>
          <p:nvPr/>
        </p:nvPicPr>
        <p:blipFill>
          <a:blip r:embed="rId8"/>
          <a:srcRect/>
          <a:stretch>
            <a:fillRect/>
          </a:stretch>
        </p:blipFill>
        <p:spPr bwMode="auto">
          <a:xfrm>
            <a:off x="1979613" y="395288"/>
            <a:ext cx="1201737" cy="801687"/>
          </a:xfrm>
          <a:prstGeom prst="rect">
            <a:avLst/>
          </a:prstGeom>
          <a:noFill/>
          <a:ln w="9525">
            <a:noFill/>
            <a:miter lim="800000"/>
            <a:headEnd/>
            <a:tailEnd/>
          </a:ln>
        </p:spPr>
      </p:pic>
      <p:pic>
        <p:nvPicPr>
          <p:cNvPr id="33798" name="Picture 12" descr="oerlogo-320-300">
            <a:hlinkClick r:id="rId9"/>
          </p:cNvPr>
          <p:cNvPicPr>
            <a:picLocks noChangeAspect="1" noChangeArrowheads="1"/>
          </p:cNvPicPr>
          <p:nvPr/>
        </p:nvPicPr>
        <p:blipFill>
          <a:blip r:embed="rId10"/>
          <a:srcRect/>
          <a:stretch>
            <a:fillRect/>
          </a:stretch>
        </p:blipFill>
        <p:spPr bwMode="auto">
          <a:xfrm>
            <a:off x="5602288" y="476250"/>
            <a:ext cx="2857500" cy="857250"/>
          </a:xfrm>
          <a:prstGeom prst="rect">
            <a:avLst/>
          </a:prstGeom>
          <a:noFill/>
          <a:ln w="9525">
            <a:noFill/>
            <a:miter lim="800000"/>
            <a:headEnd/>
            <a:tailEnd/>
          </a:ln>
        </p:spPr>
      </p:pic>
      <p:pic>
        <p:nvPicPr>
          <p:cNvPr id="7" name="Picture 6" descr="Rossiter.A.JPG"/>
          <p:cNvPicPr>
            <a:picLocks noChangeAspect="1"/>
          </p:cNvPicPr>
          <p:nvPr/>
        </p:nvPicPr>
        <p:blipFill>
          <a:blip r:embed="rId11" cstate="print"/>
          <a:stretch>
            <a:fillRect/>
          </a:stretch>
        </p:blipFill>
        <p:spPr>
          <a:xfrm>
            <a:off x="1000100" y="1428736"/>
            <a:ext cx="1571620" cy="2357430"/>
          </a:xfrm>
          <a:prstGeom prst="rect">
            <a:avLst/>
          </a:prstGeom>
        </p:spPr>
      </p:pic>
      <p:sp>
        <p:nvSpPr>
          <p:cNvPr id="8" name="Rounded Rectangle 7"/>
          <p:cNvSpPr/>
          <p:nvPr/>
        </p:nvSpPr>
        <p:spPr>
          <a:xfrm>
            <a:off x="3571868" y="1643050"/>
            <a:ext cx="4572032" cy="18573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Anthony </a:t>
            </a:r>
            <a:r>
              <a:rPr lang="en-GB" dirty="0" err="1" smtClean="0"/>
              <a:t>Rossiter</a:t>
            </a:r>
            <a:endParaRPr lang="en-GB" dirty="0" smtClean="0"/>
          </a:p>
          <a:p>
            <a:pPr algn="ctr"/>
            <a:r>
              <a:rPr lang="en-GB" dirty="0" smtClean="0"/>
              <a:t>Department of Automatic Control and Systems Engineering</a:t>
            </a:r>
          </a:p>
          <a:p>
            <a:pPr algn="ctr"/>
            <a:r>
              <a:rPr lang="en-GB" dirty="0" smtClean="0"/>
              <a:t>University of Sheffield</a:t>
            </a:r>
          </a:p>
          <a:p>
            <a:pPr algn="ctr"/>
            <a:r>
              <a:rPr lang="en-GB" dirty="0" smtClean="0"/>
              <a:t>www.shef.ac.uk/acse</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42852"/>
            <a:ext cx="8001056" cy="909884"/>
          </a:xfrm>
        </p:spPr>
        <p:txBody>
          <a:bodyPr>
            <a:normAutofit/>
          </a:bodyPr>
          <a:lstStyle/>
          <a:p>
            <a:r>
              <a:rPr lang="en-GB" dirty="0" smtClean="0"/>
              <a:t>Background </a:t>
            </a:r>
            <a:endParaRPr lang="en-GB" dirty="0"/>
          </a:p>
        </p:txBody>
      </p:sp>
      <p:sp>
        <p:nvSpPr>
          <p:cNvPr id="3" name="Content Placeholder 2"/>
          <p:cNvSpPr>
            <a:spLocks noGrp="1"/>
          </p:cNvSpPr>
          <p:nvPr>
            <p:ph idx="1"/>
          </p:nvPr>
        </p:nvSpPr>
        <p:spPr>
          <a:xfrm>
            <a:off x="214282" y="1268760"/>
            <a:ext cx="8715436" cy="5303512"/>
          </a:xfrm>
        </p:spPr>
        <p:txBody>
          <a:bodyPr>
            <a:normAutofit lnSpcReduction="10000"/>
          </a:bodyPr>
          <a:lstStyle/>
          <a:p>
            <a:pPr marL="514350" indent="-514350">
              <a:lnSpc>
                <a:spcPct val="90000"/>
              </a:lnSpc>
              <a:buFont typeface="+mj-lt"/>
              <a:buAutoNum type="arabicPeriod"/>
            </a:pPr>
            <a:r>
              <a:rPr lang="en-GB" altLang="en-US" dirty="0" smtClean="0"/>
              <a:t>The previous video demonstrated the principle of how constraints can be tested over an infinite horizon using a finite number of inequalities.</a:t>
            </a:r>
          </a:p>
          <a:p>
            <a:pPr marL="514350" indent="-514350">
              <a:lnSpc>
                <a:spcPct val="90000"/>
              </a:lnSpc>
              <a:buFont typeface="+mj-lt"/>
              <a:buAutoNum type="arabicPeriod"/>
            </a:pPr>
            <a:r>
              <a:rPr lang="en-GB" altLang="en-US" dirty="0" smtClean="0"/>
              <a:t>This can be achieved using maximal admissible sets where the asymptotic value is strictly inside the constraints.</a:t>
            </a:r>
          </a:p>
          <a:p>
            <a:pPr marL="514350" indent="-514350">
              <a:lnSpc>
                <a:spcPct val="90000"/>
              </a:lnSpc>
              <a:buFont typeface="+mj-lt"/>
              <a:buAutoNum type="arabicPeriod"/>
            </a:pPr>
            <a:r>
              <a:rPr lang="en-GB" altLang="en-US" dirty="0" smtClean="0"/>
              <a:t>The existence of an asymptotic value implicitly means the transition matrix has stable eigenvalues. [</a:t>
            </a:r>
            <a:r>
              <a:rPr lang="en-GB" altLang="en-US" dirty="0" smtClean="0">
                <a:solidFill>
                  <a:srgbClr val="C00000"/>
                </a:solidFill>
              </a:rPr>
              <a:t>We do not care to consider subtle issues linked to poles on the unit circle.]</a:t>
            </a:r>
          </a:p>
          <a:p>
            <a:pPr marL="514350" indent="-514350">
              <a:lnSpc>
                <a:spcPct val="90000"/>
              </a:lnSpc>
              <a:buFont typeface="+mj-lt"/>
              <a:buAutoNum type="arabicPeriod"/>
            </a:pPr>
            <a:r>
              <a:rPr lang="en-GB" altLang="en-US" dirty="0" smtClean="0"/>
              <a:t>The next challenge is to apply this theory to OMPC/SOMPC algorithms.</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2</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p:txBody>
          <a:bodyPr/>
          <a:lstStyle/>
          <a:p>
            <a:r>
              <a:rPr lang="en-GB" dirty="0" smtClean="0"/>
              <a:t>What set of inequalities will ensure that for the model:</a:t>
            </a:r>
          </a:p>
          <a:p>
            <a:endParaRPr lang="en-GB" dirty="0" smtClean="0"/>
          </a:p>
          <a:p>
            <a:r>
              <a:rPr lang="en-GB" dirty="0" smtClean="0"/>
              <a:t>Then the following constraints will be satisfied for all k.</a:t>
            </a:r>
          </a:p>
          <a:p>
            <a:endParaRPr lang="en-GB" dirty="0"/>
          </a:p>
          <a:p>
            <a:endParaRPr lang="en-GB" dirty="0" smtClean="0"/>
          </a:p>
          <a:p>
            <a:r>
              <a:rPr lang="en-GB" dirty="0" smtClean="0"/>
              <a:t>Given that:</a:t>
            </a:r>
          </a:p>
          <a:p>
            <a:endParaRPr lang="en-GB" dirty="0" smtClean="0"/>
          </a:p>
          <a:p>
            <a:pPr marL="0" indent="0">
              <a:buNone/>
            </a:pP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3</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432752995"/>
              </p:ext>
            </p:extLst>
          </p:nvPr>
        </p:nvGraphicFramePr>
        <p:xfrm>
          <a:off x="4056063" y="1557338"/>
          <a:ext cx="2143125" cy="757237"/>
        </p:xfrm>
        <a:graphic>
          <a:graphicData uri="http://schemas.openxmlformats.org/presentationml/2006/ole">
            <mc:AlternateContent xmlns:mc="http://schemas.openxmlformats.org/markup-compatibility/2006">
              <mc:Choice xmlns:v="urn:schemas-microsoft-com:vml" Requires="v">
                <p:oleObj spid="_x0000_s53326" name="Equation" r:id="rId3" imgW="647640" imgH="228600" progId="Equation.3">
                  <p:embed/>
                </p:oleObj>
              </mc:Choice>
              <mc:Fallback>
                <p:oleObj name="Equation" r:id="rId3" imgW="647640" imgH="228600" progId="Equation.3">
                  <p:embed/>
                  <p:pic>
                    <p:nvPicPr>
                      <p:cNvPr id="0" name=""/>
                      <p:cNvPicPr>
                        <a:picLocks noChangeAspect="1" noChangeArrowheads="1"/>
                      </p:cNvPicPr>
                      <p:nvPr/>
                    </p:nvPicPr>
                    <p:blipFill>
                      <a:blip r:embed="rId4"/>
                      <a:srcRect/>
                      <a:stretch>
                        <a:fillRect/>
                      </a:stretch>
                    </p:blipFill>
                    <p:spPr bwMode="auto">
                      <a:xfrm>
                        <a:off x="4056063" y="155733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78540076"/>
              </p:ext>
            </p:extLst>
          </p:nvPr>
        </p:nvGraphicFramePr>
        <p:xfrm>
          <a:off x="3235325" y="3325813"/>
          <a:ext cx="1804988" cy="757237"/>
        </p:xfrm>
        <a:graphic>
          <a:graphicData uri="http://schemas.openxmlformats.org/presentationml/2006/ole">
            <mc:AlternateContent xmlns:mc="http://schemas.openxmlformats.org/markup-compatibility/2006">
              <mc:Choice xmlns:v="urn:schemas-microsoft-com:vml" Requires="v">
                <p:oleObj spid="_x0000_s53327" name="Equation" r:id="rId5" imgW="545760" imgH="228600" progId="Equation.3">
                  <p:embed/>
                </p:oleObj>
              </mc:Choice>
              <mc:Fallback>
                <p:oleObj name="Equation" r:id="rId5" imgW="545760" imgH="228600" progId="Equation.3">
                  <p:embed/>
                  <p:pic>
                    <p:nvPicPr>
                      <p:cNvPr id="0" name=""/>
                      <p:cNvPicPr>
                        <a:picLocks noChangeAspect="1" noChangeArrowheads="1"/>
                      </p:cNvPicPr>
                      <p:nvPr/>
                    </p:nvPicPr>
                    <p:blipFill>
                      <a:blip r:embed="rId6"/>
                      <a:srcRect/>
                      <a:stretch>
                        <a:fillRect/>
                      </a:stretch>
                    </p:blipFill>
                    <p:spPr bwMode="auto">
                      <a:xfrm>
                        <a:off x="3235325" y="3325813"/>
                        <a:ext cx="1804988"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77985862"/>
              </p:ext>
            </p:extLst>
          </p:nvPr>
        </p:nvGraphicFramePr>
        <p:xfrm>
          <a:off x="2627784" y="4797152"/>
          <a:ext cx="2981325" cy="800100"/>
        </p:xfrm>
        <a:graphic>
          <a:graphicData uri="http://schemas.openxmlformats.org/presentationml/2006/ole">
            <mc:AlternateContent xmlns:mc="http://schemas.openxmlformats.org/markup-compatibility/2006">
              <mc:Choice xmlns:v="urn:schemas-microsoft-com:vml" Requires="v">
                <p:oleObj spid="_x0000_s53328" name="Equation" r:id="rId7" imgW="901440" imgH="241200" progId="Equation.3">
                  <p:embed/>
                </p:oleObj>
              </mc:Choice>
              <mc:Fallback>
                <p:oleObj name="Equation" r:id="rId7" imgW="901440" imgH="2412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784" y="4797152"/>
                        <a:ext cx="2981325" cy="800100"/>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27895389"/>
              </p:ext>
            </p:extLst>
          </p:nvPr>
        </p:nvGraphicFramePr>
        <p:xfrm>
          <a:off x="5868144" y="3356992"/>
          <a:ext cx="1260475" cy="673100"/>
        </p:xfrm>
        <a:graphic>
          <a:graphicData uri="http://schemas.openxmlformats.org/presentationml/2006/ole">
            <mc:AlternateContent xmlns:mc="http://schemas.openxmlformats.org/markup-compatibility/2006">
              <mc:Choice xmlns:v="urn:schemas-microsoft-com:vml" Requires="v">
                <p:oleObj spid="_x0000_s53329" name="Equation" r:id="rId9" imgW="380880" imgH="203040" progId="Equation.3">
                  <p:embed/>
                </p:oleObj>
              </mc:Choice>
              <mc:Fallback>
                <p:oleObj name="Equation" r:id="rId9" imgW="380880" imgH="203040" progId="Equation.3">
                  <p:embed/>
                  <p:pic>
                    <p:nvPicPr>
                      <p:cNvPr id="0" name="Object 9"/>
                      <p:cNvPicPr>
                        <a:picLocks noChangeAspect="1" noChangeArrowheads="1"/>
                      </p:cNvPicPr>
                      <p:nvPr/>
                    </p:nvPicPr>
                    <p:blipFill>
                      <a:blip r:embed="rId10"/>
                      <a:srcRect/>
                      <a:stretch>
                        <a:fillRect/>
                      </a:stretch>
                    </p:blipFill>
                    <p:spPr bwMode="auto">
                      <a:xfrm>
                        <a:off x="5868144" y="3356992"/>
                        <a:ext cx="1260475" cy="673100"/>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59233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Maximal admissible set</a:t>
            </a:r>
            <a:endParaRPr lang="en-GB" dirty="0"/>
          </a:p>
        </p:txBody>
      </p:sp>
      <p:sp>
        <p:nvSpPr>
          <p:cNvPr id="3" name="Content Placeholder 2"/>
          <p:cNvSpPr>
            <a:spLocks noGrp="1"/>
          </p:cNvSpPr>
          <p:nvPr>
            <p:ph idx="1"/>
          </p:nvPr>
        </p:nvSpPr>
        <p:spPr>
          <a:xfrm>
            <a:off x="214282" y="928670"/>
            <a:ext cx="5797878" cy="2788362"/>
          </a:xfrm>
        </p:spPr>
        <p:txBody>
          <a:bodyPr/>
          <a:lstStyle/>
          <a:p>
            <a:r>
              <a:rPr lang="en-GB" dirty="0" smtClean="0"/>
              <a:t>Let the inequalities be given for a specified horizon ‘n’: </a:t>
            </a:r>
          </a:p>
          <a:p>
            <a:r>
              <a:rPr lang="en-GB" dirty="0" smtClean="0"/>
              <a:t>Try and find a value ‘x’ which violates constraints at ‘n+1’ but satisfies constraints earlier on.</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4</a:t>
            </a:fld>
            <a:endParaRPr lang="en-GB" dirty="0"/>
          </a:p>
        </p:txBody>
      </p:sp>
      <p:graphicFrame>
        <p:nvGraphicFramePr>
          <p:cNvPr id="8" name="Object 7"/>
          <p:cNvGraphicFramePr>
            <a:graphicFrameLocks noGrp="1" noChangeAspect="1"/>
          </p:cNvGraphicFramePr>
          <p:nvPr>
            <p:extLst>
              <p:ext uri="{D42A27DB-BD31-4B8C-83A1-F6EECF244321}">
                <p14:modId xmlns:p14="http://schemas.microsoft.com/office/powerpoint/2010/main" val="2342614193"/>
              </p:ext>
            </p:extLst>
          </p:nvPr>
        </p:nvGraphicFramePr>
        <p:xfrm>
          <a:off x="6196013" y="1052513"/>
          <a:ext cx="2765425" cy="2736850"/>
        </p:xfrm>
        <a:graphic>
          <a:graphicData uri="http://schemas.openxmlformats.org/presentationml/2006/ole">
            <mc:AlternateContent xmlns:mc="http://schemas.openxmlformats.org/markup-compatibility/2006">
              <mc:Choice xmlns:v="urn:schemas-microsoft-com:vml" Requires="v">
                <p:oleObj spid="_x0000_s54310" name="Equation" r:id="rId3" imgW="1130040" imgH="1117440" progId="Equation.3">
                  <p:embed/>
                </p:oleObj>
              </mc:Choice>
              <mc:Fallback>
                <p:oleObj name="Equation" r:id="rId3" imgW="1130040" imgH="1117440" progId="Equation.3">
                  <p:embed/>
                  <p:pic>
                    <p:nvPicPr>
                      <p:cNvPr id="0" name=""/>
                      <p:cNvPicPr>
                        <a:picLocks noGrp="1" noChangeAspect="1" noChangeArrowheads="1"/>
                      </p:cNvPicPr>
                      <p:nvPr/>
                    </p:nvPicPr>
                    <p:blipFill>
                      <a:blip r:embed="rId4"/>
                      <a:srcRect/>
                      <a:stretch>
                        <a:fillRect/>
                      </a:stretch>
                    </p:blipFill>
                    <p:spPr bwMode="auto">
                      <a:xfrm>
                        <a:off x="6196013" y="1052513"/>
                        <a:ext cx="2765425" cy="2736850"/>
                      </a:xfrm>
                      <a:prstGeom prst="rect">
                        <a:avLst/>
                      </a:prstGeom>
                      <a:solidFill>
                        <a:srgbClr val="FFFF99"/>
                      </a:solidFill>
                      <a:ln>
                        <a:noFill/>
                      </a:ln>
                    </p:spPr>
                  </p:pic>
                </p:oleObj>
              </mc:Fallback>
            </mc:AlternateContent>
          </a:graphicData>
        </a:graphic>
      </p:graphicFrame>
      <p:sp>
        <p:nvSpPr>
          <p:cNvPr id="9" name="Rectangle 8"/>
          <p:cNvSpPr/>
          <p:nvPr/>
        </p:nvSpPr>
        <p:spPr>
          <a:xfrm>
            <a:off x="251520" y="5157192"/>
            <a:ext cx="8568952" cy="90872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r>
              <a:rPr lang="en-GB" sz="2800" dirty="0" smtClean="0"/>
              <a:t>If we cannot force a violation, then ‘n’ is large enough.</a:t>
            </a:r>
          </a:p>
          <a:p>
            <a:pPr marL="514350" indent="-514350">
              <a:buFont typeface="+mj-lt"/>
              <a:buAutoNum type="arabicPeriod"/>
            </a:pPr>
            <a:r>
              <a:rPr lang="en-GB" sz="2800" dirty="0" smtClean="0"/>
              <a:t>If we can, increase n and try again.</a:t>
            </a:r>
            <a:endParaRPr lang="en-GB" sz="2800" dirty="0"/>
          </a:p>
        </p:txBody>
      </p:sp>
      <p:graphicFrame>
        <p:nvGraphicFramePr>
          <p:cNvPr id="10" name="Object 9"/>
          <p:cNvGraphicFramePr>
            <a:graphicFrameLocks noChangeAspect="1"/>
          </p:cNvGraphicFramePr>
          <p:nvPr>
            <p:extLst>
              <p:ext uri="{D42A27DB-BD31-4B8C-83A1-F6EECF244321}">
                <p14:modId xmlns:p14="http://schemas.microsoft.com/office/powerpoint/2010/main" val="1702813968"/>
              </p:ext>
            </p:extLst>
          </p:nvPr>
        </p:nvGraphicFramePr>
        <p:xfrm>
          <a:off x="539552" y="3933056"/>
          <a:ext cx="5386388" cy="1011237"/>
        </p:xfrm>
        <a:graphic>
          <a:graphicData uri="http://schemas.openxmlformats.org/presentationml/2006/ole">
            <mc:AlternateContent xmlns:mc="http://schemas.openxmlformats.org/markup-compatibility/2006">
              <mc:Choice xmlns:v="urn:schemas-microsoft-com:vml" Requires="v">
                <p:oleObj spid="_x0000_s54311" name="Equation" r:id="rId5" imgW="1828800" imgH="342720" progId="Equation.3">
                  <p:embed/>
                </p:oleObj>
              </mc:Choice>
              <mc:Fallback>
                <p:oleObj name="Equation" r:id="rId5" imgW="1828800" imgH="342720" progId="Equation.3">
                  <p:embed/>
                  <p:pic>
                    <p:nvPicPr>
                      <p:cNvPr id="0" name=""/>
                      <p:cNvPicPr>
                        <a:picLocks noChangeAspect="1" noChangeArrowheads="1"/>
                      </p:cNvPicPr>
                      <p:nvPr/>
                    </p:nvPicPr>
                    <p:blipFill>
                      <a:blip r:embed="rId6"/>
                      <a:srcRect/>
                      <a:stretch>
                        <a:fillRect/>
                      </a:stretch>
                    </p:blipFill>
                    <p:spPr bwMode="auto">
                      <a:xfrm>
                        <a:off x="539552" y="3933056"/>
                        <a:ext cx="5386388" cy="1011237"/>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112487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Objectives</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en-GB" dirty="0" smtClean="0"/>
              <a:t>FOR OMPC/SOMPC:</a:t>
            </a:r>
          </a:p>
          <a:p>
            <a:endParaRPr lang="en-GB" dirty="0"/>
          </a:p>
          <a:p>
            <a:r>
              <a:rPr lang="en-GB" dirty="0" smtClean="0"/>
              <a:t>Express predictions in the form:</a:t>
            </a:r>
          </a:p>
          <a:p>
            <a:endParaRPr lang="en-GB" dirty="0" smtClean="0"/>
          </a:p>
          <a:p>
            <a:endParaRPr lang="en-GB" dirty="0"/>
          </a:p>
          <a:p>
            <a:r>
              <a:rPr lang="en-GB" dirty="0" smtClean="0"/>
              <a:t>Express sample constraints in the form:</a:t>
            </a:r>
          </a:p>
          <a:p>
            <a:endParaRPr lang="en-GB" dirty="0"/>
          </a:p>
          <a:p>
            <a:endParaRPr lang="en-GB" dirty="0" smtClean="0"/>
          </a:p>
          <a:p>
            <a:pPr marL="0" indent="0">
              <a:buNone/>
            </a:pPr>
            <a:r>
              <a:rPr lang="en-GB" dirty="0" smtClean="0"/>
              <a:t>After which result is automatic using standard MAS iterations.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5</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875564709"/>
              </p:ext>
            </p:extLst>
          </p:nvPr>
        </p:nvGraphicFramePr>
        <p:xfrm>
          <a:off x="2699792" y="2780928"/>
          <a:ext cx="2143125" cy="757237"/>
        </p:xfrm>
        <a:graphic>
          <a:graphicData uri="http://schemas.openxmlformats.org/presentationml/2006/ole">
            <mc:AlternateContent xmlns:mc="http://schemas.openxmlformats.org/markup-compatibility/2006">
              <mc:Choice xmlns:v="urn:schemas-microsoft-com:vml" Requires="v">
                <p:oleObj spid="_x0000_s56358" name="Equation" r:id="rId3" imgW="647640" imgH="228600" progId="Equation.3">
                  <p:embed/>
                </p:oleObj>
              </mc:Choice>
              <mc:Fallback>
                <p:oleObj name="Equation" r:id="rId3" imgW="64764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780928"/>
                        <a:ext cx="2143125" cy="757237"/>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1350325"/>
              </p:ext>
            </p:extLst>
          </p:nvPr>
        </p:nvGraphicFramePr>
        <p:xfrm>
          <a:off x="2679700" y="4292600"/>
          <a:ext cx="1803400" cy="757238"/>
        </p:xfrm>
        <a:graphic>
          <a:graphicData uri="http://schemas.openxmlformats.org/presentationml/2006/ole">
            <mc:AlternateContent xmlns:mc="http://schemas.openxmlformats.org/markup-compatibility/2006">
              <mc:Choice xmlns:v="urn:schemas-microsoft-com:vml" Requires="v">
                <p:oleObj spid="_x0000_s56359" name="Equation" r:id="rId5" imgW="545760" imgH="228600" progId="Equation.3">
                  <p:embed/>
                </p:oleObj>
              </mc:Choice>
              <mc:Fallback>
                <p:oleObj name="Equation" r:id="rId5" imgW="545760" imgH="228600" progId="Equation.3">
                  <p:embed/>
                  <p:pic>
                    <p:nvPicPr>
                      <p:cNvPr id="0" name="Object 6"/>
                      <p:cNvPicPr>
                        <a:picLocks noChangeAspect="1" noChangeArrowheads="1"/>
                      </p:cNvPicPr>
                      <p:nvPr/>
                    </p:nvPicPr>
                    <p:blipFill>
                      <a:blip r:embed="rId6"/>
                      <a:srcRect/>
                      <a:stretch>
                        <a:fillRect/>
                      </a:stretch>
                    </p:blipFill>
                    <p:spPr bwMode="auto">
                      <a:xfrm>
                        <a:off x="2679700" y="4292600"/>
                        <a:ext cx="1803400" cy="757238"/>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215713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Autonomous model formulation</a:t>
            </a:r>
            <a:endParaRPr lang="en-GB" dirty="0"/>
          </a:p>
        </p:txBody>
      </p:sp>
      <p:sp>
        <p:nvSpPr>
          <p:cNvPr id="3" name="Content Placeholder 2"/>
          <p:cNvSpPr>
            <a:spLocks noGrp="1"/>
          </p:cNvSpPr>
          <p:nvPr>
            <p:ph idx="1"/>
          </p:nvPr>
        </p:nvSpPr>
        <p:spPr>
          <a:xfrm>
            <a:off x="214282" y="764704"/>
            <a:ext cx="8715436" cy="2284306"/>
          </a:xfrm>
        </p:spPr>
        <p:txBody>
          <a:bodyPr>
            <a:normAutofit fontScale="85000" lnSpcReduction="10000"/>
          </a:bodyPr>
          <a:lstStyle/>
          <a:p>
            <a:pPr marL="0" indent="0">
              <a:buNone/>
            </a:pPr>
            <a:r>
              <a:rPr lang="en-GB" dirty="0" smtClean="0"/>
              <a:t>A convenient mechanism for handling the two modes in the prediction is to form an augmented model where the perturbation terms are treated as extra states – this way one can reduce the model format to a single mode which is thus amenable to standard results and formulae.</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6</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180909626"/>
              </p:ext>
            </p:extLst>
          </p:nvPr>
        </p:nvGraphicFramePr>
        <p:xfrm>
          <a:off x="107504" y="3068961"/>
          <a:ext cx="3477411" cy="1944216"/>
        </p:xfrm>
        <a:graphic>
          <a:graphicData uri="http://schemas.openxmlformats.org/presentationml/2006/ole">
            <mc:AlternateContent xmlns:mc="http://schemas.openxmlformats.org/markup-compatibility/2006">
              <mc:Choice xmlns:v="urn:schemas-microsoft-com:vml" Requires="v">
                <p:oleObj spid="_x0000_s55353" name="Equation" r:id="rId3" imgW="1726920" imgH="965160" progId="Equation.3">
                  <p:embed/>
                </p:oleObj>
              </mc:Choice>
              <mc:Fallback>
                <p:oleObj name="Equation" r:id="rId3" imgW="1726920" imgH="965160" progId="Equation.3">
                  <p:embed/>
                  <p:pic>
                    <p:nvPicPr>
                      <p:cNvPr id="0" name=""/>
                      <p:cNvPicPr>
                        <a:picLocks noChangeAspect="1" noChangeArrowheads="1"/>
                      </p:cNvPicPr>
                      <p:nvPr/>
                    </p:nvPicPr>
                    <p:blipFill>
                      <a:blip r:embed="rId4"/>
                      <a:srcRect/>
                      <a:stretch>
                        <a:fillRect/>
                      </a:stretch>
                    </p:blipFill>
                    <p:spPr bwMode="auto">
                      <a:xfrm>
                        <a:off x="107504" y="3068961"/>
                        <a:ext cx="3477411" cy="1944216"/>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771590954"/>
              </p:ext>
            </p:extLst>
          </p:nvPr>
        </p:nvGraphicFramePr>
        <p:xfrm>
          <a:off x="3851275" y="2708920"/>
          <a:ext cx="4878388" cy="4184650"/>
        </p:xfrm>
        <a:graphic>
          <a:graphicData uri="http://schemas.openxmlformats.org/presentationml/2006/ole">
            <mc:AlternateContent xmlns:mc="http://schemas.openxmlformats.org/markup-compatibility/2006">
              <mc:Choice xmlns:v="urn:schemas-microsoft-com:vml" Requires="v">
                <p:oleObj spid="_x0000_s55354" name="Equation" r:id="rId5" imgW="2133360" imgH="1828800" progId="Equation.3">
                  <p:embed/>
                </p:oleObj>
              </mc:Choice>
              <mc:Fallback>
                <p:oleObj name="Equation" r:id="rId5" imgW="2133360" imgH="1828800" progId="Equation.3">
                  <p:embed/>
                  <p:pic>
                    <p:nvPicPr>
                      <p:cNvPr id="0" name=""/>
                      <p:cNvPicPr>
                        <a:picLocks noChangeAspect="1" noChangeArrowheads="1"/>
                      </p:cNvPicPr>
                      <p:nvPr/>
                    </p:nvPicPr>
                    <p:blipFill>
                      <a:blip r:embed="rId6"/>
                      <a:srcRect/>
                      <a:stretch>
                        <a:fillRect/>
                      </a:stretch>
                    </p:blipFill>
                    <p:spPr bwMode="auto">
                      <a:xfrm>
                        <a:off x="3851275" y="2708920"/>
                        <a:ext cx="4878388" cy="4184650"/>
                      </a:xfrm>
                      <a:prstGeom prst="rect">
                        <a:avLst/>
                      </a:prstGeom>
                      <a:solidFill>
                        <a:srgbClr val="FFFF00"/>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10544271"/>
              </p:ext>
            </p:extLst>
          </p:nvPr>
        </p:nvGraphicFramePr>
        <p:xfrm>
          <a:off x="395536" y="5157192"/>
          <a:ext cx="3024336" cy="1599585"/>
        </p:xfrm>
        <a:graphic>
          <a:graphicData uri="http://schemas.openxmlformats.org/presentationml/2006/ole">
            <mc:AlternateContent xmlns:mc="http://schemas.openxmlformats.org/markup-compatibility/2006">
              <mc:Choice xmlns:v="urn:schemas-microsoft-com:vml" Requires="v">
                <p:oleObj spid="_x0000_s55355" name="Equation" r:id="rId7" imgW="914400" imgH="482400" progId="Equation.3">
                  <p:embed/>
                </p:oleObj>
              </mc:Choice>
              <mc:Fallback>
                <p:oleObj name="Equation" r:id="rId7" imgW="914400" imgH="482400" progId="Equation.3">
                  <p:embed/>
                  <p:pic>
                    <p:nvPicPr>
                      <p:cNvPr id="0" name=""/>
                      <p:cNvPicPr>
                        <a:picLocks noChangeAspect="1" noChangeArrowheads="1"/>
                      </p:cNvPicPr>
                      <p:nvPr/>
                    </p:nvPicPr>
                    <p:blipFill>
                      <a:blip r:embed="rId8"/>
                      <a:srcRect/>
                      <a:stretch>
                        <a:fillRect/>
                      </a:stretch>
                    </p:blipFill>
                    <p:spPr bwMode="auto">
                      <a:xfrm>
                        <a:off x="395536" y="5157192"/>
                        <a:ext cx="3024336" cy="1599585"/>
                      </a:xfrm>
                      <a:prstGeom prst="rect">
                        <a:avLst/>
                      </a:prstGeom>
                      <a:solidFill>
                        <a:schemeClr val="accent6">
                          <a:lumMod val="20000"/>
                          <a:lumOff val="80000"/>
                        </a:schemeClr>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96063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Typical constraints</a:t>
            </a:r>
            <a:endParaRPr lang="en-GB" dirty="0"/>
          </a:p>
        </p:txBody>
      </p:sp>
      <p:sp>
        <p:nvSpPr>
          <p:cNvPr id="3" name="Content Placeholder 2"/>
          <p:cNvSpPr>
            <a:spLocks noGrp="1"/>
          </p:cNvSpPr>
          <p:nvPr>
            <p:ph idx="1"/>
          </p:nvPr>
        </p:nvSpPr>
        <p:spPr>
          <a:xfrm>
            <a:off x="214282" y="928670"/>
            <a:ext cx="8462174" cy="5308642"/>
          </a:xfrm>
        </p:spPr>
        <p:txBody>
          <a:bodyPr>
            <a:normAutofit/>
          </a:bodyPr>
          <a:lstStyle/>
          <a:p>
            <a:r>
              <a:rPr lang="en-GB" dirty="0" smtClean="0"/>
              <a:t>Limits on an input:</a:t>
            </a:r>
          </a:p>
          <a:p>
            <a:endParaRPr lang="en-GB" dirty="0"/>
          </a:p>
          <a:p>
            <a:endParaRPr lang="en-GB" dirty="0" smtClean="0"/>
          </a:p>
          <a:p>
            <a:endParaRPr lang="en-GB" dirty="0"/>
          </a:p>
          <a:p>
            <a:r>
              <a:rPr lang="en-GB" dirty="0" smtClean="0"/>
              <a:t>Limits on states:</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7</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576676958"/>
              </p:ext>
            </p:extLst>
          </p:nvPr>
        </p:nvGraphicFramePr>
        <p:xfrm>
          <a:off x="1512888" y="1628775"/>
          <a:ext cx="2233612" cy="876300"/>
        </p:xfrm>
        <a:graphic>
          <a:graphicData uri="http://schemas.openxmlformats.org/presentationml/2006/ole">
            <mc:AlternateContent xmlns:mc="http://schemas.openxmlformats.org/markup-compatibility/2006">
              <mc:Choice xmlns:v="urn:schemas-microsoft-com:vml" Requires="v">
                <p:oleObj spid="_x0000_s46208" name="Equation" r:id="rId3" imgW="647640" imgH="253800" progId="Equation.3">
                  <p:embed/>
                </p:oleObj>
              </mc:Choice>
              <mc:Fallback>
                <p:oleObj name="Equation" r:id="rId3" imgW="647640" imgH="253800" progId="Equation.3">
                  <p:embed/>
                  <p:pic>
                    <p:nvPicPr>
                      <p:cNvPr id="0" name=""/>
                      <p:cNvPicPr>
                        <a:picLocks noChangeAspect="1" noChangeArrowheads="1"/>
                      </p:cNvPicPr>
                      <p:nvPr/>
                    </p:nvPicPr>
                    <p:blipFill>
                      <a:blip r:embed="rId4"/>
                      <a:srcRect/>
                      <a:stretch>
                        <a:fillRect/>
                      </a:stretch>
                    </p:blipFill>
                    <p:spPr bwMode="auto">
                      <a:xfrm>
                        <a:off x="1512888" y="1628775"/>
                        <a:ext cx="2233612" cy="876300"/>
                      </a:xfrm>
                      <a:prstGeom prst="rect">
                        <a:avLst/>
                      </a:prstGeom>
                      <a:solidFill>
                        <a:srgbClr val="FFFF99"/>
                      </a:solidFill>
                      <a:ln>
                        <a:noFill/>
                      </a:ln>
                      <a:effec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91036687"/>
              </p:ext>
            </p:extLst>
          </p:nvPr>
        </p:nvGraphicFramePr>
        <p:xfrm>
          <a:off x="788988" y="4221163"/>
          <a:ext cx="2979737" cy="874712"/>
        </p:xfrm>
        <a:graphic>
          <a:graphicData uri="http://schemas.openxmlformats.org/presentationml/2006/ole">
            <mc:AlternateContent xmlns:mc="http://schemas.openxmlformats.org/markup-compatibility/2006">
              <mc:Choice xmlns:v="urn:schemas-microsoft-com:vml" Requires="v">
                <p:oleObj spid="_x0000_s46209" name="Equation" r:id="rId5" imgW="863280" imgH="253800" progId="Equation.3">
                  <p:embed/>
                </p:oleObj>
              </mc:Choice>
              <mc:Fallback>
                <p:oleObj name="Equation" r:id="rId5" imgW="863280" imgH="253800" progId="Equation.3">
                  <p:embed/>
                  <p:pic>
                    <p:nvPicPr>
                      <p:cNvPr id="0" name=""/>
                      <p:cNvPicPr>
                        <a:picLocks noChangeAspect="1" noChangeArrowheads="1"/>
                      </p:cNvPicPr>
                      <p:nvPr/>
                    </p:nvPicPr>
                    <p:blipFill>
                      <a:blip r:embed="rId6"/>
                      <a:srcRect/>
                      <a:stretch>
                        <a:fillRect/>
                      </a:stretch>
                    </p:blipFill>
                    <p:spPr bwMode="auto">
                      <a:xfrm>
                        <a:off x="788988" y="4221163"/>
                        <a:ext cx="2979737" cy="874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9689699"/>
              </p:ext>
            </p:extLst>
          </p:nvPr>
        </p:nvGraphicFramePr>
        <p:xfrm>
          <a:off x="4535996" y="1340768"/>
          <a:ext cx="3024336" cy="1409141"/>
        </p:xfrm>
        <a:graphic>
          <a:graphicData uri="http://schemas.openxmlformats.org/presentationml/2006/ole">
            <mc:AlternateContent xmlns:mc="http://schemas.openxmlformats.org/markup-compatibility/2006">
              <mc:Choice xmlns:v="urn:schemas-microsoft-com:vml" Requires="v">
                <p:oleObj spid="_x0000_s46210" name="Equation" r:id="rId7" imgW="1091880" imgH="507960" progId="Equation.3">
                  <p:embed/>
                </p:oleObj>
              </mc:Choice>
              <mc:Fallback>
                <p:oleObj name="Equation" r:id="rId7" imgW="1091880" imgH="507960" progId="Equation.3">
                  <p:embed/>
                  <p:pic>
                    <p:nvPicPr>
                      <p:cNvPr id="0" name="Object 7"/>
                      <p:cNvPicPr>
                        <a:picLocks noChangeAspect="1" noChangeArrowheads="1"/>
                      </p:cNvPicPr>
                      <p:nvPr/>
                    </p:nvPicPr>
                    <p:blipFill>
                      <a:blip r:embed="rId8"/>
                      <a:srcRect/>
                      <a:stretch>
                        <a:fillRect/>
                      </a:stretch>
                    </p:blipFill>
                    <p:spPr bwMode="auto">
                      <a:xfrm>
                        <a:off x="4535996" y="1340768"/>
                        <a:ext cx="3024336" cy="1409141"/>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019279818"/>
              </p:ext>
            </p:extLst>
          </p:nvPr>
        </p:nvGraphicFramePr>
        <p:xfrm>
          <a:off x="4860032" y="4149080"/>
          <a:ext cx="2664296" cy="809130"/>
        </p:xfrm>
        <a:graphic>
          <a:graphicData uri="http://schemas.openxmlformats.org/presentationml/2006/ole">
            <mc:AlternateContent xmlns:mc="http://schemas.openxmlformats.org/markup-compatibility/2006">
              <mc:Choice xmlns:v="urn:schemas-microsoft-com:vml" Requires="v">
                <p:oleObj spid="_x0000_s46211" name="Equation" r:id="rId9" imgW="838080" imgH="253800" progId="Equation.3">
                  <p:embed/>
                </p:oleObj>
              </mc:Choice>
              <mc:Fallback>
                <p:oleObj name="Equation" r:id="rId9" imgW="838080" imgH="253800" progId="Equation.3">
                  <p:embed/>
                  <p:pic>
                    <p:nvPicPr>
                      <p:cNvPr id="0" name="Object 10"/>
                      <p:cNvPicPr>
                        <a:picLocks noChangeAspect="1" noChangeArrowheads="1"/>
                      </p:cNvPicPr>
                      <p:nvPr/>
                    </p:nvPicPr>
                    <p:blipFill>
                      <a:blip r:embed="rId10"/>
                      <a:srcRect/>
                      <a:stretch>
                        <a:fillRect/>
                      </a:stretch>
                    </p:blipFill>
                    <p:spPr bwMode="auto">
                      <a:xfrm>
                        <a:off x="4860032" y="4149080"/>
                        <a:ext cx="2664296" cy="809130"/>
                      </a:xfrm>
                      <a:prstGeom prst="rect">
                        <a:avLst/>
                      </a:prstGeom>
                      <a:solidFill>
                        <a:srgbClr val="FDEADA"/>
                      </a:solidFill>
                      <a:ln w="38100">
                        <a:solidFill>
                          <a:schemeClr val="folHlink"/>
                        </a:solidFill>
                        <a:miter lim="800000"/>
                        <a:headEnd/>
                        <a:tailEnd/>
                      </a:ln>
                    </p:spPr>
                  </p:pic>
                </p:oleObj>
              </mc:Fallback>
            </mc:AlternateContent>
          </a:graphicData>
        </a:graphic>
      </p:graphicFrame>
      <p:sp>
        <p:nvSpPr>
          <p:cNvPr id="13" name="Rectangle 12"/>
          <p:cNvSpPr/>
          <p:nvPr/>
        </p:nvSpPr>
        <p:spPr>
          <a:xfrm>
            <a:off x="251520" y="5445224"/>
            <a:ext cx="8568952" cy="1296144"/>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Input rates are not available directly from the model given here. If these are needed, the model must be augmented with the relevant state to define these.</a:t>
            </a:r>
            <a:endParaRPr lang="en-GB" sz="2800" dirty="0"/>
          </a:p>
        </p:txBody>
      </p:sp>
    </p:spTree>
    <p:extLst>
      <p:ext uri="{BB962C8B-B14F-4D97-AF65-F5344CB8AC3E}">
        <p14:creationId xmlns:p14="http://schemas.microsoft.com/office/powerpoint/2010/main" val="322925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Combined constraints</a:t>
            </a:r>
            <a:endParaRPr lang="en-GB" dirty="0"/>
          </a:p>
        </p:txBody>
      </p:sp>
      <p:sp>
        <p:nvSpPr>
          <p:cNvPr id="3" name="Content Placeholder 2"/>
          <p:cNvSpPr>
            <a:spLocks noGrp="1"/>
          </p:cNvSpPr>
          <p:nvPr>
            <p:ph idx="1"/>
          </p:nvPr>
        </p:nvSpPr>
        <p:spPr>
          <a:xfrm>
            <a:off x="214282" y="928670"/>
            <a:ext cx="8462174" cy="5596674"/>
          </a:xfrm>
        </p:spPr>
        <p:txBody>
          <a:bodyPr>
            <a:normAutofit lnSpcReduction="10000"/>
          </a:bodyPr>
          <a:lstStyle/>
          <a:p>
            <a:r>
              <a:rPr lang="en-GB" dirty="0" smtClean="0"/>
              <a:t>Combining the 3 sets of inequalities from the previous pages gives:</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Clearly one can add other constraints as required.</a:t>
            </a:r>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8</a:t>
            </a:fld>
            <a:endParaRPr lang="en-GB" dirty="0"/>
          </a:p>
        </p:txBody>
      </p:sp>
      <p:graphicFrame>
        <p:nvGraphicFramePr>
          <p:cNvPr id="10" name="Object 9"/>
          <p:cNvGraphicFramePr>
            <a:graphicFrameLocks noChangeAspect="1"/>
          </p:cNvGraphicFramePr>
          <p:nvPr>
            <p:extLst>
              <p:ext uri="{D42A27DB-BD31-4B8C-83A1-F6EECF244321}">
                <p14:modId xmlns:p14="http://schemas.microsoft.com/office/powerpoint/2010/main" val="2690229976"/>
              </p:ext>
            </p:extLst>
          </p:nvPr>
        </p:nvGraphicFramePr>
        <p:xfrm>
          <a:off x="2483768" y="2204864"/>
          <a:ext cx="3165475" cy="2325688"/>
        </p:xfrm>
        <a:graphic>
          <a:graphicData uri="http://schemas.openxmlformats.org/presentationml/2006/ole">
            <mc:AlternateContent xmlns:mc="http://schemas.openxmlformats.org/markup-compatibility/2006">
              <mc:Choice xmlns:v="urn:schemas-microsoft-com:vml" Requires="v">
                <p:oleObj spid="_x0000_s57362" name="Equation" r:id="rId3" imgW="1143000" imgH="838080" progId="Equation.3">
                  <p:embed/>
                </p:oleObj>
              </mc:Choice>
              <mc:Fallback>
                <p:oleObj name="Equation" r:id="rId3" imgW="1143000" imgH="838080" progId="Equation.3">
                  <p:embed/>
                  <p:pic>
                    <p:nvPicPr>
                      <p:cNvPr id="0" name=""/>
                      <p:cNvPicPr>
                        <a:picLocks noChangeAspect="1" noChangeArrowheads="1"/>
                      </p:cNvPicPr>
                      <p:nvPr/>
                    </p:nvPicPr>
                    <p:blipFill>
                      <a:blip r:embed="rId4"/>
                      <a:srcRect/>
                      <a:stretch>
                        <a:fillRect/>
                      </a:stretch>
                    </p:blipFill>
                    <p:spPr bwMode="auto">
                      <a:xfrm>
                        <a:off x="2483768" y="2204864"/>
                        <a:ext cx="3165475" cy="2325688"/>
                      </a:xfrm>
                      <a:prstGeom prst="rect">
                        <a:avLst/>
                      </a:prstGeom>
                      <a:solidFill>
                        <a:srgbClr val="FDEADA"/>
                      </a:solidFill>
                      <a:ln w="38100">
                        <a:solidFill>
                          <a:schemeClr val="folHlink"/>
                        </a:solidFill>
                        <a:miter lim="800000"/>
                        <a:headEnd/>
                        <a:tailEnd/>
                      </a:ln>
                    </p:spPr>
                  </p:pic>
                </p:oleObj>
              </mc:Fallback>
            </mc:AlternateContent>
          </a:graphicData>
        </a:graphic>
      </p:graphicFrame>
    </p:spTree>
    <p:extLst>
      <p:ext uri="{BB962C8B-B14F-4D97-AF65-F5344CB8AC3E}">
        <p14:creationId xmlns:p14="http://schemas.microsoft.com/office/powerpoint/2010/main" val="33516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42852"/>
            <a:ext cx="7672366" cy="1053900"/>
          </a:xfrm>
        </p:spPr>
        <p:txBody>
          <a:bodyPr>
            <a:normAutofit fontScale="90000"/>
          </a:bodyPr>
          <a:lstStyle/>
          <a:p>
            <a:r>
              <a:rPr lang="en-GB" dirty="0" smtClean="0"/>
              <a:t>Constraint handling with dual mode predictions</a:t>
            </a:r>
            <a:endParaRPr lang="en-GB" dirty="0"/>
          </a:p>
        </p:txBody>
      </p:sp>
      <p:sp>
        <p:nvSpPr>
          <p:cNvPr id="3" name="Content Placeholder 2"/>
          <p:cNvSpPr>
            <a:spLocks noGrp="1"/>
          </p:cNvSpPr>
          <p:nvPr>
            <p:ph idx="1"/>
          </p:nvPr>
        </p:nvSpPr>
        <p:spPr>
          <a:xfrm>
            <a:off x="214282" y="1340768"/>
            <a:ext cx="5293822" cy="5231504"/>
          </a:xfrm>
        </p:spPr>
        <p:txBody>
          <a:bodyPr>
            <a:normAutofit/>
          </a:bodyPr>
          <a:lstStyle/>
          <a:p>
            <a:r>
              <a:rPr lang="en-GB" dirty="0" smtClean="0"/>
              <a:t>The model takes the form:</a:t>
            </a:r>
          </a:p>
          <a:p>
            <a:endParaRPr lang="en-GB" dirty="0"/>
          </a:p>
          <a:p>
            <a:r>
              <a:rPr lang="en-GB" dirty="0" smtClean="0"/>
              <a:t>Constraints at each sample can be re-arranged into the form:</a:t>
            </a:r>
          </a:p>
          <a:p>
            <a:pPr marL="0" indent="0">
              <a:buNone/>
            </a:pPr>
            <a:r>
              <a:rPr lang="en-GB" dirty="0" smtClean="0"/>
              <a:t>Clearly this is an identical format to the generic result given in the previous video.</a:t>
            </a:r>
            <a:endParaRPr lang="en-GB" dirty="0"/>
          </a:p>
        </p:txBody>
      </p:sp>
      <p:sp>
        <p:nvSpPr>
          <p:cNvPr id="4" name="Footer Placeholder 3"/>
          <p:cNvSpPr>
            <a:spLocks noGrp="1"/>
          </p:cNvSpPr>
          <p:nvPr>
            <p:ph type="ftr" sz="quarter" idx="11"/>
          </p:nvPr>
        </p:nvSpPr>
        <p:spPr/>
        <p:txBody>
          <a:bodyPr/>
          <a:lstStyle/>
          <a:p>
            <a:r>
              <a:rPr lang="en-GB" smtClean="0"/>
              <a:t>Slides by Anthony Rossiter </a:t>
            </a:r>
            <a:endParaRPr lang="en-GB" dirty="0" smtClean="0"/>
          </a:p>
        </p:txBody>
      </p:sp>
      <p:sp>
        <p:nvSpPr>
          <p:cNvPr id="5" name="Slide Number Placeholder 4"/>
          <p:cNvSpPr>
            <a:spLocks noGrp="1"/>
          </p:cNvSpPr>
          <p:nvPr>
            <p:ph type="sldNum" sz="quarter" idx="12"/>
          </p:nvPr>
        </p:nvSpPr>
        <p:spPr/>
        <p:txBody>
          <a:bodyPr/>
          <a:lstStyle/>
          <a:p>
            <a:fld id="{CE48A2D0-CD6A-459C-BFF9-664885D56077}" type="slidenum">
              <a:rPr lang="en-GB" smtClean="0"/>
              <a:t>9</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1879306171"/>
              </p:ext>
            </p:extLst>
          </p:nvPr>
        </p:nvGraphicFramePr>
        <p:xfrm>
          <a:off x="5868144" y="1340768"/>
          <a:ext cx="2393950" cy="757238"/>
        </p:xfrm>
        <a:graphic>
          <a:graphicData uri="http://schemas.openxmlformats.org/presentationml/2006/ole">
            <mc:AlternateContent xmlns:mc="http://schemas.openxmlformats.org/markup-compatibility/2006">
              <mc:Choice xmlns:v="urn:schemas-microsoft-com:vml" Requires="v">
                <p:oleObj spid="_x0000_s52329" name="Equation" r:id="rId3" imgW="723600" imgH="228600" progId="Equation.3">
                  <p:embed/>
                </p:oleObj>
              </mc:Choice>
              <mc:Fallback>
                <p:oleObj name="Equation" r:id="rId3" imgW="723600" imgH="228600" progId="Equation.3">
                  <p:embed/>
                  <p:pic>
                    <p:nvPicPr>
                      <p:cNvPr id="0" name="Object 7"/>
                      <p:cNvPicPr>
                        <a:picLocks noChangeAspect="1" noChangeArrowheads="1"/>
                      </p:cNvPicPr>
                      <p:nvPr/>
                    </p:nvPicPr>
                    <p:blipFill>
                      <a:blip r:embed="rId4"/>
                      <a:srcRect/>
                      <a:stretch>
                        <a:fillRect/>
                      </a:stretch>
                    </p:blipFill>
                    <p:spPr bwMode="auto">
                      <a:xfrm>
                        <a:off x="5868144" y="1340768"/>
                        <a:ext cx="2393950"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62895977"/>
              </p:ext>
            </p:extLst>
          </p:nvPr>
        </p:nvGraphicFramePr>
        <p:xfrm>
          <a:off x="5610225" y="2708275"/>
          <a:ext cx="3063875" cy="757238"/>
        </p:xfrm>
        <a:graphic>
          <a:graphicData uri="http://schemas.openxmlformats.org/presentationml/2006/ole">
            <mc:AlternateContent xmlns:mc="http://schemas.openxmlformats.org/markup-compatibility/2006">
              <mc:Choice xmlns:v="urn:schemas-microsoft-com:vml" Requires="v">
                <p:oleObj spid="_x0000_s52330" name="Equation" r:id="rId5" imgW="927000" imgH="228600" progId="Equation.3">
                  <p:embed/>
                </p:oleObj>
              </mc:Choice>
              <mc:Fallback>
                <p:oleObj name="Equation" r:id="rId5" imgW="927000" imgH="228600" progId="Equation.3">
                  <p:embed/>
                  <p:pic>
                    <p:nvPicPr>
                      <p:cNvPr id="0" name="Object 5"/>
                      <p:cNvPicPr>
                        <a:picLocks noChangeAspect="1" noChangeArrowheads="1"/>
                      </p:cNvPicPr>
                      <p:nvPr/>
                    </p:nvPicPr>
                    <p:blipFill>
                      <a:blip r:embed="rId6"/>
                      <a:srcRect/>
                      <a:stretch>
                        <a:fillRect/>
                      </a:stretch>
                    </p:blipFill>
                    <p:spPr bwMode="auto">
                      <a:xfrm>
                        <a:off x="5610225" y="2708275"/>
                        <a:ext cx="3063875" cy="757238"/>
                      </a:xfrm>
                      <a:prstGeom prst="rect">
                        <a:avLst/>
                      </a:prstGeom>
                      <a:solidFill>
                        <a:srgbClr val="FDEADA"/>
                      </a:solidFill>
                      <a:ln w="38100">
                        <a:solidFill>
                          <a:schemeClr val="folHlink"/>
                        </a:solidFill>
                        <a:miter lim="800000"/>
                        <a:headEnd/>
                        <a:tailEnd/>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419068577"/>
              </p:ext>
            </p:extLst>
          </p:nvPr>
        </p:nvGraphicFramePr>
        <p:xfrm>
          <a:off x="5796136" y="3861048"/>
          <a:ext cx="2143125" cy="757238"/>
        </p:xfrm>
        <a:graphic>
          <a:graphicData uri="http://schemas.openxmlformats.org/presentationml/2006/ole">
            <mc:AlternateContent xmlns:mc="http://schemas.openxmlformats.org/markup-compatibility/2006">
              <mc:Choice xmlns:v="urn:schemas-microsoft-com:vml" Requires="v">
                <p:oleObj spid="_x0000_s52331" name="Equation" r:id="rId7" imgW="647640" imgH="228600" progId="Equation.3">
                  <p:embed/>
                </p:oleObj>
              </mc:Choice>
              <mc:Fallback>
                <p:oleObj name="Equation" r:id="rId7" imgW="647640" imgH="228600" progId="Equation.3">
                  <p:embed/>
                  <p:pic>
                    <p:nvPicPr>
                      <p:cNvPr id="0" name="Object 5"/>
                      <p:cNvPicPr>
                        <a:picLocks noChangeAspect="1" noChangeArrowheads="1"/>
                      </p:cNvPicPr>
                      <p:nvPr/>
                    </p:nvPicPr>
                    <p:blipFill>
                      <a:blip r:embed="rId8"/>
                      <a:srcRect/>
                      <a:stretch>
                        <a:fillRect/>
                      </a:stretch>
                    </p:blipFill>
                    <p:spPr bwMode="auto">
                      <a:xfrm>
                        <a:off x="5796136" y="3861048"/>
                        <a:ext cx="2143125" cy="757238"/>
                      </a:xfrm>
                      <a:prstGeom prst="rect">
                        <a:avLst/>
                      </a:prstGeom>
                      <a:solidFill>
                        <a:schemeClr val="accent3">
                          <a:lumMod val="20000"/>
                          <a:lumOff val="80000"/>
                        </a:schemeClr>
                      </a:solidFill>
                      <a:ln w="38100">
                        <a:solidFill>
                          <a:schemeClr val="folHlink"/>
                        </a:solidFill>
                        <a:miter lim="800000"/>
                        <a:headEnd/>
                        <a:tailEnd/>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68432843"/>
              </p:ext>
            </p:extLst>
          </p:nvPr>
        </p:nvGraphicFramePr>
        <p:xfrm>
          <a:off x="6156176" y="4797152"/>
          <a:ext cx="1804987" cy="757237"/>
        </p:xfrm>
        <a:graphic>
          <a:graphicData uri="http://schemas.openxmlformats.org/presentationml/2006/ole">
            <mc:AlternateContent xmlns:mc="http://schemas.openxmlformats.org/markup-compatibility/2006">
              <mc:Choice xmlns:v="urn:schemas-microsoft-com:vml" Requires="v">
                <p:oleObj spid="_x0000_s52332" name="Equation" r:id="rId9" imgW="545760" imgH="228600" progId="Equation.3">
                  <p:embed/>
                </p:oleObj>
              </mc:Choice>
              <mc:Fallback>
                <p:oleObj name="Equation" r:id="rId9" imgW="545760" imgH="228600" progId="Equation.3">
                  <p:embed/>
                  <p:pic>
                    <p:nvPicPr>
                      <p:cNvPr id="0" name="Object 6"/>
                      <p:cNvPicPr>
                        <a:picLocks noChangeAspect="1" noChangeArrowheads="1"/>
                      </p:cNvPicPr>
                      <p:nvPr/>
                    </p:nvPicPr>
                    <p:blipFill>
                      <a:blip r:embed="rId10"/>
                      <a:srcRect/>
                      <a:stretch>
                        <a:fillRect/>
                      </a:stretch>
                    </p:blipFill>
                    <p:spPr bwMode="auto">
                      <a:xfrm>
                        <a:off x="6156176" y="4797152"/>
                        <a:ext cx="1804987" cy="757237"/>
                      </a:xfrm>
                      <a:prstGeom prst="rect">
                        <a:avLst/>
                      </a:prstGeom>
                      <a:solidFill>
                        <a:schemeClr val="accent3">
                          <a:lumMod val="20000"/>
                          <a:lumOff val="80000"/>
                        </a:schemeClr>
                      </a:solidFill>
                      <a:ln w="38100">
                        <a:solidFill>
                          <a:schemeClr val="folHlink"/>
                        </a:solidFill>
                        <a:miter lim="800000"/>
                        <a:headEnd/>
                        <a:tailEnd/>
                      </a:ln>
                    </p:spPr>
                  </p:pic>
                </p:oleObj>
              </mc:Fallback>
            </mc:AlternateContent>
          </a:graphicData>
        </a:graphic>
      </p:graphicFrame>
      <p:sp>
        <p:nvSpPr>
          <p:cNvPr id="11" name="Rectangle 10"/>
          <p:cNvSpPr/>
          <p:nvPr/>
        </p:nvSpPr>
        <p:spPr>
          <a:xfrm>
            <a:off x="251520" y="5733256"/>
            <a:ext cx="8568952" cy="1008112"/>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smtClean="0"/>
              <a:t>The corresponding sets are called MCAS because they include the </a:t>
            </a:r>
            <a:r>
              <a:rPr lang="en-GB" sz="2800" dirty="0" err="1" smtClean="0"/>
              <a:t>d.o.f</a:t>
            </a:r>
            <a:r>
              <a:rPr lang="en-GB" sz="2800" dirty="0" smtClean="0"/>
              <a:t>. within </a:t>
            </a:r>
            <a:r>
              <a:rPr lang="en-GB" sz="2800" dirty="0" err="1" smtClean="0"/>
              <a:t>c</a:t>
            </a:r>
            <a:r>
              <a:rPr lang="en-GB" sz="2800" baseline="-25000" dirty="0" err="1" smtClean="0"/>
              <a:t>k</a:t>
            </a:r>
            <a:r>
              <a:rPr lang="en-GB" sz="2800" dirty="0" smtClean="0"/>
              <a:t> as well as the initial state.</a:t>
            </a:r>
            <a:endParaRPr lang="en-GB" sz="2800" dirty="0"/>
          </a:p>
        </p:txBody>
      </p:sp>
    </p:spTree>
    <p:extLst>
      <p:ext uri="{BB962C8B-B14F-4D97-AF65-F5344CB8AC3E}">
        <p14:creationId xmlns:p14="http://schemas.microsoft.com/office/powerpoint/2010/main" val="81959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2507</TotalTime>
  <Words>786</Words>
  <Application>Microsoft Office PowerPoint</Application>
  <PresentationFormat>On-screen Show (4:3)</PresentationFormat>
  <Paragraphs>133</Paragraphs>
  <Slides>16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18" baseType="lpstr">
      <vt:lpstr>Office Theme</vt:lpstr>
      <vt:lpstr>Equation</vt:lpstr>
      <vt:lpstr>CHAPTER 5 Predictive Control with constraints 9 Dual-mode approaches</vt:lpstr>
      <vt:lpstr>Background </vt:lpstr>
      <vt:lpstr>Maximal admissible set</vt:lpstr>
      <vt:lpstr>Maximal admissible set</vt:lpstr>
      <vt:lpstr>Objectives</vt:lpstr>
      <vt:lpstr>Autonomous model formulation</vt:lpstr>
      <vt:lpstr>Typical constraints</vt:lpstr>
      <vt:lpstr>Combined constraints</vt:lpstr>
      <vt:lpstr>Constraint handling with dual mode predictions</vt:lpstr>
      <vt:lpstr>Maximal controlled admissible set</vt:lpstr>
      <vt:lpstr>MATLAB code</vt:lpstr>
      <vt:lpstr>video5_9_example1.m</vt:lpstr>
      <vt:lpstr>video5_9_example2.m</vt:lpstr>
      <vt:lpstr>PowerPoint Presentation</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Your User Name</dc:creator>
  <cp:lastModifiedBy>uos</cp:lastModifiedBy>
  <cp:revision>166</cp:revision>
  <dcterms:created xsi:type="dcterms:W3CDTF">2012-03-07T15:25:29Z</dcterms:created>
  <dcterms:modified xsi:type="dcterms:W3CDTF">2014-04-09T10:18:29Z</dcterms:modified>
</cp:coreProperties>
</file>