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1" r:id="rId4"/>
    <p:sldId id="283" r:id="rId5"/>
    <p:sldId id="286" r:id="rId6"/>
    <p:sldId id="284" r:id="rId7"/>
    <p:sldId id="285" r:id="rId8"/>
    <p:sldId id="289" r:id="rId9"/>
    <p:sldId id="288" r:id="rId10"/>
    <p:sldId id="287"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4" d="100"/>
          <a:sy n="84" d="100"/>
        </p:scale>
        <p:origin x="-6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1.jpeg"/><Relationship Id="rId5" Type="http://schemas.openxmlformats.org/officeDocument/2006/relationships/hyperlink" Target="http://engsc.ac.uk/" TargetMode="External"/><Relationship Id="rId10" Type="http://schemas.openxmlformats.org/officeDocument/2006/relationships/image" Target="../media/image10.jpeg"/><Relationship Id="rId4" Type="http://schemas.openxmlformats.org/officeDocument/2006/relationships/image" Target="../media/image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1</a:t>
            </a:r>
            <a:br>
              <a:rPr lang="en-GB" dirty="0" smtClean="0"/>
            </a:br>
            <a:r>
              <a:rPr lang="en-GB" dirty="0" smtClean="0"/>
              <a:t>Introduction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Aside </a:t>
            </a:r>
            <a:r>
              <a:rPr lang="en-GB" dirty="0" smtClean="0"/>
              <a:t>– feed forward</a:t>
            </a:r>
            <a:endParaRPr lang="en-GB" dirty="0"/>
          </a:p>
        </p:txBody>
      </p:sp>
      <p:sp>
        <p:nvSpPr>
          <p:cNvPr id="3" name="Content Placeholder 2"/>
          <p:cNvSpPr>
            <a:spLocks noGrp="1"/>
          </p:cNvSpPr>
          <p:nvPr>
            <p:ph idx="1"/>
          </p:nvPr>
        </p:nvSpPr>
        <p:spPr/>
        <p:txBody>
          <a:bodyPr/>
          <a:lstStyle/>
          <a:p>
            <a:r>
              <a:rPr lang="en-GB" dirty="0" smtClean="0"/>
              <a:t>The first few videos will assume there is no advance information on the target, so in essence </a:t>
            </a:r>
            <a:r>
              <a:rPr lang="en-GB" smtClean="0"/>
              <a:t>the </a:t>
            </a:r>
            <a:r>
              <a:rPr lang="en-GB" smtClean="0"/>
              <a:t>feed forward </a:t>
            </a:r>
            <a:r>
              <a:rPr lang="en-GB" dirty="0" err="1" smtClean="0"/>
              <a:t>P</a:t>
            </a:r>
            <a:r>
              <a:rPr lang="en-GB" baseline="-25000" dirty="0" err="1" smtClean="0"/>
              <a:t>r</a:t>
            </a:r>
            <a:r>
              <a:rPr lang="en-GB" dirty="0" smtClean="0"/>
              <a:t> is a constant and the target is assumed constant.</a:t>
            </a:r>
          </a:p>
          <a:p>
            <a:r>
              <a:rPr lang="en-GB" dirty="0" smtClean="0"/>
              <a:t>Discussions on how ‘tuning’ guidance might change when advance information on the target is available is delayed until later so as not to confuse core concepts.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062618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Review of chapters 1 and 2</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The first two chapters introduced concepts of prediction, optimisation and implementation and showed  these made good intuitive sense.</a:t>
            </a:r>
          </a:p>
          <a:p>
            <a:pPr marL="514350" indent="-514350">
              <a:lnSpc>
                <a:spcPct val="90000"/>
              </a:lnSpc>
              <a:buFont typeface="+mj-lt"/>
              <a:buAutoNum type="arabicPeriod"/>
            </a:pPr>
            <a:r>
              <a:rPr lang="en-GB" altLang="en-US" dirty="0" smtClean="0"/>
              <a:t>Some specific MPC algorithms were defined and an analysis given for the constraint free case.</a:t>
            </a:r>
          </a:p>
          <a:p>
            <a:pPr marL="0" indent="0">
              <a:lnSpc>
                <a:spcPct val="90000"/>
              </a:lnSpc>
              <a:buNone/>
            </a:pPr>
            <a:r>
              <a:rPr lang="en-GB" altLang="en-US" b="1" dirty="0" smtClean="0">
                <a:solidFill>
                  <a:srgbClr val="FF0000"/>
                </a:solidFill>
              </a:rPr>
              <a:t>HOWEVER</a:t>
            </a:r>
          </a:p>
          <a:p>
            <a:pPr marL="0" indent="0">
              <a:lnSpc>
                <a:spcPct val="90000"/>
              </a:lnSpc>
              <a:buNone/>
            </a:pPr>
            <a:r>
              <a:rPr lang="en-GB" altLang="en-US" dirty="0" smtClean="0"/>
              <a:t>These chapters neither engaged in discussions on whether the proposed MPC algorithms resulted in good closed-loop performance not considered how choices of horizons and weights might affect this.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Core questions</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Are there good and bad choices for the input and output horizons.</a:t>
            </a:r>
          </a:p>
          <a:p>
            <a:pPr marL="514350" indent="-514350">
              <a:buFont typeface="+mj-lt"/>
              <a:buAutoNum type="arabicPeriod"/>
            </a:pPr>
            <a:r>
              <a:rPr lang="en-GB" dirty="0" smtClean="0"/>
              <a:t>Are their good and bad choices for the weights in the performance index.</a:t>
            </a:r>
          </a:p>
          <a:p>
            <a:pPr marL="514350" indent="-514350">
              <a:buFont typeface="+mj-lt"/>
              <a:buAutoNum type="arabicPeriod"/>
            </a:pPr>
            <a:r>
              <a:rPr lang="en-GB" dirty="0" smtClean="0"/>
              <a:t>Is the fundamental design of GPC/DMC sensible or do they contain theoretical flaws?</a:t>
            </a:r>
          </a:p>
          <a:p>
            <a:pPr marL="0" indent="0">
              <a:buNone/>
            </a:pPr>
            <a:r>
              <a:rPr lang="en-GB" b="1" dirty="0" smtClean="0">
                <a:solidFill>
                  <a:srgbClr val="C00000"/>
                </a:solidFill>
              </a:rPr>
              <a:t>IT IS EASY TO SHOW THAT POOR CHOICES OF HORIZONS CAN LEAD TO VERY POOR BEHAVIOUR!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ectangle 5"/>
          <p:cNvSpPr/>
          <p:nvPr/>
        </p:nvSpPr>
        <p:spPr>
          <a:xfrm>
            <a:off x="323528" y="5301208"/>
            <a:ext cx="8352928" cy="15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Discussion of constraints is left to a later chapter so as not to mix up the issues.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Illustration of poor behaviour</a:t>
            </a:r>
            <a:endParaRPr lang="en-GB" dirty="0"/>
          </a:p>
        </p:txBody>
      </p:sp>
      <p:sp>
        <p:nvSpPr>
          <p:cNvPr id="3" name="Content Placeholder 2"/>
          <p:cNvSpPr>
            <a:spLocks noGrp="1"/>
          </p:cNvSpPr>
          <p:nvPr>
            <p:ph idx="1"/>
          </p:nvPr>
        </p:nvSpPr>
        <p:spPr>
          <a:xfrm>
            <a:off x="214282" y="928670"/>
            <a:ext cx="8715436" cy="3292418"/>
          </a:xfrm>
        </p:spPr>
        <p:txBody>
          <a:bodyPr/>
          <a:lstStyle/>
          <a:p>
            <a:r>
              <a:rPr lang="en-GB" dirty="0" smtClean="0"/>
              <a:t>We will use MATLAB to show how deploying GPC alone, even in the constraint free, disturbance free and noise free case, is no guarantee of good behaviour.</a:t>
            </a:r>
          </a:p>
          <a:p>
            <a:r>
              <a:rPr lang="en-GB" dirty="0" smtClean="0"/>
              <a:t>Poor choices of horizons can result in ‘optimal’ strategies that are far from optimal.</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6" name="Rectangle 5"/>
          <p:cNvSpPr/>
          <p:nvPr/>
        </p:nvSpPr>
        <p:spPr>
          <a:xfrm>
            <a:off x="683568" y="4365104"/>
            <a:ext cx="5040560" cy="21602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Look at files</a:t>
            </a:r>
          </a:p>
          <a:p>
            <a:pPr algn="ctr"/>
            <a:r>
              <a:rPr lang="en-GB" sz="2800" dirty="0" smtClean="0"/>
              <a:t>gpc3_1_example1.m</a:t>
            </a:r>
          </a:p>
          <a:p>
            <a:pPr algn="ctr"/>
            <a:r>
              <a:rPr lang="en-GB" sz="2800" dirty="0" smtClean="0"/>
              <a:t>gpc3_1_example2.m</a:t>
            </a:r>
            <a:endParaRPr lang="en-GB" sz="2800" dirty="0"/>
          </a:p>
          <a:p>
            <a:pPr algn="ctr"/>
            <a:r>
              <a:rPr lang="en-GB" sz="2800" dirty="0" smtClean="0"/>
              <a:t>gpc3_1_example3.m</a:t>
            </a:r>
            <a:endParaRPr lang="en-GB" sz="2800" dirty="0"/>
          </a:p>
          <a:p>
            <a:pPr algn="ctr"/>
            <a:endParaRPr lang="en-GB" sz="2800" dirty="0"/>
          </a:p>
        </p:txBody>
      </p:sp>
      <p:sp>
        <p:nvSpPr>
          <p:cNvPr id="7" name="Rounded Rectangular Callout 6"/>
          <p:cNvSpPr/>
          <p:nvPr/>
        </p:nvSpPr>
        <p:spPr>
          <a:xfrm>
            <a:off x="5940152" y="4149080"/>
            <a:ext cx="2952328" cy="2376264"/>
          </a:xfrm>
          <a:prstGeom prst="wedgeRoundRectCallout">
            <a:avLst>
              <a:gd name="adj1" fmla="val -4666"/>
              <a:gd name="adj2" fmla="val -762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400" dirty="0" smtClean="0"/>
              <a:t>Arbitrary choice of performance index.</a:t>
            </a:r>
          </a:p>
          <a:p>
            <a:pPr marL="285750" indent="-285750">
              <a:buFont typeface="Arial" panose="020B0604020202020204" pitchFamily="34" charset="0"/>
              <a:buChar char="•"/>
            </a:pPr>
            <a:r>
              <a:rPr lang="en-GB" sz="2400" dirty="0" smtClean="0"/>
              <a:t>Arbitrary choice of degrees of freedom.</a:t>
            </a:r>
            <a:endParaRPr lang="en-GB" sz="2400" dirty="0"/>
          </a:p>
        </p:txBody>
      </p:sp>
    </p:spTree>
    <p:extLst>
      <p:ext uri="{BB962C8B-B14F-4D97-AF65-F5344CB8AC3E}">
        <p14:creationId xmlns:p14="http://schemas.microsoft.com/office/powerpoint/2010/main" val="21162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Slides by Anthony Rossiter </a:t>
            </a:r>
            <a:endParaRPr lang="en-GB"/>
          </a:p>
        </p:txBody>
      </p:sp>
      <p:sp>
        <p:nvSpPr>
          <p:cNvPr id="3" name="Slide Number Placeholder 2"/>
          <p:cNvSpPr>
            <a:spLocks noGrp="1"/>
          </p:cNvSpPr>
          <p:nvPr>
            <p:ph type="sldNum" sz="quarter" idx="12"/>
          </p:nvPr>
        </p:nvSpPr>
        <p:spPr/>
        <p:txBody>
          <a:bodyPr/>
          <a:lstStyle/>
          <a:p>
            <a:fld id="{5B012F45-9B02-47F8-9E0B-49D2C7006700}" type="slidenum">
              <a:rPr lang="en-GB" smtClean="0"/>
              <a:t>5</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 y="12623"/>
            <a:ext cx="691276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871" y="92767"/>
            <a:ext cx="5927129" cy="4445347"/>
          </a:xfrm>
          <a:prstGeom prst="rect">
            <a:avLst/>
          </a:prstGeom>
          <a:solidFill>
            <a:srgbClr val="FFFF00"/>
          </a:solidFill>
          <a:ln>
            <a:noFill/>
          </a:ln>
          <a:effectLst/>
        </p:spPr>
      </p:pic>
      <p:sp>
        <p:nvSpPr>
          <p:cNvPr id="4" name="Rounded Rectangle 3"/>
          <p:cNvSpPr/>
          <p:nvPr/>
        </p:nvSpPr>
        <p:spPr>
          <a:xfrm>
            <a:off x="3420864" y="3645024"/>
            <a:ext cx="43204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SAME model, different </a:t>
            </a:r>
            <a:r>
              <a:rPr lang="en-GB" sz="2800" dirty="0" err="1" smtClean="0"/>
              <a:t>ny</a:t>
            </a:r>
            <a:endParaRPr lang="en-GB" sz="2800"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604911"/>
            <a:ext cx="5334000" cy="4000500"/>
          </a:xfrm>
          <a:prstGeom prst="rect">
            <a:avLst/>
          </a:prstGeom>
          <a:solidFill>
            <a:schemeClr val="accent6">
              <a:lumMod val="20000"/>
              <a:lumOff val="80000"/>
            </a:schemeClr>
          </a:solidFill>
          <a:ln>
            <a:noFill/>
          </a:ln>
          <a:effectLst/>
        </p:spPr>
      </p:pic>
      <p:sp>
        <p:nvSpPr>
          <p:cNvPr id="8" name="Rounded Rectangle 7"/>
          <p:cNvSpPr/>
          <p:nvPr/>
        </p:nvSpPr>
        <p:spPr>
          <a:xfrm>
            <a:off x="1115616" y="5232851"/>
            <a:ext cx="35283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Rather oscillatory</a:t>
            </a:r>
            <a:endParaRPr lang="en-GB" sz="2800"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2537864"/>
            <a:ext cx="5334000" cy="4000500"/>
          </a:xfrm>
          <a:prstGeom prst="rect">
            <a:avLst/>
          </a:prstGeom>
          <a:solidFill>
            <a:schemeClr val="accent4">
              <a:lumMod val="20000"/>
              <a:lumOff val="80000"/>
            </a:schemeClr>
          </a:solidFill>
          <a:ln>
            <a:noFill/>
          </a:ln>
          <a:effectLst/>
        </p:spPr>
      </p:pic>
      <p:sp>
        <p:nvSpPr>
          <p:cNvPr id="10" name="Rounded Rectangle 9"/>
          <p:cNvSpPr/>
          <p:nvPr/>
        </p:nvSpPr>
        <p:spPr>
          <a:xfrm>
            <a:off x="4416239" y="5385251"/>
            <a:ext cx="35283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UNSTABLE!</a:t>
            </a:r>
            <a:endParaRPr lang="en-GB" sz="2800"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431925"/>
            <a:ext cx="5334000" cy="4000500"/>
          </a:xfrm>
          <a:prstGeom prst="rect">
            <a:avLst/>
          </a:prstGeom>
          <a:solidFill>
            <a:schemeClr val="accent2">
              <a:lumMod val="20000"/>
              <a:lumOff val="80000"/>
            </a:schemeClr>
          </a:solidFill>
          <a:ln>
            <a:noFill/>
          </a:ln>
          <a:effectLst/>
        </p:spPr>
      </p:pic>
      <p:sp>
        <p:nvSpPr>
          <p:cNvPr id="12" name="Rounded Rectangle 11"/>
          <p:cNvSpPr/>
          <p:nvPr/>
        </p:nvSpPr>
        <p:spPr>
          <a:xfrm>
            <a:off x="2768943" y="1955400"/>
            <a:ext cx="1647296" cy="1329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Same model, larger </a:t>
            </a:r>
            <a:r>
              <a:rPr lang="en-GB" sz="2800" dirty="0" err="1" smtClean="0"/>
              <a:t>ny</a:t>
            </a:r>
            <a:endParaRPr lang="en-GB" sz="2800" dirty="0"/>
          </a:p>
        </p:txBody>
      </p:sp>
    </p:spTree>
    <p:extLst>
      <p:ext uri="{BB962C8B-B14F-4D97-AF65-F5344CB8AC3E}">
        <p14:creationId xmlns:p14="http://schemas.microsoft.com/office/powerpoint/2010/main" val="38506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arn(inVertical)">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arn(inVertical)">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barn(inVertical)">
                                      <p:cBhvr>
                                        <p:cTn id="32" dur="50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fade">
                                      <p:cBhvr>
                                        <p:cTn id="42" dur="1000"/>
                                        <p:tgtEl>
                                          <p:spTgt spid="1030"/>
                                        </p:tgtEl>
                                      </p:cBhvr>
                                    </p:animEffect>
                                    <p:anim calcmode="lin" valueType="num">
                                      <p:cBhvr>
                                        <p:cTn id="43" dur="1000" fill="hold"/>
                                        <p:tgtEl>
                                          <p:spTgt spid="1030"/>
                                        </p:tgtEl>
                                        <p:attrNameLst>
                                          <p:attrName>ppt_x</p:attrName>
                                        </p:attrNameLst>
                                      </p:cBhvr>
                                      <p:tavLst>
                                        <p:tav tm="0">
                                          <p:val>
                                            <p:strVal val="#ppt_x"/>
                                          </p:val>
                                        </p:tav>
                                        <p:tav tm="100000">
                                          <p:val>
                                            <p:strVal val="#ppt_x"/>
                                          </p:val>
                                        </p:tav>
                                      </p:tavLst>
                                    </p:anim>
                                    <p:anim calcmode="lin" valueType="num">
                                      <p:cBhvr>
                                        <p:cTn id="4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Questions</a:t>
            </a:r>
            <a:endParaRPr lang="en-GB" dirty="0"/>
          </a:p>
        </p:txBody>
      </p:sp>
      <p:sp>
        <p:nvSpPr>
          <p:cNvPr id="3" name="Content Placeholder 2"/>
          <p:cNvSpPr>
            <a:spLocks noGrp="1"/>
          </p:cNvSpPr>
          <p:nvPr>
            <p:ph idx="1"/>
          </p:nvPr>
        </p:nvSpPr>
        <p:spPr>
          <a:xfrm>
            <a:off x="214282" y="928670"/>
            <a:ext cx="8715436" cy="4732578"/>
          </a:xfrm>
        </p:spPr>
        <p:txBody>
          <a:bodyPr>
            <a:normAutofit fontScale="92500" lnSpcReduction="10000"/>
          </a:bodyPr>
          <a:lstStyle/>
          <a:p>
            <a:r>
              <a:rPr lang="en-GB" dirty="0" smtClean="0"/>
              <a:t>Why does </a:t>
            </a:r>
            <a:r>
              <a:rPr lang="en-GB" dirty="0"/>
              <a:t>G</a:t>
            </a:r>
            <a:r>
              <a:rPr lang="en-GB" dirty="0" smtClean="0"/>
              <a:t>PC work well for some choices and not well for others?</a:t>
            </a:r>
          </a:p>
          <a:p>
            <a:r>
              <a:rPr lang="en-GB" dirty="0" smtClean="0"/>
              <a:t>Is there some underpinning explanation which would enable systematic design?</a:t>
            </a:r>
          </a:p>
          <a:p>
            <a:pPr marL="0" indent="0">
              <a:buNone/>
            </a:pPr>
            <a:r>
              <a:rPr lang="en-GB" dirty="0" smtClean="0"/>
              <a:t>It is noted that, intuitively, if GPC is poor in the unconstrained case, it will not work well in the constrained case.</a:t>
            </a:r>
          </a:p>
          <a:p>
            <a:pPr marL="0" indent="0">
              <a:buNone/>
            </a:pPr>
            <a:r>
              <a:rPr lang="en-GB" dirty="0" smtClean="0"/>
              <a:t>If particular SISO attributes cause problems, the same attributes and more could cause problems in the MIMO case.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323528" y="5445224"/>
            <a:ext cx="8424936" cy="12961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Early authors tried to find mathematical relationships between stability and the horizons, </a:t>
            </a:r>
            <a:r>
              <a:rPr lang="en-GB" sz="2800" smtClean="0"/>
              <a:t>but that </a:t>
            </a:r>
            <a:r>
              <a:rPr lang="en-GB" sz="2800" dirty="0" smtClean="0"/>
              <a:t>approach is largely considered invalid nowadays.</a:t>
            </a:r>
            <a:endParaRPr lang="en-GB" sz="2800" dirty="0"/>
          </a:p>
        </p:txBody>
      </p:sp>
    </p:spTree>
    <p:extLst>
      <p:ext uri="{BB962C8B-B14F-4D97-AF65-F5344CB8AC3E}">
        <p14:creationId xmlns:p14="http://schemas.microsoft.com/office/powerpoint/2010/main" val="193539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Well posed optimisation</a:t>
            </a:r>
            <a:endParaRPr lang="en-GB" dirty="0"/>
          </a:p>
        </p:txBody>
      </p:sp>
      <p:sp>
        <p:nvSpPr>
          <p:cNvPr id="3" name="Content Placeholder 2"/>
          <p:cNvSpPr>
            <a:spLocks noGrp="1"/>
          </p:cNvSpPr>
          <p:nvPr>
            <p:ph idx="1"/>
          </p:nvPr>
        </p:nvSpPr>
        <p:spPr/>
        <p:txBody>
          <a:bodyPr/>
          <a:lstStyle/>
          <a:p>
            <a:r>
              <a:rPr lang="en-GB" dirty="0" smtClean="0"/>
              <a:t>Rather than going straight to the well known solution, these videos will begin by trying to understand the MPC optimisation.</a:t>
            </a:r>
          </a:p>
          <a:p>
            <a:r>
              <a:rPr lang="en-GB" dirty="0" smtClean="0"/>
              <a:t>A good understanding will:</a:t>
            </a:r>
          </a:p>
          <a:p>
            <a:pPr lvl="1"/>
            <a:r>
              <a:rPr lang="en-GB" dirty="0" smtClean="0"/>
              <a:t>allow the user to always deploy sensible choices.</a:t>
            </a:r>
          </a:p>
          <a:p>
            <a:pPr lvl="1"/>
            <a:r>
              <a:rPr lang="en-GB" dirty="0" smtClean="0"/>
              <a:t>Moreover, this gives good insight into the normal recommendations in the literature.</a:t>
            </a:r>
          </a:p>
          <a:p>
            <a:r>
              <a:rPr lang="en-GB" dirty="0" smtClean="0"/>
              <a:t>Questions to be considered include guidance for the input and output horizons and also</a:t>
            </a:r>
            <a:r>
              <a:rPr lang="en-GB" smtClean="0"/>
              <a:t>, whether </a:t>
            </a:r>
            <a:r>
              <a:rPr lang="en-GB" dirty="0" smtClean="0"/>
              <a:t>the weightings are effective or not?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98933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Going on a journey</a:t>
            </a:r>
            <a:endParaRPr lang="en-GB" dirty="0"/>
          </a:p>
        </p:txBody>
      </p:sp>
      <p:sp>
        <p:nvSpPr>
          <p:cNvPr id="3" name="Content Placeholder 2"/>
          <p:cNvSpPr>
            <a:spLocks noGrp="1"/>
          </p:cNvSpPr>
          <p:nvPr>
            <p:ph idx="1"/>
          </p:nvPr>
        </p:nvSpPr>
        <p:spPr>
          <a:xfrm>
            <a:off x="214282" y="980728"/>
            <a:ext cx="4681754" cy="5591544"/>
          </a:xfrm>
        </p:spPr>
        <p:txBody>
          <a:bodyPr>
            <a:normAutofit fontScale="92500" lnSpcReduction="20000"/>
          </a:bodyPr>
          <a:lstStyle/>
          <a:p>
            <a:r>
              <a:rPr lang="en-GB" dirty="0" smtClean="0"/>
              <a:t>You need to get from A to B using GPC predictions with a control horizon of 2.</a:t>
            </a:r>
          </a:p>
          <a:p>
            <a:r>
              <a:rPr lang="en-GB" dirty="0" smtClean="0"/>
              <a:t>Step 1, using at most 2 turns, optimise your route to B, take 1</a:t>
            </a:r>
            <a:r>
              <a:rPr lang="en-GB" baseline="30000" dirty="0" smtClean="0"/>
              <a:t>st</a:t>
            </a:r>
            <a:r>
              <a:rPr lang="en-GB" dirty="0" smtClean="0"/>
              <a:t> turn and move for 1 minute.</a:t>
            </a:r>
          </a:p>
          <a:p>
            <a:r>
              <a:rPr lang="en-GB" dirty="0" smtClean="0"/>
              <a:t>Step 2, from new position, re-optimise, again allowing two turns.</a:t>
            </a:r>
          </a:p>
          <a:p>
            <a:r>
              <a:rPr lang="en-GB" dirty="0" smtClean="0"/>
              <a:t>What if I had allowed more turns at the outset?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5-Point Star 5"/>
          <p:cNvSpPr/>
          <p:nvPr/>
        </p:nvSpPr>
        <p:spPr>
          <a:xfrm>
            <a:off x="7586825" y="188640"/>
            <a:ext cx="648072" cy="5040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p:cNvSpPr/>
          <p:nvPr/>
        </p:nvSpPr>
        <p:spPr>
          <a:xfrm>
            <a:off x="5472100" y="6055850"/>
            <a:ext cx="648072" cy="5040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092280" y="1628800"/>
            <a:ext cx="114261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190781" y="3140968"/>
            <a:ext cx="14401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796136" y="4437112"/>
            <a:ext cx="14401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220072" y="2060848"/>
            <a:ext cx="14485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4896036" y="4072121"/>
            <a:ext cx="6840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p:cNvCxnSpPr/>
          <p:nvPr/>
        </p:nvCxnSpPr>
        <p:spPr>
          <a:xfrm>
            <a:off x="8234897" y="764704"/>
            <a:ext cx="364795" cy="144016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4"/>
          </p:cNvCxnSpPr>
          <p:nvPr/>
        </p:nvCxnSpPr>
        <p:spPr>
          <a:xfrm flipH="1">
            <a:off x="6120171" y="3933056"/>
            <a:ext cx="2844317" cy="2315326"/>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599692" y="2204864"/>
            <a:ext cx="364796" cy="1728192"/>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24128" y="3609020"/>
            <a:ext cx="1" cy="2340260"/>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796136" y="2204864"/>
            <a:ext cx="2803557" cy="1404156"/>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236296" y="2204864"/>
            <a:ext cx="1348781" cy="702078"/>
          </a:xfrm>
          <a:prstGeom prst="line">
            <a:avLst/>
          </a:prstGeom>
          <a:ln w="38100">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948264" y="764704"/>
            <a:ext cx="715324" cy="108012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372200" y="1826822"/>
            <a:ext cx="576064" cy="189021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724128" y="3699030"/>
            <a:ext cx="678431" cy="738082"/>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24128" y="4410787"/>
            <a:ext cx="0" cy="1837595"/>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1520" y="908720"/>
            <a:ext cx="4986554" cy="2700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Optimisation at step 1 was ill-posed or foolish as one was unable to get close to the trajectory we really wanted.</a:t>
            </a:r>
          </a:p>
          <a:p>
            <a:pPr algn="ctr"/>
            <a:r>
              <a:rPr lang="en-GB" sz="2800" dirty="0" smtClean="0"/>
              <a:t>Also we keep changing our mind at each sample!</a:t>
            </a:r>
            <a:endParaRPr lang="en-GB" sz="2800" dirty="0"/>
          </a:p>
        </p:txBody>
      </p:sp>
      <p:sp>
        <p:nvSpPr>
          <p:cNvPr id="44" name="Rounded Rectangle 43"/>
          <p:cNvSpPr/>
          <p:nvPr/>
        </p:nvSpPr>
        <p:spPr>
          <a:xfrm>
            <a:off x="179512" y="4653136"/>
            <a:ext cx="8451429" cy="190677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Just because I use an optimisation, does not mean the result is optimal. I might be solving a stupid optimisation.</a:t>
            </a:r>
            <a:endParaRPr lang="en-GB" sz="3200" dirty="0"/>
          </a:p>
        </p:txBody>
      </p:sp>
    </p:spTree>
    <p:extLst>
      <p:ext uri="{BB962C8B-B14F-4D97-AF65-F5344CB8AC3E}">
        <p14:creationId xmlns:p14="http://schemas.microsoft.com/office/powerpoint/2010/main" val="239888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barn(inVertical)">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ppt_x"/>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ppt_x"/>
                                          </p:val>
                                        </p:tav>
                                        <p:tav tm="100000">
                                          <p:val>
                                            <p:strVal val="#ppt_x"/>
                                          </p:val>
                                        </p:tav>
                                      </p:tavLst>
                                    </p:anim>
                                    <p:anim calcmode="lin" valueType="num">
                                      <p:cBhvr additive="base">
                                        <p:cTn id="7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down)">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45" presetClass="entr" presetSubtype="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2000"/>
                                        <p:tgtEl>
                                          <p:spTgt spid="44"/>
                                        </p:tgtEl>
                                      </p:cBhvr>
                                    </p:animEffect>
                                    <p:anim calcmode="lin" valueType="num">
                                      <p:cBhvr>
                                        <p:cTn id="83" dur="2000" fill="hold"/>
                                        <p:tgtEl>
                                          <p:spTgt spid="44"/>
                                        </p:tgtEl>
                                        <p:attrNameLst>
                                          <p:attrName>ppt_w</p:attrName>
                                        </p:attrNameLst>
                                      </p:cBhvr>
                                      <p:tavLst>
                                        <p:tav tm="0" fmla="#ppt_w*sin(2.5*pi*$)">
                                          <p:val>
                                            <p:fltVal val="0"/>
                                          </p:val>
                                        </p:tav>
                                        <p:tav tm="100000">
                                          <p:val>
                                            <p:fltVal val="1"/>
                                          </p:val>
                                        </p:tav>
                                      </p:tavLst>
                                    </p:anim>
                                    <p:anim calcmode="lin" valueType="num">
                                      <p:cBhvr>
                                        <p:cTn id="84" dur="200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97916"/>
          </a:xfrm>
        </p:spPr>
        <p:txBody>
          <a:bodyPr>
            <a:normAutofit fontScale="90000"/>
          </a:bodyPr>
          <a:lstStyle/>
          <a:p>
            <a:r>
              <a:rPr lang="en-GB" dirty="0" smtClean="0"/>
              <a:t>Key insight – what is a well-posed optimisation?</a:t>
            </a:r>
            <a:endParaRPr lang="en-GB" dirty="0"/>
          </a:p>
        </p:txBody>
      </p:sp>
      <p:sp>
        <p:nvSpPr>
          <p:cNvPr id="3" name="Content Placeholder 2"/>
          <p:cNvSpPr>
            <a:spLocks noGrp="1"/>
          </p:cNvSpPr>
          <p:nvPr>
            <p:ph idx="1"/>
          </p:nvPr>
        </p:nvSpPr>
        <p:spPr>
          <a:xfrm>
            <a:off x="214282" y="1412776"/>
            <a:ext cx="8715436" cy="5159496"/>
          </a:xfrm>
        </p:spPr>
        <p:txBody>
          <a:bodyPr>
            <a:normAutofit fontScale="85000" lnSpcReduction="20000"/>
          </a:bodyPr>
          <a:lstStyle/>
          <a:p>
            <a:pPr>
              <a:lnSpc>
                <a:spcPct val="90000"/>
              </a:lnSpc>
            </a:pPr>
            <a:r>
              <a:rPr lang="en-GB" altLang="en-US" dirty="0"/>
              <a:t>The optimisation of J is only meaningful if the optimised trajectories are close to the closed-loop responses that result</a:t>
            </a:r>
            <a:r>
              <a:rPr lang="en-GB" altLang="en-US" dirty="0" smtClean="0"/>
              <a:t>. </a:t>
            </a:r>
            <a:r>
              <a:rPr lang="en-GB" altLang="en-US" dirty="0" smtClean="0">
                <a:solidFill>
                  <a:srgbClr val="C00000"/>
                </a:solidFill>
              </a:rPr>
              <a:t>We cannot keep changing our mind!</a:t>
            </a:r>
            <a:endParaRPr lang="en-GB" altLang="en-US" dirty="0">
              <a:solidFill>
                <a:srgbClr val="C00000"/>
              </a:solidFill>
            </a:endParaRPr>
          </a:p>
          <a:p>
            <a:pPr marL="0" indent="0">
              <a:lnSpc>
                <a:spcPct val="90000"/>
              </a:lnSpc>
              <a:buNone/>
            </a:pPr>
            <a:r>
              <a:rPr lang="en-GB" altLang="en-US" dirty="0" smtClean="0"/>
              <a:t>	If </a:t>
            </a:r>
            <a:r>
              <a:rPr lang="en-GB" altLang="en-US" dirty="0"/>
              <a:t>the optimised predictions differ significantly from </a:t>
            </a:r>
            <a:r>
              <a:rPr lang="en-GB" altLang="en-US" dirty="0" smtClean="0"/>
              <a:t>	the </a:t>
            </a:r>
            <a:r>
              <a:rPr lang="en-GB" altLang="en-US" dirty="0"/>
              <a:t>closed-loop behaviour, then the predictions are </a:t>
            </a:r>
            <a:r>
              <a:rPr lang="en-GB" altLang="en-US" dirty="0" smtClean="0"/>
              <a:t>	meaningless </a:t>
            </a:r>
            <a:r>
              <a:rPr lang="en-GB" altLang="en-US" dirty="0"/>
              <a:t>and thus the optimisation is meaningless </a:t>
            </a:r>
            <a:r>
              <a:rPr lang="en-GB" altLang="en-US" dirty="0" smtClean="0"/>
              <a:t>	as </a:t>
            </a:r>
            <a:r>
              <a:rPr lang="en-GB" altLang="en-US" dirty="0"/>
              <a:t>they do not represent what is actually going to </a:t>
            </a:r>
            <a:r>
              <a:rPr lang="en-GB" altLang="en-US" dirty="0" smtClean="0"/>
              <a:t>	happen</a:t>
            </a:r>
            <a:r>
              <a:rPr lang="en-GB" altLang="en-US" dirty="0" smtClean="0"/>
              <a:t>.</a:t>
            </a:r>
          </a:p>
          <a:p>
            <a:pPr>
              <a:lnSpc>
                <a:spcPct val="90000"/>
              </a:lnSpc>
            </a:pPr>
            <a:r>
              <a:rPr lang="en-GB" altLang="en-US" dirty="0" smtClean="0">
                <a:solidFill>
                  <a:srgbClr val="7030A0"/>
                </a:solidFill>
              </a:rPr>
              <a:t>If the predictions are not close to what we really want, the optimisation is also meaningless</a:t>
            </a:r>
            <a:r>
              <a:rPr lang="en-GB" altLang="en-US" dirty="0" smtClean="0">
                <a:solidFill>
                  <a:srgbClr val="7030A0"/>
                </a:solidFill>
              </a:rPr>
              <a:t>. The desired behaviour must be in the class of predictions over which we optimise.</a:t>
            </a:r>
            <a:endParaRPr lang="en-GB" altLang="en-US" dirty="0">
              <a:solidFill>
                <a:srgbClr val="7030A0"/>
              </a:solidFill>
            </a:endParaRPr>
          </a:p>
          <a:p>
            <a:pPr marL="0" indent="0">
              <a:lnSpc>
                <a:spcPct val="90000"/>
              </a:lnSpc>
              <a:buNone/>
            </a:pPr>
            <a:r>
              <a:rPr lang="en-GB" altLang="en-US" b="1" dirty="0">
                <a:solidFill>
                  <a:srgbClr val="008000"/>
                </a:solidFill>
              </a:rPr>
              <a:t>Examples </a:t>
            </a:r>
            <a:r>
              <a:rPr lang="en-GB" altLang="en-US" b="1" dirty="0" smtClean="0">
                <a:solidFill>
                  <a:srgbClr val="008000"/>
                </a:solidFill>
              </a:rPr>
              <a:t>will show </a:t>
            </a:r>
            <a:r>
              <a:rPr lang="en-GB" altLang="en-US" b="1" dirty="0">
                <a:solidFill>
                  <a:srgbClr val="008000"/>
                </a:solidFill>
              </a:rPr>
              <a:t>that there is a close match between </a:t>
            </a:r>
            <a:r>
              <a:rPr lang="en-GB" altLang="en-US" b="1" dirty="0" smtClean="0">
                <a:solidFill>
                  <a:srgbClr val="008000"/>
                </a:solidFill>
              </a:rPr>
              <a:t>predictions, desired behaviour </a:t>
            </a:r>
            <a:r>
              <a:rPr lang="en-GB" altLang="en-US" b="1" dirty="0">
                <a:solidFill>
                  <a:srgbClr val="008000"/>
                </a:solidFill>
              </a:rPr>
              <a:t>and closed-loop behaviour, if and only if some conditions are met.</a:t>
            </a:r>
          </a:p>
          <a:p>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283195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TotalTime>
  <Words>759</Words>
  <Application>Microsoft Office PowerPoint</Application>
  <PresentationFormat>On-screen Show (4:3)</PresentationFormat>
  <Paragraphs>92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CHAPTER 3 Well posed predictive control 1 Introduction</vt:lpstr>
      <vt:lpstr>Review of chapters 1 and 2</vt:lpstr>
      <vt:lpstr>Core questions</vt:lpstr>
      <vt:lpstr>Illustration of poor behaviour</vt:lpstr>
      <vt:lpstr>PowerPoint Presentation</vt:lpstr>
      <vt:lpstr>Questions</vt:lpstr>
      <vt:lpstr>Well posed optimisation</vt:lpstr>
      <vt:lpstr>Going on a journey</vt:lpstr>
      <vt:lpstr>Key insight – what is a well-posed optimisation?</vt:lpstr>
      <vt:lpstr>Aside – feed forward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57</cp:revision>
  <dcterms:created xsi:type="dcterms:W3CDTF">2012-03-07T15:25:29Z</dcterms:created>
  <dcterms:modified xsi:type="dcterms:W3CDTF">2014-02-13T09:48:52Z</dcterms:modified>
</cp:coreProperties>
</file>