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0" r:id="rId3"/>
    <p:sldId id="261" r:id="rId4"/>
    <p:sldId id="286" r:id="rId5"/>
    <p:sldId id="287" r:id="rId6"/>
    <p:sldId id="294" r:id="rId7"/>
    <p:sldId id="288" r:id="rId8"/>
    <p:sldId id="295" r:id="rId9"/>
    <p:sldId id="289" r:id="rId10"/>
    <p:sldId id="296" r:id="rId11"/>
    <p:sldId id="290" r:id="rId12"/>
    <p:sldId id="283" r:id="rId13"/>
    <p:sldId id="291" r:id="rId14"/>
    <p:sldId id="293" r:id="rId15"/>
    <p:sldId id="292" r:id="rId16"/>
    <p:sldId id="285" r:id="rId17"/>
    <p:sldId id="26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18" autoAdjust="0"/>
  </p:normalViewPr>
  <p:slideViewPr>
    <p:cSldViewPr>
      <p:cViewPr varScale="1">
        <p:scale>
          <a:sx n="82" d="100"/>
          <a:sy n="82" d="100"/>
        </p:scale>
        <p:origin x="-102"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2/13/2014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17</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3">
            <a:lumMod val="20000"/>
            <a:lumOff val="80000"/>
            <a:alpha val="6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2.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7.jpeg"/><Relationship Id="rId5" Type="http://schemas.openxmlformats.org/officeDocument/2006/relationships/hyperlink" Target="http://engsc.ac.uk/" TargetMode="External"/><Relationship Id="rId10" Type="http://schemas.openxmlformats.org/officeDocument/2006/relationships/image" Target="../media/image26.jpeg"/><Relationship Id="rId4" Type="http://schemas.openxmlformats.org/officeDocument/2006/relationships/image" Target="../media/image23.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1.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oleObject" Target="../embeddings/oleObject2.bin"/><Relationship Id="rId7" Type="http://schemas.openxmlformats.org/officeDocument/2006/relationships/image" Target="../media/image16.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772400" cy="1827634"/>
          </a:xfrm>
        </p:spPr>
        <p:txBody>
          <a:bodyPr>
            <a:normAutofit fontScale="90000"/>
          </a:bodyPr>
          <a:lstStyle/>
          <a:p>
            <a:r>
              <a:rPr lang="en-GB" dirty="0" smtClean="0"/>
              <a:t>CHAPTER 3</a:t>
            </a:r>
            <a:br>
              <a:rPr lang="en-GB" dirty="0" smtClean="0"/>
            </a:br>
            <a:r>
              <a:rPr lang="en-GB" dirty="0" smtClean="0"/>
              <a:t>Well posed predictive control </a:t>
            </a:r>
            <a:r>
              <a:rPr lang="en-GB" dirty="0" smtClean="0"/>
              <a:t>2</a:t>
            </a:r>
            <a:r>
              <a:rPr lang="en-GB" dirty="0" smtClean="0"/>
              <a:t/>
            </a:r>
            <a:br>
              <a:rPr lang="en-GB" dirty="0" smtClean="0"/>
            </a:br>
            <a:r>
              <a:rPr lang="en-GB" dirty="0" smtClean="0"/>
              <a:t>Short output horizons</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Open-loop prediction vs closed-loop</a:t>
            </a:r>
            <a:endParaRPr lang="en-GB" dirty="0"/>
          </a:p>
        </p:txBody>
      </p:sp>
      <p:sp>
        <p:nvSpPr>
          <p:cNvPr id="3" name="Content Placeholder 2"/>
          <p:cNvSpPr>
            <a:spLocks noGrp="1"/>
          </p:cNvSpPr>
          <p:nvPr>
            <p:ph idx="1"/>
          </p:nvPr>
        </p:nvSpPr>
        <p:spPr>
          <a:xfrm>
            <a:off x="214282" y="928670"/>
            <a:ext cx="8678198" cy="988162"/>
          </a:xfrm>
        </p:spPr>
        <p:txBody>
          <a:bodyPr>
            <a:normAutofit lnSpcReduction="10000"/>
          </a:bodyPr>
          <a:lstStyle/>
          <a:p>
            <a:pPr marL="0" indent="0">
              <a:buNone/>
            </a:pPr>
            <a:r>
              <a:rPr lang="en-GB" dirty="0"/>
              <a:t>The actual closed-loop behaviour is quite different from the open-loop, even within the horizon.</a:t>
            </a:r>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1992513"/>
            <a:ext cx="6486128" cy="4864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07504" y="2222866"/>
            <a:ext cx="2858065" cy="401444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The closed-loop is stable, but one would surely assume this is due to good luck rather than good design.</a:t>
            </a:r>
            <a:endParaRPr lang="en-GB" sz="2800" dirty="0"/>
          </a:p>
        </p:txBody>
      </p:sp>
    </p:spTree>
    <p:extLst>
      <p:ext uri="{BB962C8B-B14F-4D97-AF65-F5344CB8AC3E}">
        <p14:creationId xmlns:p14="http://schemas.microsoft.com/office/powerpoint/2010/main" val="31402366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Short output horizons example 4</a:t>
            </a:r>
            <a:endParaRPr lang="en-GB" dirty="0"/>
          </a:p>
        </p:txBody>
      </p:sp>
      <p:sp>
        <p:nvSpPr>
          <p:cNvPr id="3" name="Content Placeholder 2"/>
          <p:cNvSpPr>
            <a:spLocks noGrp="1"/>
          </p:cNvSpPr>
          <p:nvPr>
            <p:ph idx="1"/>
          </p:nvPr>
        </p:nvSpPr>
        <p:spPr>
          <a:xfrm>
            <a:off x="230028" y="2348880"/>
            <a:ext cx="3349606" cy="3888432"/>
          </a:xfrm>
        </p:spPr>
        <p:txBody>
          <a:bodyPr>
            <a:normAutofit/>
          </a:bodyPr>
          <a:lstStyle/>
          <a:p>
            <a:pPr marL="0" indent="0">
              <a:buNone/>
            </a:pPr>
            <a:r>
              <a:rPr lang="en-GB" dirty="0" smtClean="0"/>
              <a:t>Complex poles, but </a:t>
            </a:r>
            <a:r>
              <a:rPr lang="en-GB" b="1" dirty="0" smtClean="0">
                <a:solidFill>
                  <a:srgbClr val="C00000"/>
                </a:solidFill>
              </a:rPr>
              <a:t>stable</a:t>
            </a:r>
            <a:r>
              <a:rPr lang="en-GB" dirty="0" smtClean="0"/>
              <a:t>. </a:t>
            </a:r>
          </a:p>
          <a:p>
            <a:pPr marL="0" indent="0">
              <a:buNone/>
            </a:pPr>
            <a:endParaRPr lang="en-GB" b="1" dirty="0" smtClean="0">
              <a:solidFill>
                <a:srgbClr val="C00000"/>
              </a:solidFill>
            </a:endParaRPr>
          </a:p>
          <a:p>
            <a:pPr marL="0" indent="0">
              <a:buNone/>
            </a:pPr>
            <a:r>
              <a:rPr lang="en-GB" dirty="0" smtClean="0"/>
              <a:t>Overall prediction strategy is quite poor!</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sp>
        <p:nvSpPr>
          <p:cNvPr id="8" name="Rectangle 7"/>
          <p:cNvSpPr/>
          <p:nvPr/>
        </p:nvSpPr>
        <p:spPr>
          <a:xfrm>
            <a:off x="251520" y="5644185"/>
            <a:ext cx="3960440" cy="88412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gpc3_2_example4.m</a:t>
            </a:r>
          </a:p>
        </p:txBody>
      </p:sp>
      <p:graphicFrame>
        <p:nvGraphicFramePr>
          <p:cNvPr id="6" name="Object 5"/>
          <p:cNvGraphicFramePr>
            <a:graphicFrameLocks noChangeAspect="1"/>
          </p:cNvGraphicFramePr>
          <p:nvPr>
            <p:extLst>
              <p:ext uri="{D42A27DB-BD31-4B8C-83A1-F6EECF244321}">
                <p14:modId xmlns:p14="http://schemas.microsoft.com/office/powerpoint/2010/main" val="2708967667"/>
              </p:ext>
            </p:extLst>
          </p:nvPr>
        </p:nvGraphicFramePr>
        <p:xfrm>
          <a:off x="409575" y="1052513"/>
          <a:ext cx="3124200" cy="1146175"/>
        </p:xfrm>
        <a:graphic>
          <a:graphicData uri="http://schemas.openxmlformats.org/presentationml/2006/ole">
            <mc:AlternateContent xmlns:mc="http://schemas.openxmlformats.org/markup-compatibility/2006">
              <mc:Choice xmlns:v="urn:schemas-microsoft-com:vml" Requires="v">
                <p:oleObj spid="_x0000_s13338" name="Equation" r:id="rId3" imgW="1143000" imgH="419040" progId="Equation.3">
                  <p:embed/>
                </p:oleObj>
              </mc:Choice>
              <mc:Fallback>
                <p:oleObj name="Equation" r:id="rId3" imgW="1143000" imgH="419040" progId="Equation.3">
                  <p:embed/>
                  <p:pic>
                    <p:nvPicPr>
                      <p:cNvPr id="0" name=""/>
                      <p:cNvPicPr/>
                      <p:nvPr/>
                    </p:nvPicPr>
                    <p:blipFill>
                      <a:blip r:embed="rId4"/>
                      <a:stretch>
                        <a:fillRect/>
                      </a:stretch>
                    </p:blipFill>
                    <p:spPr>
                      <a:xfrm>
                        <a:off x="409575" y="1052513"/>
                        <a:ext cx="3124200" cy="1146175"/>
                      </a:xfrm>
                      <a:prstGeom prst="rect">
                        <a:avLst/>
                      </a:prstGeom>
                    </p:spPr>
                  </p:pic>
                </p:oleObj>
              </mc:Fallback>
            </mc:AlternateContent>
          </a:graphicData>
        </a:graphic>
      </p:graphicFrame>
      <p:pic>
        <p:nvPicPr>
          <p:cNvPr id="133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1052736"/>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05064" y="2085748"/>
            <a:ext cx="5334000" cy="4000500"/>
          </a:xfrm>
          <a:prstGeom prst="rect">
            <a:avLst/>
          </a:prstGeom>
          <a:solidFill>
            <a:schemeClr val="accent6">
              <a:lumMod val="20000"/>
              <a:lumOff val="80000"/>
            </a:schemeClr>
          </a:solidFill>
          <a:ln>
            <a:noFill/>
          </a:ln>
          <a:effectLst/>
        </p:spPr>
      </p:pic>
      <p:pic>
        <p:nvPicPr>
          <p:cNvPr id="1331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3928" y="2708920"/>
            <a:ext cx="5334000" cy="4000500"/>
          </a:xfrm>
          <a:prstGeom prst="rect">
            <a:avLst/>
          </a:prstGeom>
          <a:solidFill>
            <a:srgbClr val="FFFF00"/>
          </a:solidFill>
          <a:ln>
            <a:noFill/>
          </a:ln>
          <a:effectLst/>
        </p:spPr>
      </p:pic>
      <p:sp>
        <p:nvSpPr>
          <p:cNvPr id="11" name="Rectangle 10"/>
          <p:cNvSpPr/>
          <p:nvPr/>
        </p:nvSpPr>
        <p:spPr>
          <a:xfrm>
            <a:off x="3810000" y="1013557"/>
            <a:ext cx="5194222" cy="2808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Because the long term and short term predictions are poor, the user will keep changing their mind about what is an ideal input trajectory in order to improve the behaviour.</a:t>
            </a:r>
            <a:endParaRPr lang="en-GB" sz="2800" dirty="0"/>
          </a:p>
        </p:txBody>
      </p:sp>
    </p:spTree>
    <p:extLst>
      <p:ext uri="{BB962C8B-B14F-4D97-AF65-F5344CB8AC3E}">
        <p14:creationId xmlns:p14="http://schemas.microsoft.com/office/powerpoint/2010/main" val="321991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315"/>
                                        </p:tgtEl>
                                        <p:attrNameLst>
                                          <p:attrName>style.visibility</p:attrName>
                                        </p:attrNameLst>
                                      </p:cBhvr>
                                      <p:to>
                                        <p:strVal val="visible"/>
                                      </p:to>
                                    </p:set>
                                    <p:anim calcmode="lin" valueType="num">
                                      <p:cBhvr additive="base">
                                        <p:cTn id="12" dur="500" fill="hold"/>
                                        <p:tgtEl>
                                          <p:spTgt spid="13315"/>
                                        </p:tgtEl>
                                        <p:attrNameLst>
                                          <p:attrName>ppt_x</p:attrName>
                                        </p:attrNameLst>
                                      </p:cBhvr>
                                      <p:tavLst>
                                        <p:tav tm="0">
                                          <p:val>
                                            <p:strVal val="#ppt_x"/>
                                          </p:val>
                                        </p:tav>
                                        <p:tav tm="100000">
                                          <p:val>
                                            <p:strVal val="#ppt_x"/>
                                          </p:val>
                                        </p:tav>
                                      </p:tavLst>
                                    </p:anim>
                                    <p:anim calcmode="lin" valueType="num">
                                      <p:cBhvr additive="base">
                                        <p:cTn id="13" dur="500" fill="hold"/>
                                        <p:tgtEl>
                                          <p:spTgt spid="1331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3316"/>
                                        </p:tgtEl>
                                        <p:attrNameLst>
                                          <p:attrName>style.visibility</p:attrName>
                                        </p:attrNameLst>
                                      </p:cBhvr>
                                      <p:to>
                                        <p:strVal val="visible"/>
                                      </p:to>
                                    </p:set>
                                    <p:animEffect transition="in" filter="barn(inVertical)">
                                      <p:cBhvr>
                                        <p:cTn id="18" dur="500"/>
                                        <p:tgtEl>
                                          <p:spTgt spid="13316"/>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heel(1)">
                                      <p:cBhvr>
                                        <p:cTn id="23"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Illustration of poor behaviour</a:t>
            </a:r>
            <a:endParaRPr lang="en-GB" dirty="0"/>
          </a:p>
        </p:txBody>
      </p:sp>
      <p:sp>
        <p:nvSpPr>
          <p:cNvPr id="3" name="Content Placeholder 2"/>
          <p:cNvSpPr>
            <a:spLocks noGrp="1"/>
          </p:cNvSpPr>
          <p:nvPr>
            <p:ph idx="1"/>
          </p:nvPr>
        </p:nvSpPr>
        <p:spPr>
          <a:xfrm>
            <a:off x="214282" y="928670"/>
            <a:ext cx="8715436" cy="3292418"/>
          </a:xfrm>
        </p:spPr>
        <p:txBody>
          <a:bodyPr/>
          <a:lstStyle/>
          <a:p>
            <a:r>
              <a:rPr lang="en-GB" dirty="0" smtClean="0"/>
              <a:t>Using prediction and optimisation alone is not enough to imply that the ‘optimised’ input trajectory is a good one.</a:t>
            </a:r>
          </a:p>
          <a:p>
            <a:r>
              <a:rPr lang="en-GB" dirty="0" smtClean="0"/>
              <a:t>The optimised input trajectory could be a very poor choice indeed.</a:t>
            </a:r>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12</a:t>
            </a:fld>
            <a:endParaRPr lang="en-GB" dirty="0"/>
          </a:p>
        </p:txBody>
      </p:sp>
      <p:sp>
        <p:nvSpPr>
          <p:cNvPr id="6" name="Rectangle 5"/>
          <p:cNvSpPr/>
          <p:nvPr/>
        </p:nvSpPr>
        <p:spPr>
          <a:xfrm>
            <a:off x="611560" y="3645024"/>
            <a:ext cx="7704856" cy="129614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THIS IMPLIES THAT THE OPTIMISATION IS NOT WELL-POSED </a:t>
            </a:r>
            <a:endParaRPr lang="en-GB" sz="2800" dirty="0"/>
          </a:p>
        </p:txBody>
      </p:sp>
      <p:sp>
        <p:nvSpPr>
          <p:cNvPr id="8" name="Rectangle 7"/>
          <p:cNvSpPr/>
          <p:nvPr/>
        </p:nvSpPr>
        <p:spPr>
          <a:xfrm>
            <a:off x="395536" y="5085184"/>
            <a:ext cx="8352928" cy="158417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Either the performance index is poorly chosen and/or the degrees of freedom are poorly chosen as neither results in an effective  control strategy.</a:t>
            </a:r>
            <a:endParaRPr lang="en-GB" sz="2800" dirty="0"/>
          </a:p>
        </p:txBody>
      </p:sp>
    </p:spTree>
    <p:extLst>
      <p:ext uri="{BB962C8B-B14F-4D97-AF65-F5344CB8AC3E}">
        <p14:creationId xmlns:p14="http://schemas.microsoft.com/office/powerpoint/2010/main" val="211629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Rationale</a:t>
            </a:r>
            <a:endParaRPr lang="en-GB" dirty="0"/>
          </a:p>
        </p:txBody>
      </p:sp>
      <p:sp>
        <p:nvSpPr>
          <p:cNvPr id="3" name="Content Placeholder 2"/>
          <p:cNvSpPr>
            <a:spLocks noGrp="1"/>
          </p:cNvSpPr>
          <p:nvPr>
            <p:ph idx="1"/>
          </p:nvPr>
        </p:nvSpPr>
        <p:spPr>
          <a:xfrm>
            <a:off x="214282" y="764704"/>
            <a:ext cx="8715436" cy="5184576"/>
          </a:xfrm>
        </p:spPr>
        <p:txBody>
          <a:bodyPr>
            <a:normAutofit lnSpcReduction="10000"/>
          </a:bodyPr>
          <a:lstStyle/>
          <a:p>
            <a:pPr marL="0" indent="0">
              <a:buNone/>
            </a:pPr>
            <a:r>
              <a:rPr lang="en-GB" dirty="0" smtClean="0"/>
              <a:t>The performance index only penalises tracking errors over </a:t>
            </a:r>
            <a:r>
              <a:rPr lang="en-GB" dirty="0" err="1" smtClean="0"/>
              <a:t>ny</a:t>
            </a:r>
            <a:r>
              <a:rPr lang="en-GB" dirty="0" smtClean="0"/>
              <a:t> samples, with no regard to the implied tracking beyond that.</a:t>
            </a:r>
          </a:p>
          <a:p>
            <a:pPr marL="0" indent="0">
              <a:buNone/>
            </a:pPr>
            <a:r>
              <a:rPr lang="en-GB" dirty="0" smtClean="0"/>
              <a:t>Imagine driving a car where you optimised behaviour over the next 2 seconds, with no consideration of what lies beyond.</a:t>
            </a:r>
          </a:p>
          <a:p>
            <a:pPr marL="857250" lvl="1" indent="-457200"/>
            <a:r>
              <a:rPr lang="en-GB" dirty="0" smtClean="0"/>
              <a:t>You would not see corners 50yds ahead and  thus make no allowance to ensure you could get around  them.</a:t>
            </a:r>
          </a:p>
          <a:p>
            <a:pPr marL="857250" lvl="1" indent="-457200"/>
            <a:r>
              <a:rPr lang="en-GB" dirty="0" smtClean="0"/>
              <a:t>Overtaking would be fun! Whoops, didn’t anticipate the oncoming traffic, or a traffic island, or … !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13</a:t>
            </a:fld>
            <a:endParaRPr lang="en-GB" dirty="0"/>
          </a:p>
        </p:txBody>
      </p:sp>
      <p:sp>
        <p:nvSpPr>
          <p:cNvPr id="6" name="Rectangle 5"/>
          <p:cNvSpPr/>
          <p:nvPr/>
        </p:nvSpPr>
        <p:spPr>
          <a:xfrm>
            <a:off x="399762" y="5849888"/>
            <a:ext cx="8352928" cy="10081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Any control strategies are seriously flawed because they do not allow for the whole picture!</a:t>
            </a:r>
            <a:endParaRPr lang="en-GB" sz="2800" dirty="0"/>
          </a:p>
        </p:txBody>
      </p:sp>
    </p:spTree>
    <p:extLst>
      <p:ext uri="{BB962C8B-B14F-4D97-AF65-F5344CB8AC3E}">
        <p14:creationId xmlns:p14="http://schemas.microsoft.com/office/powerpoint/2010/main" val="337282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Daft example on firewood</a:t>
            </a:r>
            <a:endParaRPr lang="en-GB" dirty="0"/>
          </a:p>
        </p:txBody>
      </p:sp>
      <p:sp>
        <p:nvSpPr>
          <p:cNvPr id="3" name="Content Placeholder 2"/>
          <p:cNvSpPr>
            <a:spLocks noGrp="1"/>
          </p:cNvSpPr>
          <p:nvPr>
            <p:ph idx="1"/>
          </p:nvPr>
        </p:nvSpPr>
        <p:spPr/>
        <p:txBody>
          <a:bodyPr>
            <a:normAutofit fontScale="92500"/>
          </a:bodyPr>
          <a:lstStyle/>
          <a:p>
            <a:r>
              <a:rPr lang="en-GB" dirty="0" smtClean="0"/>
              <a:t>You are cold and want the fire to give off more heat quickly.</a:t>
            </a:r>
          </a:p>
          <a:p>
            <a:r>
              <a:rPr lang="en-GB" dirty="0" smtClean="0"/>
              <a:t>So you pile on (carefully to avoid killing existing flames) lots of wood.</a:t>
            </a:r>
          </a:p>
          <a:p>
            <a:r>
              <a:rPr lang="en-GB" dirty="0" smtClean="0"/>
              <a:t>In short term, parts of all the new wood catch alight and the fire is lovely.</a:t>
            </a:r>
          </a:p>
          <a:p>
            <a:r>
              <a:rPr lang="en-GB" dirty="0" smtClean="0"/>
              <a:t>Unfortunately, 5 minutes later, much more of the new wood has caught alight and now you have raging bonfire -  a little too hot and dangerous.</a:t>
            </a:r>
          </a:p>
          <a:p>
            <a:pPr marL="0" indent="0">
              <a:buNone/>
            </a:pPr>
            <a:r>
              <a:rPr lang="en-GB" b="1" dirty="0" smtClean="0">
                <a:solidFill>
                  <a:srgbClr val="C00000"/>
                </a:solidFill>
              </a:rPr>
              <a:t>Your decision making only considered the short term future and not the long term and thus was flawed.</a:t>
            </a:r>
            <a:endParaRPr lang="en-GB" b="1" dirty="0">
              <a:solidFill>
                <a:srgbClr val="C00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14</a:t>
            </a:fld>
            <a:endParaRPr lang="en-GB" dirty="0"/>
          </a:p>
        </p:txBody>
      </p:sp>
      <p:sp>
        <p:nvSpPr>
          <p:cNvPr id="6" name="Rectangle 5"/>
          <p:cNvSpPr/>
          <p:nvPr/>
        </p:nvSpPr>
        <p:spPr>
          <a:xfrm>
            <a:off x="1763688" y="1700808"/>
            <a:ext cx="5976664" cy="4392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smtClean="0"/>
              <a:t>What other examples can you think off?</a:t>
            </a:r>
          </a:p>
          <a:p>
            <a:pPr marL="514350" indent="-514350">
              <a:buFont typeface="+mj-lt"/>
              <a:buAutoNum type="arabicPeriod"/>
            </a:pPr>
            <a:r>
              <a:rPr lang="en-GB" sz="2800" dirty="0" smtClean="0"/>
              <a:t>Behaviour of children (failure to think through consequences).</a:t>
            </a:r>
          </a:p>
          <a:p>
            <a:pPr marL="514350" indent="-514350">
              <a:buFont typeface="+mj-lt"/>
              <a:buAutoNum type="arabicPeriod"/>
            </a:pPr>
            <a:r>
              <a:rPr lang="en-GB" sz="2800" dirty="0" smtClean="0"/>
              <a:t>Write an angry email and post immediately, or wait overnight and read again?</a:t>
            </a:r>
          </a:p>
          <a:p>
            <a:pPr marL="514350" indent="-514350">
              <a:buFont typeface="+mj-lt"/>
              <a:buAutoNum type="arabicPeriod"/>
            </a:pPr>
            <a:r>
              <a:rPr lang="en-GB" sz="2800" dirty="0" smtClean="0"/>
              <a:t>Etc.</a:t>
            </a:r>
            <a:endParaRPr lang="en-GB" sz="2800" dirty="0"/>
          </a:p>
        </p:txBody>
      </p:sp>
    </p:spTree>
    <p:extLst>
      <p:ext uri="{BB962C8B-B14F-4D97-AF65-F5344CB8AC3E}">
        <p14:creationId xmlns:p14="http://schemas.microsoft.com/office/powerpoint/2010/main" val="61093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 OF LOW NY</a:t>
            </a:r>
            <a:endParaRPr lang="en-GB" dirty="0"/>
          </a:p>
        </p:txBody>
      </p:sp>
      <p:sp>
        <p:nvSpPr>
          <p:cNvPr id="3" name="Content Placeholder 2"/>
          <p:cNvSpPr>
            <a:spLocks noGrp="1"/>
          </p:cNvSpPr>
          <p:nvPr>
            <p:ph idx="1"/>
          </p:nvPr>
        </p:nvSpPr>
        <p:spPr/>
        <p:txBody>
          <a:bodyPr>
            <a:normAutofit/>
          </a:bodyPr>
          <a:lstStyle/>
          <a:p>
            <a:r>
              <a:rPr lang="en-GB" dirty="0" smtClean="0"/>
              <a:t>THERE IS NO PENALTY ON TRACKING ERRORS BEYOND THE PREDICTION HORIZON</a:t>
            </a:r>
          </a:p>
          <a:p>
            <a:r>
              <a:rPr lang="en-GB" dirty="0" smtClean="0"/>
              <a:t>THE IMPLIED TRACKING ERRORS COULD BE VERY LARGE AND YET HAVE NO IMPACT ON THE DECISION MAKING (OPTIMISATION</a:t>
            </a:r>
            <a:r>
              <a:rPr lang="en-GB" dirty="0" smtClean="0"/>
              <a:t>).</a:t>
            </a:r>
          </a:p>
          <a:p>
            <a:r>
              <a:rPr lang="en-GB" dirty="0" smtClean="0"/>
              <a:t>WE END UP REPEATEDLY CHANGING OUR MIND ON WHAT IS A GOOD TRAJECTORY.</a:t>
            </a:r>
            <a:endParaRPr lang="en-GB" dirty="0"/>
          </a:p>
          <a:p>
            <a:pPr marL="0" indent="0">
              <a:buNone/>
            </a:pPr>
            <a:r>
              <a:rPr lang="en-GB" b="1" dirty="0" smtClean="0">
                <a:solidFill>
                  <a:srgbClr val="C00000"/>
                </a:solidFill>
              </a:rPr>
              <a:t>CLEARLY, LOW PREDICTION HORIZONS ARE NONSENSE, YOU SIMPLY CANNOT (OR SHOULD NOT) DO IT!</a:t>
            </a:r>
            <a:endParaRPr lang="en-GB" b="1" dirty="0">
              <a:solidFill>
                <a:srgbClr val="C00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15</a:t>
            </a:fld>
            <a:endParaRPr lang="en-GB" dirty="0"/>
          </a:p>
        </p:txBody>
      </p:sp>
      <p:sp>
        <p:nvSpPr>
          <p:cNvPr id="6" name="Rectangle 5"/>
          <p:cNvSpPr/>
          <p:nvPr/>
        </p:nvSpPr>
        <p:spPr>
          <a:xfrm>
            <a:off x="399762" y="5849888"/>
            <a:ext cx="8352928" cy="74746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How big should the output horizon be?</a:t>
            </a:r>
            <a:endParaRPr lang="en-GB" sz="2800" dirty="0"/>
          </a:p>
        </p:txBody>
      </p:sp>
    </p:spTree>
    <p:extLst>
      <p:ext uri="{BB962C8B-B14F-4D97-AF65-F5344CB8AC3E}">
        <p14:creationId xmlns:p14="http://schemas.microsoft.com/office/powerpoint/2010/main" val="84689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heel(1)">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heel(1)">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Conclusions </a:t>
            </a:r>
            <a:endParaRPr lang="en-GB" dirty="0"/>
          </a:p>
        </p:txBody>
      </p:sp>
      <p:sp>
        <p:nvSpPr>
          <p:cNvPr id="3" name="Content Placeholder 2"/>
          <p:cNvSpPr>
            <a:spLocks noGrp="1"/>
          </p:cNvSpPr>
          <p:nvPr>
            <p:ph idx="1"/>
          </p:nvPr>
        </p:nvSpPr>
        <p:spPr>
          <a:xfrm>
            <a:off x="179512" y="758636"/>
            <a:ext cx="8715436" cy="5643602"/>
          </a:xfrm>
        </p:spPr>
        <p:txBody>
          <a:bodyPr>
            <a:normAutofit lnSpcReduction="10000"/>
          </a:bodyPr>
          <a:lstStyle/>
          <a:p>
            <a:r>
              <a:rPr lang="en-GB" dirty="0" smtClean="0"/>
              <a:t>Demonstrated through numerous examples that for many cases, a  low output horizon almost always leads to very poor predictions.</a:t>
            </a:r>
          </a:p>
          <a:p>
            <a:pPr marL="0" indent="0">
              <a:buNone/>
            </a:pPr>
            <a:r>
              <a:rPr lang="en-GB" b="1" dirty="0" smtClean="0">
                <a:solidFill>
                  <a:srgbClr val="C00000"/>
                </a:solidFill>
              </a:rPr>
              <a:t>OPTIMISED PREDICTIONS DO NOT GIVE A GOOD MATCH TO TARGET OVER A LONGER HORIZON.</a:t>
            </a:r>
          </a:p>
          <a:p>
            <a:r>
              <a:rPr lang="en-GB" dirty="0" smtClean="0"/>
              <a:t>Does not deal well with non-minimum phase characteristics, unstable open-loop behaviour or oscillatory open-loop poles.</a:t>
            </a:r>
          </a:p>
          <a:p>
            <a:pPr marL="0" indent="0">
              <a:buNone/>
            </a:pPr>
            <a:r>
              <a:rPr lang="en-GB" b="1" dirty="0" smtClean="0">
                <a:solidFill>
                  <a:srgbClr val="C00000"/>
                </a:solidFill>
              </a:rPr>
              <a:t>The use of associated performance index can be misleading as it may not </a:t>
            </a:r>
            <a:r>
              <a:rPr lang="en-GB" b="1" smtClean="0">
                <a:solidFill>
                  <a:srgbClr val="C00000"/>
                </a:solidFill>
              </a:rPr>
              <a:t>imply optimality </a:t>
            </a:r>
            <a:r>
              <a:rPr lang="en-GB" b="1" dirty="0" smtClean="0">
                <a:solidFill>
                  <a:srgbClr val="C00000"/>
                </a:solidFill>
              </a:rPr>
              <a:t>in any reasonable sense.</a:t>
            </a:r>
            <a:endParaRPr lang="en-GB" b="1" dirty="0">
              <a:solidFill>
                <a:srgbClr val="C00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16</a:t>
            </a:fld>
            <a:endParaRPr lang="en-GB" dirty="0"/>
          </a:p>
        </p:txBody>
      </p:sp>
      <p:sp>
        <p:nvSpPr>
          <p:cNvPr id="6" name="Rectangle 5"/>
          <p:cNvSpPr/>
          <p:nvPr/>
        </p:nvSpPr>
        <p:spPr>
          <a:xfrm>
            <a:off x="683568" y="5877272"/>
            <a:ext cx="7776864" cy="91595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You cannot use a small output horizon and expect the performance index to be meaningful.</a:t>
            </a:r>
            <a:endParaRPr lang="en-GB" sz="2800" dirty="0"/>
          </a:p>
        </p:txBody>
      </p:sp>
    </p:spTree>
    <p:extLst>
      <p:ext uri="{BB962C8B-B14F-4D97-AF65-F5344CB8AC3E}">
        <p14:creationId xmlns:p14="http://schemas.microsoft.com/office/powerpoint/2010/main" val="98933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09884"/>
          </a:xfrm>
        </p:spPr>
        <p:txBody>
          <a:bodyPr>
            <a:normAutofit/>
          </a:bodyPr>
          <a:lstStyle/>
          <a:p>
            <a:r>
              <a:rPr lang="en-GB" dirty="0" smtClean="0"/>
              <a:t>Introduction</a:t>
            </a:r>
            <a:endParaRPr lang="en-GB" dirty="0"/>
          </a:p>
        </p:txBody>
      </p:sp>
      <p:sp>
        <p:nvSpPr>
          <p:cNvPr id="3" name="Content Placeholder 2"/>
          <p:cNvSpPr>
            <a:spLocks noGrp="1"/>
          </p:cNvSpPr>
          <p:nvPr>
            <p:ph idx="1"/>
          </p:nvPr>
        </p:nvSpPr>
        <p:spPr>
          <a:xfrm>
            <a:off x="214282" y="1268760"/>
            <a:ext cx="8715436" cy="5303512"/>
          </a:xfrm>
        </p:spPr>
        <p:txBody>
          <a:bodyPr>
            <a:normAutofit/>
          </a:bodyPr>
          <a:lstStyle/>
          <a:p>
            <a:pPr marL="0" indent="0">
              <a:lnSpc>
                <a:spcPct val="90000"/>
              </a:lnSpc>
              <a:buNone/>
            </a:pPr>
            <a:r>
              <a:rPr lang="en-GB" altLang="en-US" dirty="0" smtClean="0"/>
              <a:t>This video looks at the impact of changing the output horizon in MPC – we will use a GPC algorithm for convenience.</a:t>
            </a:r>
          </a:p>
          <a:p>
            <a:pPr marL="0" indent="0">
              <a:lnSpc>
                <a:spcPct val="90000"/>
              </a:lnSpc>
              <a:buNone/>
            </a:pPr>
            <a:r>
              <a:rPr lang="en-GB" altLang="en-US" dirty="0" smtClean="0"/>
              <a:t>We start by considering the optimisation from a conceptual point of view, rather than jumping straight into simulation examples. </a:t>
            </a:r>
          </a:p>
          <a:p>
            <a:pPr marL="0" indent="0">
              <a:lnSpc>
                <a:spcPct val="90000"/>
              </a:lnSpc>
              <a:buNone/>
            </a:pPr>
            <a:r>
              <a:rPr lang="en-GB" dirty="0" smtClean="0"/>
              <a:t>The word well-posed is used to indicate that an optimisation makes good sense.</a:t>
            </a:r>
          </a:p>
          <a:p>
            <a:pPr marL="0" indent="0">
              <a:lnSpc>
                <a:spcPct val="90000"/>
              </a:lnSpc>
              <a:buNone/>
            </a:pPr>
            <a:r>
              <a:rPr lang="en-GB" b="1" dirty="0" smtClean="0">
                <a:solidFill>
                  <a:srgbClr val="C00000"/>
                </a:solidFill>
              </a:rPr>
              <a:t>Reminder  that we are assuming no </a:t>
            </a:r>
            <a:r>
              <a:rPr lang="en-GB" b="1" dirty="0" smtClean="0">
                <a:solidFill>
                  <a:srgbClr val="C00000"/>
                </a:solidFill>
              </a:rPr>
              <a:t>feed forward </a:t>
            </a:r>
            <a:r>
              <a:rPr lang="en-GB" b="1" dirty="0" smtClean="0">
                <a:solidFill>
                  <a:srgbClr val="C00000"/>
                </a:solidFill>
              </a:rPr>
              <a:t>information for now.</a:t>
            </a:r>
            <a:endParaRPr lang="en-GB" b="1" dirty="0">
              <a:solidFill>
                <a:srgbClr val="C00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Short prediction horizon</a:t>
            </a:r>
            <a:endParaRPr lang="en-GB"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GB" dirty="0" smtClean="0"/>
              <a:t>What is the impact of choosing a low value for the output or prediction horizon?</a:t>
            </a:r>
          </a:p>
          <a:p>
            <a:pPr marL="514350" indent="-514350">
              <a:buFont typeface="+mj-lt"/>
              <a:buAutoNum type="arabicPeriod"/>
            </a:pPr>
            <a:r>
              <a:rPr lang="en-GB" dirty="0" smtClean="0"/>
              <a:t>What is the impact of choosing a very high value for the prediction horizon?</a:t>
            </a:r>
          </a:p>
          <a:p>
            <a:pPr marL="514350" indent="-514350">
              <a:buFont typeface="+mj-lt"/>
              <a:buAutoNum type="arabicPeriod"/>
            </a:pPr>
            <a:r>
              <a:rPr lang="en-GB" dirty="0" smtClean="0"/>
              <a:t>What is a practical choice for the prediction horizon?</a:t>
            </a:r>
          </a:p>
          <a:p>
            <a:pPr marL="514350" indent="-514350">
              <a:buFont typeface="+mj-lt"/>
              <a:buAutoNum type="arabicPeriod"/>
            </a:pPr>
            <a:r>
              <a:rPr lang="en-GB" dirty="0" smtClean="0"/>
              <a:t>Does the presence of constraints affect this understanding?</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sp>
        <p:nvSpPr>
          <p:cNvPr id="7" name="Rectangle 6"/>
          <p:cNvSpPr/>
          <p:nvPr/>
        </p:nvSpPr>
        <p:spPr>
          <a:xfrm>
            <a:off x="179512" y="5373216"/>
            <a:ext cx="8496944" cy="115509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This video focuses on a choice of nu=1 and small values for </a:t>
            </a:r>
            <a:r>
              <a:rPr lang="en-GB" sz="2800" dirty="0" err="1" smtClean="0"/>
              <a:t>ny</a:t>
            </a:r>
            <a:r>
              <a:rPr lang="en-GB" sz="28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down)">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Short output horizons, nu=1</a:t>
            </a:r>
            <a:endParaRPr lang="en-GB" dirty="0"/>
          </a:p>
        </p:txBody>
      </p:sp>
      <p:sp>
        <p:nvSpPr>
          <p:cNvPr id="3" name="Content Placeholder 2"/>
          <p:cNvSpPr>
            <a:spLocks noGrp="1"/>
          </p:cNvSpPr>
          <p:nvPr>
            <p:ph idx="1"/>
          </p:nvPr>
        </p:nvSpPr>
        <p:spPr>
          <a:xfrm>
            <a:off x="214282" y="928670"/>
            <a:ext cx="3349606" cy="5596674"/>
          </a:xfrm>
        </p:spPr>
        <p:txBody>
          <a:bodyPr>
            <a:normAutofit/>
          </a:bodyPr>
          <a:lstStyle/>
          <a:p>
            <a:pPr marL="0" indent="0">
              <a:buNone/>
            </a:pPr>
            <a:r>
              <a:rPr lang="en-GB" dirty="0" smtClean="0"/>
              <a:t>Looks OK within the prediction horizon. (Weighting on input =1)</a:t>
            </a:r>
          </a:p>
          <a:p>
            <a:pPr marL="0" indent="0">
              <a:buNone/>
            </a:pPr>
            <a:r>
              <a:rPr lang="en-GB" b="1" dirty="0" smtClean="0">
                <a:solidFill>
                  <a:srgbClr val="C00000"/>
                </a:solidFill>
              </a:rPr>
              <a:t>BUT</a:t>
            </a:r>
          </a:p>
          <a:p>
            <a:pPr marL="0" indent="0">
              <a:buNone/>
            </a:pPr>
            <a:r>
              <a:rPr lang="en-GB" dirty="0" smtClean="0"/>
              <a:t>Overall prediction strategy is quite poor!</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6600" y="764704"/>
            <a:ext cx="6267400" cy="47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251520" y="5644185"/>
            <a:ext cx="3960440" cy="88412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gpc3_2_example1.m</a:t>
            </a:r>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643685"/>
            <a:ext cx="5334000" cy="4000500"/>
          </a:xfrm>
          <a:prstGeom prst="rect">
            <a:avLst/>
          </a:prstGeom>
          <a:solidFill>
            <a:srgbClr val="FFFF00"/>
          </a:solidFill>
          <a:ln>
            <a:noFill/>
          </a:ln>
          <a:effectLst/>
        </p:spPr>
      </p:pic>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3300" y="2204864"/>
            <a:ext cx="5334000" cy="4000500"/>
          </a:xfrm>
          <a:prstGeom prst="rect">
            <a:avLst/>
          </a:prstGeom>
          <a:solidFill>
            <a:schemeClr val="accent3">
              <a:lumMod val="20000"/>
              <a:lumOff val="80000"/>
            </a:schemeClr>
          </a:solidFill>
          <a:ln>
            <a:noFill/>
          </a:ln>
          <a:effectLst/>
        </p:spPr>
      </p:pic>
      <p:pic>
        <p:nvPicPr>
          <p:cNvPr id="922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2857500"/>
            <a:ext cx="5334000" cy="4000500"/>
          </a:xfrm>
          <a:prstGeom prst="rect">
            <a:avLst/>
          </a:prstGeom>
          <a:solidFill>
            <a:schemeClr val="accent6">
              <a:lumMod val="40000"/>
              <a:lumOff val="60000"/>
            </a:schemeClr>
          </a:solidFill>
          <a:ln>
            <a:noFill/>
          </a:ln>
          <a:effectLst/>
        </p:spPr>
      </p:pic>
      <p:sp>
        <p:nvSpPr>
          <p:cNvPr id="6" name="Rectangle 5"/>
          <p:cNvSpPr/>
          <p:nvPr/>
        </p:nvSpPr>
        <p:spPr>
          <a:xfrm>
            <a:off x="4427984" y="1268760"/>
            <a:ext cx="4608512" cy="2808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Because the long term predictions are poor, the user will keep changing their mind about what is an ideal input trajectory in order to improve the behaviour.</a:t>
            </a:r>
            <a:endParaRPr lang="en-GB" sz="2800" dirty="0"/>
          </a:p>
        </p:txBody>
      </p:sp>
    </p:spTree>
    <p:extLst>
      <p:ext uri="{BB962C8B-B14F-4D97-AF65-F5344CB8AC3E}">
        <p14:creationId xmlns:p14="http://schemas.microsoft.com/office/powerpoint/2010/main" val="95549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220"/>
                                        </p:tgtEl>
                                        <p:attrNameLst>
                                          <p:attrName>style.visibility</p:attrName>
                                        </p:attrNameLst>
                                      </p:cBhvr>
                                      <p:to>
                                        <p:strVal val="visible"/>
                                      </p:to>
                                    </p:set>
                                    <p:anim calcmode="lin" valueType="num">
                                      <p:cBhvr additive="base">
                                        <p:cTn id="12" dur="500" fill="hold"/>
                                        <p:tgtEl>
                                          <p:spTgt spid="9220"/>
                                        </p:tgtEl>
                                        <p:attrNameLst>
                                          <p:attrName>ppt_x</p:attrName>
                                        </p:attrNameLst>
                                      </p:cBhvr>
                                      <p:tavLst>
                                        <p:tav tm="0">
                                          <p:val>
                                            <p:strVal val="#ppt_x"/>
                                          </p:val>
                                        </p:tav>
                                        <p:tav tm="100000">
                                          <p:val>
                                            <p:strVal val="#ppt_x"/>
                                          </p:val>
                                        </p:tav>
                                      </p:tavLst>
                                    </p:anim>
                                    <p:anim calcmode="lin" valueType="num">
                                      <p:cBhvr additive="base">
                                        <p:cTn id="13" dur="500" fill="hold"/>
                                        <p:tgtEl>
                                          <p:spTgt spid="922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221"/>
                                        </p:tgtEl>
                                        <p:attrNameLst>
                                          <p:attrName>style.visibility</p:attrName>
                                        </p:attrNameLst>
                                      </p:cBhvr>
                                      <p:to>
                                        <p:strVal val="visible"/>
                                      </p:to>
                                    </p:set>
                                    <p:anim calcmode="lin" valueType="num">
                                      <p:cBhvr additive="base">
                                        <p:cTn id="18" dur="500" fill="hold"/>
                                        <p:tgtEl>
                                          <p:spTgt spid="9221"/>
                                        </p:tgtEl>
                                        <p:attrNameLst>
                                          <p:attrName>ppt_x</p:attrName>
                                        </p:attrNameLst>
                                      </p:cBhvr>
                                      <p:tavLst>
                                        <p:tav tm="0">
                                          <p:val>
                                            <p:strVal val="#ppt_x"/>
                                          </p:val>
                                        </p:tav>
                                        <p:tav tm="100000">
                                          <p:val>
                                            <p:strVal val="#ppt_x"/>
                                          </p:val>
                                        </p:tav>
                                      </p:tavLst>
                                    </p:anim>
                                    <p:anim calcmode="lin" valueType="num">
                                      <p:cBhvr additive="base">
                                        <p:cTn id="19" dur="500" fill="hold"/>
                                        <p:tgtEl>
                                          <p:spTgt spid="922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9222"/>
                                        </p:tgtEl>
                                        <p:attrNameLst>
                                          <p:attrName>style.visibility</p:attrName>
                                        </p:attrNameLst>
                                      </p:cBhvr>
                                      <p:to>
                                        <p:strVal val="visible"/>
                                      </p:to>
                                    </p:set>
                                    <p:anim calcmode="lin" valueType="num">
                                      <p:cBhvr additive="base">
                                        <p:cTn id="24" dur="500" fill="hold"/>
                                        <p:tgtEl>
                                          <p:spTgt spid="9222"/>
                                        </p:tgtEl>
                                        <p:attrNameLst>
                                          <p:attrName>ppt_x</p:attrName>
                                        </p:attrNameLst>
                                      </p:cBhvr>
                                      <p:tavLst>
                                        <p:tav tm="0">
                                          <p:val>
                                            <p:strVal val="#ppt_x"/>
                                          </p:val>
                                        </p:tav>
                                        <p:tav tm="100000">
                                          <p:val>
                                            <p:strVal val="#ppt_x"/>
                                          </p:val>
                                        </p:tav>
                                      </p:tavLst>
                                    </p:anim>
                                    <p:anim calcmode="lin" valueType="num">
                                      <p:cBhvr additive="base">
                                        <p:cTn id="25" dur="500" fill="hold"/>
                                        <p:tgtEl>
                                          <p:spTgt spid="922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heel(1)">
                                      <p:cBhvr>
                                        <p:cTn id="3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Short output horizons, nu=1</a:t>
            </a:r>
            <a:endParaRPr lang="en-GB" dirty="0"/>
          </a:p>
        </p:txBody>
      </p:sp>
      <p:sp>
        <p:nvSpPr>
          <p:cNvPr id="3" name="Content Placeholder 2"/>
          <p:cNvSpPr>
            <a:spLocks noGrp="1"/>
          </p:cNvSpPr>
          <p:nvPr>
            <p:ph idx="1"/>
          </p:nvPr>
        </p:nvSpPr>
        <p:spPr>
          <a:xfrm>
            <a:off x="214282" y="928670"/>
            <a:ext cx="3349606" cy="5596674"/>
          </a:xfrm>
        </p:spPr>
        <p:txBody>
          <a:bodyPr>
            <a:normAutofit/>
          </a:bodyPr>
          <a:lstStyle/>
          <a:p>
            <a:pPr marL="0" indent="0">
              <a:buNone/>
            </a:pPr>
            <a:r>
              <a:rPr lang="en-GB" dirty="0" smtClean="0"/>
              <a:t>Reducing the weighting on the input to 0.1 makes little difference.</a:t>
            </a:r>
          </a:p>
          <a:p>
            <a:pPr marL="0" indent="0">
              <a:buNone/>
            </a:pPr>
            <a:r>
              <a:rPr lang="en-GB" dirty="0" smtClean="0"/>
              <a:t>Overall prediction strategy is quite poor!</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sp>
        <p:nvSpPr>
          <p:cNvPr id="8" name="Rectangle 7"/>
          <p:cNvSpPr/>
          <p:nvPr/>
        </p:nvSpPr>
        <p:spPr>
          <a:xfrm>
            <a:off x="251520" y="5157192"/>
            <a:ext cx="8568952" cy="13711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THE GPC OPTIMISATION ONLY MINIMISES THE ERRORS WITHIN THE HORIZON AND TAKES NO ACCOUNT OF IMPLIED ERRORS BEYOND THAT POINT.</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6464" y="1268760"/>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604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Open-loop prediction vs closed-loop</a:t>
            </a:r>
            <a:endParaRPr lang="en-GB" dirty="0"/>
          </a:p>
        </p:txBody>
      </p:sp>
      <p:sp>
        <p:nvSpPr>
          <p:cNvPr id="3" name="Content Placeholder 2"/>
          <p:cNvSpPr>
            <a:spLocks noGrp="1"/>
          </p:cNvSpPr>
          <p:nvPr>
            <p:ph idx="1"/>
          </p:nvPr>
        </p:nvSpPr>
        <p:spPr>
          <a:xfrm>
            <a:off x="214282" y="928670"/>
            <a:ext cx="8606190" cy="1132178"/>
          </a:xfrm>
        </p:spPr>
        <p:txBody>
          <a:bodyPr/>
          <a:lstStyle/>
          <a:p>
            <a:pPr marL="0" indent="0">
              <a:buNone/>
            </a:pPr>
            <a:r>
              <a:rPr lang="en-GB" dirty="0" smtClean="0"/>
              <a:t>The actual closed-loop behaviour is quite different from the open-loop, even within the horizon.</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2222866"/>
            <a:ext cx="5982072" cy="4486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73774" y="2222866"/>
            <a:ext cx="2858065" cy="401444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This suggests the optimisation is ill-posed.</a:t>
            </a:r>
          </a:p>
          <a:p>
            <a:pPr algn="ctr"/>
            <a:r>
              <a:rPr lang="en-GB" sz="2800" dirty="0" smtClean="0"/>
              <a:t>Closed-loop behaviour is good more by chance than design.</a:t>
            </a:r>
            <a:endParaRPr lang="en-GB" sz="2800" dirty="0"/>
          </a:p>
        </p:txBody>
      </p:sp>
    </p:spTree>
    <p:extLst>
      <p:ext uri="{BB962C8B-B14F-4D97-AF65-F5344CB8AC3E}">
        <p14:creationId xmlns:p14="http://schemas.microsoft.com/office/powerpoint/2010/main" val="32580169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Short output horizons example 2</a:t>
            </a:r>
            <a:endParaRPr lang="en-GB" dirty="0"/>
          </a:p>
        </p:txBody>
      </p:sp>
      <p:sp>
        <p:nvSpPr>
          <p:cNvPr id="3" name="Content Placeholder 2"/>
          <p:cNvSpPr>
            <a:spLocks noGrp="1"/>
          </p:cNvSpPr>
          <p:nvPr>
            <p:ph idx="1"/>
          </p:nvPr>
        </p:nvSpPr>
        <p:spPr>
          <a:xfrm>
            <a:off x="230028" y="2348880"/>
            <a:ext cx="3349606" cy="3888432"/>
          </a:xfrm>
        </p:spPr>
        <p:txBody>
          <a:bodyPr>
            <a:normAutofit/>
          </a:bodyPr>
          <a:lstStyle/>
          <a:p>
            <a:pPr marL="0" indent="0">
              <a:buNone/>
            </a:pPr>
            <a:r>
              <a:rPr lang="en-GB" dirty="0" smtClean="0"/>
              <a:t>Simple real poles, low input weighting </a:t>
            </a:r>
            <a:r>
              <a:rPr lang="en-GB" b="1" dirty="0" smtClean="0">
                <a:solidFill>
                  <a:srgbClr val="C00000"/>
                </a:solidFill>
              </a:rPr>
              <a:t>BUT</a:t>
            </a:r>
          </a:p>
          <a:p>
            <a:pPr marL="0" indent="0">
              <a:buNone/>
            </a:pPr>
            <a:r>
              <a:rPr lang="en-GB" dirty="0" smtClean="0"/>
              <a:t>Overall prediction strategy is quite poor!</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sp>
        <p:nvSpPr>
          <p:cNvPr id="8" name="Rectangle 7"/>
          <p:cNvSpPr/>
          <p:nvPr/>
        </p:nvSpPr>
        <p:spPr>
          <a:xfrm>
            <a:off x="251520" y="5644185"/>
            <a:ext cx="3960440" cy="88412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gpc3_2_example2.m</a:t>
            </a:r>
          </a:p>
        </p:txBody>
      </p:sp>
      <p:graphicFrame>
        <p:nvGraphicFramePr>
          <p:cNvPr id="6" name="Object 5"/>
          <p:cNvGraphicFramePr>
            <a:graphicFrameLocks noChangeAspect="1"/>
          </p:cNvGraphicFramePr>
          <p:nvPr>
            <p:extLst>
              <p:ext uri="{D42A27DB-BD31-4B8C-83A1-F6EECF244321}">
                <p14:modId xmlns:p14="http://schemas.microsoft.com/office/powerpoint/2010/main" val="4066915007"/>
              </p:ext>
            </p:extLst>
          </p:nvPr>
        </p:nvGraphicFramePr>
        <p:xfrm>
          <a:off x="323528" y="1052736"/>
          <a:ext cx="3298095" cy="1145654"/>
        </p:xfrm>
        <a:graphic>
          <a:graphicData uri="http://schemas.openxmlformats.org/presentationml/2006/ole">
            <mc:AlternateContent xmlns:mc="http://schemas.openxmlformats.org/markup-compatibility/2006">
              <mc:Choice xmlns:v="urn:schemas-microsoft-com:vml" Requires="v">
                <p:oleObj spid="_x0000_s11293" name="Equation" r:id="rId3" imgW="1206360" imgH="419040" progId="Equation.3">
                  <p:embed/>
                </p:oleObj>
              </mc:Choice>
              <mc:Fallback>
                <p:oleObj name="Equation" r:id="rId3" imgW="1206360" imgH="419040" progId="Equation.3">
                  <p:embed/>
                  <p:pic>
                    <p:nvPicPr>
                      <p:cNvPr id="0" name=""/>
                      <p:cNvPicPr/>
                      <p:nvPr/>
                    </p:nvPicPr>
                    <p:blipFill>
                      <a:blip r:embed="rId4"/>
                      <a:stretch>
                        <a:fillRect/>
                      </a:stretch>
                    </p:blipFill>
                    <p:spPr>
                      <a:xfrm>
                        <a:off x="323528" y="1052736"/>
                        <a:ext cx="3298095" cy="1145654"/>
                      </a:xfrm>
                      <a:prstGeom prst="rect">
                        <a:avLst/>
                      </a:prstGeom>
                    </p:spPr>
                  </p:pic>
                </p:oleObj>
              </mc:Fallback>
            </mc:AlternateContent>
          </a:graphicData>
        </a:graphic>
      </p:graphicFrame>
      <p:pic>
        <p:nvPicPr>
          <p:cNvPr id="1126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7625" y="980728"/>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67159" y="2121728"/>
            <a:ext cx="5334000" cy="4000500"/>
          </a:xfrm>
          <a:prstGeom prst="rect">
            <a:avLst/>
          </a:prstGeom>
          <a:solidFill>
            <a:schemeClr val="accent6">
              <a:lumMod val="40000"/>
              <a:lumOff val="60000"/>
            </a:schemeClr>
          </a:solidFill>
          <a:ln>
            <a:noFill/>
          </a:ln>
          <a:effectLst/>
        </p:spPr>
      </p:pic>
      <p:pic>
        <p:nvPicPr>
          <p:cNvPr id="1126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9092" y="2837036"/>
            <a:ext cx="5334000" cy="4000500"/>
          </a:xfrm>
          <a:prstGeom prst="rect">
            <a:avLst/>
          </a:prstGeom>
          <a:solidFill>
            <a:srgbClr val="FFFF00"/>
          </a:solidFill>
          <a:ln>
            <a:noFill/>
          </a:ln>
          <a:effectLst/>
        </p:spPr>
      </p:pic>
      <p:sp>
        <p:nvSpPr>
          <p:cNvPr id="11" name="Rectangle 10"/>
          <p:cNvSpPr/>
          <p:nvPr/>
        </p:nvSpPr>
        <p:spPr>
          <a:xfrm>
            <a:off x="4181836" y="980728"/>
            <a:ext cx="4608512" cy="2808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Because the long term predictions are poor, the user will keep changing their mind about what is an ideal input trajectory in order to improve the behaviour.</a:t>
            </a:r>
            <a:endParaRPr lang="en-GB" sz="2800" dirty="0"/>
          </a:p>
        </p:txBody>
      </p:sp>
    </p:spTree>
    <p:extLst>
      <p:ext uri="{BB962C8B-B14F-4D97-AF65-F5344CB8AC3E}">
        <p14:creationId xmlns:p14="http://schemas.microsoft.com/office/powerpoint/2010/main" val="260614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267"/>
                                        </p:tgtEl>
                                        <p:attrNameLst>
                                          <p:attrName>style.visibility</p:attrName>
                                        </p:attrNameLst>
                                      </p:cBhvr>
                                      <p:to>
                                        <p:strVal val="visible"/>
                                      </p:to>
                                    </p:set>
                                    <p:anim calcmode="lin" valueType="num">
                                      <p:cBhvr additive="base">
                                        <p:cTn id="12" dur="500" fill="hold"/>
                                        <p:tgtEl>
                                          <p:spTgt spid="11267"/>
                                        </p:tgtEl>
                                        <p:attrNameLst>
                                          <p:attrName>ppt_x</p:attrName>
                                        </p:attrNameLst>
                                      </p:cBhvr>
                                      <p:tavLst>
                                        <p:tav tm="0">
                                          <p:val>
                                            <p:strVal val="#ppt_x"/>
                                          </p:val>
                                        </p:tav>
                                        <p:tav tm="100000">
                                          <p:val>
                                            <p:strVal val="#ppt_x"/>
                                          </p:val>
                                        </p:tav>
                                      </p:tavLst>
                                    </p:anim>
                                    <p:anim calcmode="lin" valueType="num">
                                      <p:cBhvr additive="base">
                                        <p:cTn id="13" dur="500" fill="hold"/>
                                        <p:tgtEl>
                                          <p:spTgt spid="1126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1268"/>
                                        </p:tgtEl>
                                        <p:attrNameLst>
                                          <p:attrName>style.visibility</p:attrName>
                                        </p:attrNameLst>
                                      </p:cBhvr>
                                      <p:to>
                                        <p:strVal val="visible"/>
                                      </p:to>
                                    </p:set>
                                    <p:anim calcmode="lin" valueType="num">
                                      <p:cBhvr additive="base">
                                        <p:cTn id="18" dur="500" fill="hold"/>
                                        <p:tgtEl>
                                          <p:spTgt spid="11268"/>
                                        </p:tgtEl>
                                        <p:attrNameLst>
                                          <p:attrName>ppt_x</p:attrName>
                                        </p:attrNameLst>
                                      </p:cBhvr>
                                      <p:tavLst>
                                        <p:tav tm="0">
                                          <p:val>
                                            <p:strVal val="#ppt_x"/>
                                          </p:val>
                                        </p:tav>
                                        <p:tav tm="100000">
                                          <p:val>
                                            <p:strVal val="#ppt_x"/>
                                          </p:val>
                                        </p:tav>
                                      </p:tavLst>
                                    </p:anim>
                                    <p:anim calcmode="lin" valueType="num">
                                      <p:cBhvr additive="base">
                                        <p:cTn id="19" dur="500" fill="hold"/>
                                        <p:tgtEl>
                                          <p:spTgt spid="1126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heel(1)">
                                      <p:cBhvr>
                                        <p:cTn id="24"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Open-loop prediction vs closed-loop</a:t>
            </a:r>
            <a:endParaRPr lang="en-GB" dirty="0"/>
          </a:p>
        </p:txBody>
      </p:sp>
      <p:sp>
        <p:nvSpPr>
          <p:cNvPr id="3" name="Content Placeholder 2"/>
          <p:cNvSpPr>
            <a:spLocks noGrp="1"/>
          </p:cNvSpPr>
          <p:nvPr>
            <p:ph idx="1"/>
          </p:nvPr>
        </p:nvSpPr>
        <p:spPr>
          <a:xfrm>
            <a:off x="214282" y="928670"/>
            <a:ext cx="8678198" cy="1060170"/>
          </a:xfrm>
        </p:spPr>
        <p:txBody>
          <a:bodyPr>
            <a:normAutofit lnSpcReduction="10000"/>
          </a:bodyPr>
          <a:lstStyle/>
          <a:p>
            <a:pPr marL="0" indent="0">
              <a:buNone/>
            </a:pPr>
            <a:r>
              <a:rPr lang="en-GB" dirty="0" smtClean="0"/>
              <a:t>As with example 1, the closed-loop and open-loop trajectories differ significantly.</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48" y="1831386"/>
            <a:ext cx="6702152" cy="5026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73774" y="2222866"/>
            <a:ext cx="2858065" cy="401444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The closed-loop is stable, but one would surely assume this is due to good luck rather than good design.</a:t>
            </a:r>
            <a:endParaRPr lang="en-GB" sz="2800" dirty="0"/>
          </a:p>
        </p:txBody>
      </p:sp>
    </p:spTree>
    <p:extLst>
      <p:ext uri="{BB962C8B-B14F-4D97-AF65-F5344CB8AC3E}">
        <p14:creationId xmlns:p14="http://schemas.microsoft.com/office/powerpoint/2010/main" val="17694224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Short output horizons example 3</a:t>
            </a:r>
            <a:endParaRPr lang="en-GB" dirty="0"/>
          </a:p>
        </p:txBody>
      </p:sp>
      <p:sp>
        <p:nvSpPr>
          <p:cNvPr id="3" name="Content Placeholder 2"/>
          <p:cNvSpPr>
            <a:spLocks noGrp="1"/>
          </p:cNvSpPr>
          <p:nvPr>
            <p:ph idx="1"/>
          </p:nvPr>
        </p:nvSpPr>
        <p:spPr>
          <a:xfrm>
            <a:off x="230028" y="2348880"/>
            <a:ext cx="3349606" cy="3888432"/>
          </a:xfrm>
        </p:spPr>
        <p:txBody>
          <a:bodyPr>
            <a:normAutofit/>
          </a:bodyPr>
          <a:lstStyle/>
          <a:p>
            <a:pPr marL="0" indent="0">
              <a:buNone/>
            </a:pPr>
            <a:r>
              <a:rPr lang="en-GB" dirty="0" smtClean="0"/>
              <a:t>Simple real poles, but one </a:t>
            </a:r>
            <a:r>
              <a:rPr lang="en-GB" b="1" dirty="0" smtClean="0">
                <a:solidFill>
                  <a:srgbClr val="C00000"/>
                </a:solidFill>
              </a:rPr>
              <a:t>unstable</a:t>
            </a:r>
            <a:r>
              <a:rPr lang="en-GB" dirty="0" smtClean="0"/>
              <a:t>. </a:t>
            </a:r>
          </a:p>
          <a:p>
            <a:pPr marL="0" indent="0">
              <a:buNone/>
            </a:pPr>
            <a:endParaRPr lang="en-GB" b="1" dirty="0" smtClean="0">
              <a:solidFill>
                <a:srgbClr val="C00000"/>
              </a:solidFill>
            </a:endParaRPr>
          </a:p>
          <a:p>
            <a:pPr marL="0" indent="0">
              <a:buNone/>
            </a:pPr>
            <a:r>
              <a:rPr lang="en-GB" dirty="0" smtClean="0"/>
              <a:t>Overall prediction strategy is quite poor!</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sp>
        <p:nvSpPr>
          <p:cNvPr id="8" name="Rectangle 7"/>
          <p:cNvSpPr/>
          <p:nvPr/>
        </p:nvSpPr>
        <p:spPr>
          <a:xfrm>
            <a:off x="251520" y="5644185"/>
            <a:ext cx="3960440" cy="88412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gpc3_2_example3.m</a:t>
            </a:r>
          </a:p>
        </p:txBody>
      </p:sp>
      <p:graphicFrame>
        <p:nvGraphicFramePr>
          <p:cNvPr id="6" name="Object 5"/>
          <p:cNvGraphicFramePr>
            <a:graphicFrameLocks noChangeAspect="1"/>
          </p:cNvGraphicFramePr>
          <p:nvPr>
            <p:extLst>
              <p:ext uri="{D42A27DB-BD31-4B8C-83A1-F6EECF244321}">
                <p14:modId xmlns:p14="http://schemas.microsoft.com/office/powerpoint/2010/main" val="1707162532"/>
              </p:ext>
            </p:extLst>
          </p:nvPr>
        </p:nvGraphicFramePr>
        <p:xfrm>
          <a:off x="427038" y="1052513"/>
          <a:ext cx="3089275" cy="1146175"/>
        </p:xfrm>
        <a:graphic>
          <a:graphicData uri="http://schemas.openxmlformats.org/presentationml/2006/ole">
            <mc:AlternateContent xmlns:mc="http://schemas.openxmlformats.org/markup-compatibility/2006">
              <mc:Choice xmlns:v="urn:schemas-microsoft-com:vml" Requires="v">
                <p:oleObj spid="_x0000_s12316" name="Equation" r:id="rId3" imgW="1130040" imgH="419040" progId="Equation.3">
                  <p:embed/>
                </p:oleObj>
              </mc:Choice>
              <mc:Fallback>
                <p:oleObj name="Equation" r:id="rId3" imgW="1130040" imgH="419040" progId="Equation.3">
                  <p:embed/>
                  <p:pic>
                    <p:nvPicPr>
                      <p:cNvPr id="0" name=""/>
                      <p:cNvPicPr/>
                      <p:nvPr/>
                    </p:nvPicPr>
                    <p:blipFill>
                      <a:blip r:embed="rId4"/>
                      <a:stretch>
                        <a:fillRect/>
                      </a:stretch>
                    </p:blipFill>
                    <p:spPr>
                      <a:xfrm>
                        <a:off x="427038" y="1052513"/>
                        <a:ext cx="3089275" cy="1146175"/>
                      </a:xfrm>
                      <a:prstGeom prst="rect">
                        <a:avLst/>
                      </a:prstGeom>
                    </p:spPr>
                  </p:pic>
                </p:oleObj>
              </mc:Fallback>
            </mc:AlternateContent>
          </a:graphicData>
        </a:graphic>
      </p:graphicFrame>
      <p:pic>
        <p:nvPicPr>
          <p:cNvPr id="1229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908720"/>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6140" y="1416066"/>
            <a:ext cx="5334000" cy="4000500"/>
          </a:xfrm>
          <a:prstGeom prst="rect">
            <a:avLst/>
          </a:prstGeom>
          <a:solidFill>
            <a:srgbClr val="FFFF00"/>
          </a:solidFill>
          <a:ln>
            <a:noFill/>
          </a:ln>
          <a:effectLst/>
        </p:spPr>
      </p:pic>
      <p:pic>
        <p:nvPicPr>
          <p:cNvPr id="1229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4767" y="2527811"/>
            <a:ext cx="5334000" cy="4000500"/>
          </a:xfrm>
          <a:prstGeom prst="rect">
            <a:avLst/>
          </a:prstGeom>
          <a:solidFill>
            <a:schemeClr val="accent1">
              <a:lumMod val="20000"/>
              <a:lumOff val="80000"/>
            </a:schemeClr>
          </a:solidFill>
          <a:ln>
            <a:noFill/>
          </a:ln>
          <a:effectLst/>
        </p:spPr>
      </p:pic>
      <p:pic>
        <p:nvPicPr>
          <p:cNvPr id="1229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4767" y="1772816"/>
            <a:ext cx="5334000" cy="4000500"/>
          </a:xfrm>
          <a:prstGeom prst="rect">
            <a:avLst/>
          </a:prstGeom>
          <a:solidFill>
            <a:schemeClr val="accent6">
              <a:lumMod val="20000"/>
              <a:lumOff val="80000"/>
            </a:schemeClr>
          </a:solidFill>
          <a:ln>
            <a:noFill/>
          </a:ln>
          <a:effectLst/>
        </p:spPr>
      </p:pic>
    </p:spTree>
    <p:extLst>
      <p:ext uri="{BB962C8B-B14F-4D97-AF65-F5344CB8AC3E}">
        <p14:creationId xmlns:p14="http://schemas.microsoft.com/office/powerpoint/2010/main" val="267401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2291"/>
                                        </p:tgtEl>
                                        <p:attrNameLst>
                                          <p:attrName>style.visibility</p:attrName>
                                        </p:attrNameLst>
                                      </p:cBhvr>
                                      <p:to>
                                        <p:strVal val="visible"/>
                                      </p:to>
                                    </p:set>
                                    <p:animEffect transition="in" filter="fade">
                                      <p:cBhvr>
                                        <p:cTn id="12" dur="1000"/>
                                        <p:tgtEl>
                                          <p:spTgt spid="12291"/>
                                        </p:tgtEl>
                                      </p:cBhvr>
                                    </p:animEffect>
                                    <p:anim calcmode="lin" valueType="num">
                                      <p:cBhvr>
                                        <p:cTn id="13" dur="1000" fill="hold"/>
                                        <p:tgtEl>
                                          <p:spTgt spid="12291"/>
                                        </p:tgtEl>
                                        <p:attrNameLst>
                                          <p:attrName>ppt_x</p:attrName>
                                        </p:attrNameLst>
                                      </p:cBhvr>
                                      <p:tavLst>
                                        <p:tav tm="0">
                                          <p:val>
                                            <p:strVal val="#ppt_x"/>
                                          </p:val>
                                        </p:tav>
                                        <p:tav tm="100000">
                                          <p:val>
                                            <p:strVal val="#ppt_x"/>
                                          </p:val>
                                        </p:tav>
                                      </p:tavLst>
                                    </p:anim>
                                    <p:anim calcmode="lin" valueType="num">
                                      <p:cBhvr>
                                        <p:cTn id="14" dur="1000" fill="hold"/>
                                        <p:tgtEl>
                                          <p:spTgt spid="1229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292"/>
                                        </p:tgtEl>
                                        <p:attrNameLst>
                                          <p:attrName>style.visibility</p:attrName>
                                        </p:attrNameLst>
                                      </p:cBhvr>
                                      <p:to>
                                        <p:strVal val="visible"/>
                                      </p:to>
                                    </p:set>
                                    <p:anim calcmode="lin" valueType="num">
                                      <p:cBhvr additive="base">
                                        <p:cTn id="19" dur="500" fill="hold"/>
                                        <p:tgtEl>
                                          <p:spTgt spid="12292"/>
                                        </p:tgtEl>
                                        <p:attrNameLst>
                                          <p:attrName>ppt_x</p:attrName>
                                        </p:attrNameLst>
                                      </p:cBhvr>
                                      <p:tavLst>
                                        <p:tav tm="0">
                                          <p:val>
                                            <p:strVal val="#ppt_x"/>
                                          </p:val>
                                        </p:tav>
                                        <p:tav tm="100000">
                                          <p:val>
                                            <p:strVal val="#ppt_x"/>
                                          </p:val>
                                        </p:tav>
                                      </p:tavLst>
                                    </p:anim>
                                    <p:anim calcmode="lin" valueType="num">
                                      <p:cBhvr additive="base">
                                        <p:cTn id="20" dur="500" fill="hold"/>
                                        <p:tgtEl>
                                          <p:spTgt spid="1229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293"/>
                                        </p:tgtEl>
                                        <p:attrNameLst>
                                          <p:attrName>style.visibility</p:attrName>
                                        </p:attrNameLst>
                                      </p:cBhvr>
                                      <p:to>
                                        <p:strVal val="visible"/>
                                      </p:to>
                                    </p:set>
                                    <p:anim calcmode="lin" valueType="num">
                                      <p:cBhvr additive="base">
                                        <p:cTn id="25" dur="500" fill="hold"/>
                                        <p:tgtEl>
                                          <p:spTgt spid="12293"/>
                                        </p:tgtEl>
                                        <p:attrNameLst>
                                          <p:attrName>ppt_x</p:attrName>
                                        </p:attrNameLst>
                                      </p:cBhvr>
                                      <p:tavLst>
                                        <p:tav tm="0">
                                          <p:val>
                                            <p:strVal val="#ppt_x"/>
                                          </p:val>
                                        </p:tav>
                                        <p:tav tm="100000">
                                          <p:val>
                                            <p:strVal val="#ppt_x"/>
                                          </p:val>
                                        </p:tav>
                                      </p:tavLst>
                                    </p:anim>
                                    <p:anim calcmode="lin" valueType="num">
                                      <p:cBhvr additive="base">
                                        <p:cTn id="26" dur="500" fill="hold"/>
                                        <p:tgtEl>
                                          <p:spTgt spid="122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1458</TotalTime>
  <Words>1107</Words>
  <Application>Microsoft Office PowerPoint</Application>
  <PresentationFormat>On-screen Show (4:3)</PresentationFormat>
  <Paragraphs>132</Paragraphs>
  <Slides>17</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Office Theme</vt:lpstr>
      <vt:lpstr>Equation</vt:lpstr>
      <vt:lpstr>CHAPTER 3 Well posed predictive control 2 Short output horizons</vt:lpstr>
      <vt:lpstr>Introduction</vt:lpstr>
      <vt:lpstr>Short prediction horizon</vt:lpstr>
      <vt:lpstr>Short output horizons, nu=1</vt:lpstr>
      <vt:lpstr>Short output horizons, nu=1</vt:lpstr>
      <vt:lpstr>Open-loop prediction vs closed-loop</vt:lpstr>
      <vt:lpstr>Short output horizons example 2</vt:lpstr>
      <vt:lpstr>Open-loop prediction vs closed-loop</vt:lpstr>
      <vt:lpstr>Short output horizons example 3</vt:lpstr>
      <vt:lpstr>Open-loop prediction vs closed-loop</vt:lpstr>
      <vt:lpstr>Short output horizons example 4</vt:lpstr>
      <vt:lpstr>Illustration of poor behaviour</vt:lpstr>
      <vt:lpstr>Rationale</vt:lpstr>
      <vt:lpstr>Daft example on firewood</vt:lpstr>
      <vt:lpstr>SUMMARY OF LOW NY</vt:lpstr>
      <vt:lpstr>Conclusions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74</cp:revision>
  <dcterms:created xsi:type="dcterms:W3CDTF">2012-03-07T15:25:29Z</dcterms:created>
  <dcterms:modified xsi:type="dcterms:W3CDTF">2014-02-13T09:57:23Z</dcterms:modified>
</cp:coreProperties>
</file>