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6" r:id="rId4"/>
    <p:sldId id="287" r:id="rId5"/>
    <p:sldId id="299" r:id="rId6"/>
    <p:sldId id="288" r:id="rId7"/>
    <p:sldId id="300" r:id="rId8"/>
    <p:sldId id="289" r:id="rId9"/>
    <p:sldId id="294" r:id="rId10"/>
    <p:sldId id="295" r:id="rId11"/>
    <p:sldId id="290" r:id="rId12"/>
    <p:sldId id="283" r:id="rId13"/>
    <p:sldId id="296" r:id="rId14"/>
    <p:sldId id="297" r:id="rId15"/>
    <p:sldId id="291" r:id="rId16"/>
    <p:sldId id="298" r:id="rId17"/>
    <p:sldId id="285"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4" d="100"/>
          <a:sy n="84" d="100"/>
        </p:scale>
        <p:origin x="-6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8.jpeg"/><Relationship Id="rId5" Type="http://schemas.openxmlformats.org/officeDocument/2006/relationships/hyperlink" Target="http://engsc.ac.uk/" TargetMode="External"/><Relationship Id="rId10" Type="http://schemas.openxmlformats.org/officeDocument/2006/relationships/image" Target="../media/image27.jpeg"/><Relationship Id="rId4" Type="http://schemas.openxmlformats.org/officeDocument/2006/relationships/image" Target="../media/image24.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3</a:t>
            </a:r>
            <a:br>
              <a:rPr lang="en-GB" dirty="0" smtClean="0"/>
            </a:br>
            <a:r>
              <a:rPr lang="en-GB" dirty="0" smtClean="0"/>
              <a:t>Long output horizons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example 3</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but one </a:t>
            </a:r>
            <a:r>
              <a:rPr lang="en-GB" b="1" dirty="0" smtClean="0">
                <a:solidFill>
                  <a:srgbClr val="C00000"/>
                </a:solidFill>
              </a:rPr>
              <a:t>unstable</a:t>
            </a:r>
            <a:r>
              <a:rPr lang="en-GB" dirty="0" smtClean="0"/>
              <a:t>. </a:t>
            </a:r>
          </a:p>
          <a:p>
            <a:pPr marL="0" indent="0">
              <a:buNone/>
            </a:pPr>
            <a:r>
              <a:rPr lang="en-GB" b="1" dirty="0" smtClean="0">
                <a:solidFill>
                  <a:srgbClr val="C00000"/>
                </a:solidFill>
              </a:rPr>
              <a:t>HOWEVER THINGS </a:t>
            </a:r>
            <a:r>
              <a:rPr lang="en-GB" dirty="0" smtClean="0"/>
              <a:t>get worse as the horizon increases!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8" name="Rectangle 7"/>
          <p:cNvSpPr/>
          <p:nvPr/>
        </p:nvSpPr>
        <p:spPr>
          <a:xfrm>
            <a:off x="4644008" y="5805264"/>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gpc3_3_example3.m</a:t>
            </a:r>
          </a:p>
        </p:txBody>
      </p:sp>
      <p:graphicFrame>
        <p:nvGraphicFramePr>
          <p:cNvPr id="6" name="Object 5"/>
          <p:cNvGraphicFramePr>
            <a:graphicFrameLocks noChangeAspect="1"/>
          </p:cNvGraphicFramePr>
          <p:nvPr>
            <p:extLst>
              <p:ext uri="{D42A27DB-BD31-4B8C-83A1-F6EECF244321}">
                <p14:modId xmlns:p14="http://schemas.microsoft.com/office/powerpoint/2010/main" val="4225330555"/>
              </p:ext>
            </p:extLst>
          </p:nvPr>
        </p:nvGraphicFramePr>
        <p:xfrm>
          <a:off x="427038" y="1052513"/>
          <a:ext cx="3089275" cy="1146175"/>
        </p:xfrm>
        <a:graphic>
          <a:graphicData uri="http://schemas.openxmlformats.org/presentationml/2006/ole">
            <mc:AlternateContent xmlns:mc="http://schemas.openxmlformats.org/markup-compatibility/2006">
              <mc:Choice xmlns:v="urn:schemas-microsoft-com:vml" Requires="v">
                <p:oleObj spid="_x0000_s15382" name="Equation" r:id="rId3" imgW="1130040" imgH="419040" progId="Equation.3">
                  <p:embed/>
                </p:oleObj>
              </mc:Choice>
              <mc:Fallback>
                <p:oleObj name="Equation" r:id="rId3" imgW="1130040" imgH="419040" progId="Equation.3">
                  <p:embed/>
                  <p:pic>
                    <p:nvPicPr>
                      <p:cNvPr id="0" name=""/>
                      <p:cNvPicPr/>
                      <p:nvPr/>
                    </p:nvPicPr>
                    <p:blipFill>
                      <a:blip r:embed="rId4"/>
                      <a:stretch>
                        <a:fillRect/>
                      </a:stretch>
                    </p:blipFill>
                    <p:spPr>
                      <a:xfrm>
                        <a:off x="427038" y="1052513"/>
                        <a:ext cx="3089275" cy="1146175"/>
                      </a:xfrm>
                      <a:prstGeom prst="rect">
                        <a:avLst/>
                      </a:prstGeom>
                    </p:spPr>
                  </p:pic>
                </p:oleObj>
              </mc:Fallback>
            </mc:AlternateContent>
          </a:graphicData>
        </a:graphic>
      </p:graphicFrame>
      <p:sp>
        <p:nvSpPr>
          <p:cNvPr id="16" name="Rectangle 15"/>
          <p:cNvSpPr/>
          <p:nvPr/>
        </p:nvSpPr>
        <p:spPr>
          <a:xfrm>
            <a:off x="217017" y="5067933"/>
            <a:ext cx="6624736" cy="15841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Due to the H, P, Q matrices been made up of divergent predictions, the </a:t>
            </a:r>
            <a:r>
              <a:rPr lang="en-GB" sz="2800" dirty="0" err="1" smtClean="0"/>
              <a:t>numerics</a:t>
            </a:r>
            <a:r>
              <a:rPr lang="en-GB" sz="2800" dirty="0" smtClean="0"/>
              <a:t> become unreliable for large </a:t>
            </a:r>
            <a:r>
              <a:rPr lang="en-GB" sz="2800" dirty="0" err="1" smtClean="0"/>
              <a:t>ny</a:t>
            </a:r>
            <a:r>
              <a:rPr lang="en-GB" sz="2800" dirty="0" smtClean="0"/>
              <a:t>.</a:t>
            </a:r>
          </a:p>
        </p:txBody>
      </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63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example 4</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r>
              <a:rPr lang="en-GB" dirty="0" smtClean="0"/>
              <a:t>Overall prediction strategy is quite poor </a:t>
            </a:r>
            <a:r>
              <a:rPr lang="en-GB" b="1" dirty="0" smtClean="0">
                <a:solidFill>
                  <a:srgbClr val="C00000"/>
                </a:solidFill>
              </a:rPr>
              <a:t>AS FOCUS ON SS AND NOT TRANSIENTS</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8" name="Rectangle 7"/>
          <p:cNvSpPr/>
          <p:nvPr/>
        </p:nvSpPr>
        <p:spPr>
          <a:xfrm>
            <a:off x="4572000" y="5805264"/>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gpc3_3_example4.m</a:t>
            </a:r>
          </a:p>
        </p:txBody>
      </p:sp>
      <p:graphicFrame>
        <p:nvGraphicFramePr>
          <p:cNvPr id="6" name="Object 5"/>
          <p:cNvGraphicFramePr>
            <a:graphicFrameLocks noChangeAspect="1"/>
          </p:cNvGraphicFramePr>
          <p:nvPr>
            <p:extLst>
              <p:ext uri="{D42A27DB-BD31-4B8C-83A1-F6EECF244321}">
                <p14:modId xmlns:p14="http://schemas.microsoft.com/office/powerpoint/2010/main" val="2967164776"/>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13355"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pic>
        <p:nvPicPr>
          <p:cNvPr id="1333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95023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5"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1399984"/>
            <a:ext cx="5334000" cy="4000500"/>
          </a:xfrm>
          <a:prstGeom prst="rect">
            <a:avLst/>
          </a:prstGeom>
          <a:solidFill>
            <a:srgbClr val="FFFF00"/>
          </a:solidFill>
          <a:ln>
            <a:noFill/>
          </a:ln>
          <a:effectLst/>
        </p:spPr>
      </p:pic>
      <p:pic>
        <p:nvPicPr>
          <p:cNvPr id="13336"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836712"/>
            <a:ext cx="5334000" cy="4000500"/>
          </a:xfrm>
          <a:prstGeom prst="rect">
            <a:avLst/>
          </a:prstGeom>
          <a:solidFill>
            <a:schemeClr val="accent2">
              <a:lumMod val="20000"/>
              <a:lumOff val="80000"/>
            </a:schemeClr>
          </a:solidFill>
          <a:ln>
            <a:noFill/>
          </a:ln>
          <a:effectLst/>
        </p:spPr>
      </p:pic>
      <p:sp>
        <p:nvSpPr>
          <p:cNvPr id="18" name="Rectangle 17"/>
          <p:cNvSpPr/>
          <p:nvPr/>
        </p:nvSpPr>
        <p:spPr>
          <a:xfrm>
            <a:off x="217017" y="5067932"/>
            <a:ext cx="3850927" cy="16214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nu is far more effective here!</a:t>
            </a:r>
          </a:p>
        </p:txBody>
      </p:sp>
    </p:spTree>
    <p:extLst>
      <p:ext uri="{BB962C8B-B14F-4D97-AF65-F5344CB8AC3E}">
        <p14:creationId xmlns:p14="http://schemas.microsoft.com/office/powerpoint/2010/main" val="3219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barn(inVertical)">
                                      <p:cBhvr>
                                        <p:cTn id="7" dur="500"/>
                                        <p:tgtEl>
                                          <p:spTgt spid="13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336"/>
                                        </p:tgtEl>
                                        <p:attrNameLst>
                                          <p:attrName>style.visibility</p:attrName>
                                        </p:attrNameLst>
                                      </p:cBhvr>
                                      <p:to>
                                        <p:strVal val="visible"/>
                                      </p:to>
                                    </p:set>
                                    <p:animEffect transition="in" filter="barn(inVertical)">
                                      <p:cBhvr>
                                        <p:cTn id="17" dur="500"/>
                                        <p:tgtEl>
                                          <p:spTgt spid="1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 summary</a:t>
            </a:r>
            <a:endParaRPr lang="en-GB" dirty="0"/>
          </a:p>
        </p:txBody>
      </p:sp>
      <p:sp>
        <p:nvSpPr>
          <p:cNvPr id="3" name="Content Placeholder 2"/>
          <p:cNvSpPr>
            <a:spLocks noGrp="1"/>
          </p:cNvSpPr>
          <p:nvPr>
            <p:ph idx="1"/>
          </p:nvPr>
        </p:nvSpPr>
        <p:spPr>
          <a:xfrm>
            <a:off x="214282" y="928670"/>
            <a:ext cx="8715436" cy="3292418"/>
          </a:xfrm>
        </p:spPr>
        <p:txBody>
          <a:bodyPr/>
          <a:lstStyle/>
          <a:p>
            <a:r>
              <a:rPr lang="en-GB" dirty="0" smtClean="0"/>
              <a:t>Long output horizons reduce the steady-state error in the predictions.</a:t>
            </a:r>
          </a:p>
          <a:p>
            <a:r>
              <a:rPr lang="en-GB" dirty="0" smtClean="0"/>
              <a:t>This is to be expected given the performance index is summarised as: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8" name="Rectangle 7"/>
          <p:cNvSpPr/>
          <p:nvPr/>
        </p:nvSpPr>
        <p:spPr>
          <a:xfrm>
            <a:off x="179512" y="4252211"/>
            <a:ext cx="8352928" cy="15841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predictions will reach steady-state (</a:t>
            </a:r>
            <a:r>
              <a:rPr lang="en-GB" sz="2800" dirty="0" smtClean="0">
                <a:solidFill>
                  <a:srgbClr val="FFFF00"/>
                </a:solidFill>
              </a:rPr>
              <a:t>exclude divergent predictions</a:t>
            </a:r>
            <a:r>
              <a:rPr lang="en-GB" sz="2800" dirty="0" smtClean="0"/>
              <a:t>) after n samples and thus J will be dominated by steady-state errors if </a:t>
            </a:r>
            <a:r>
              <a:rPr lang="en-GB" sz="2800" dirty="0" err="1" smtClean="0"/>
              <a:t>ny</a:t>
            </a:r>
            <a:r>
              <a:rPr lang="en-GB" sz="2800" dirty="0" smtClean="0"/>
              <a:t>&gt;&gt;n.</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892585751"/>
              </p:ext>
            </p:extLst>
          </p:nvPr>
        </p:nvGraphicFramePr>
        <p:xfrm>
          <a:off x="2123728" y="3068960"/>
          <a:ext cx="3759200" cy="1254125"/>
        </p:xfrm>
        <a:graphic>
          <a:graphicData uri="http://schemas.openxmlformats.org/presentationml/2006/ole">
            <mc:AlternateContent xmlns:mc="http://schemas.openxmlformats.org/markup-compatibility/2006">
              <mc:Choice xmlns:v="urn:schemas-microsoft-com:vml" Requires="v">
                <p:oleObj spid="_x0000_s16405" name="Equation" r:id="rId3" imgW="1371600" imgH="457200" progId="Equation.3">
                  <p:embed/>
                </p:oleObj>
              </mc:Choice>
              <mc:Fallback>
                <p:oleObj name="Equation" r:id="rId3" imgW="1371600" imgH="457200" progId="Equation.3">
                  <p:embed/>
                  <p:pic>
                    <p:nvPicPr>
                      <p:cNvPr id="0" name="Object 6"/>
                      <p:cNvPicPr>
                        <a:picLocks noChangeAspect="1" noChangeArrowheads="1"/>
                      </p:cNvPicPr>
                      <p:nvPr/>
                    </p:nvPicPr>
                    <p:blipFill>
                      <a:blip r:embed="rId4"/>
                      <a:srcRect/>
                      <a:stretch>
                        <a:fillRect/>
                      </a:stretch>
                    </p:blipFill>
                    <p:spPr bwMode="auto">
                      <a:xfrm>
                        <a:off x="2123728" y="3068960"/>
                        <a:ext cx="3759200" cy="12541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179512" y="5836387"/>
            <a:ext cx="8352928" cy="101649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nu=1, the control will move directly to the steady-state value (or close).</a:t>
            </a:r>
            <a:endParaRPr lang="en-GB" sz="28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a:bodyPr>
          <a:lstStyle/>
          <a:p>
            <a:r>
              <a:rPr lang="en-GB" sz="3600" dirty="0" smtClean="0"/>
              <a:t>Observations continued (large </a:t>
            </a:r>
            <a:r>
              <a:rPr lang="en-GB" sz="3600" dirty="0" err="1" smtClean="0"/>
              <a:t>ny</a:t>
            </a:r>
            <a:r>
              <a:rPr lang="en-GB" sz="3600" dirty="0" smtClean="0"/>
              <a:t>, nu=1)</a:t>
            </a:r>
            <a:endParaRPr lang="en-GB" sz="36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ectangle 5"/>
          <p:cNvSpPr/>
          <p:nvPr/>
        </p:nvSpPr>
        <p:spPr>
          <a:xfrm>
            <a:off x="1619672" y="980728"/>
            <a:ext cx="5760640" cy="24482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For a stable process, the optimal control move will be close to the desired steady-state and thus the </a:t>
            </a:r>
            <a:r>
              <a:rPr lang="en-GB" sz="2800" dirty="0" smtClean="0"/>
              <a:t>closed-loop behaviour </a:t>
            </a:r>
            <a:r>
              <a:rPr lang="en-GB" sz="2800" dirty="0" smtClean="0"/>
              <a:t>will be very close to open-loop dynamics.</a:t>
            </a:r>
            <a:endParaRPr lang="en-GB" sz="2800" dirty="0"/>
          </a:p>
        </p:txBody>
      </p:sp>
      <p:sp>
        <p:nvSpPr>
          <p:cNvPr id="10" name="Rounded Rectangular Callout 9"/>
          <p:cNvSpPr/>
          <p:nvPr/>
        </p:nvSpPr>
        <p:spPr>
          <a:xfrm>
            <a:off x="107504" y="3717032"/>
            <a:ext cx="4248472" cy="1872208"/>
          </a:xfrm>
          <a:prstGeom prst="wedgeRoundRectCallout">
            <a:avLst>
              <a:gd name="adj1" fmla="val -1881"/>
              <a:gd name="adj2" fmla="val -847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Where open-loop dynamics are good, then this will be </a:t>
            </a:r>
            <a:r>
              <a:rPr lang="en-GB" sz="2800" dirty="0" smtClean="0"/>
              <a:t>effective – </a:t>
            </a:r>
            <a:r>
              <a:rPr lang="en-GB" sz="2800" dirty="0" smtClean="0">
                <a:solidFill>
                  <a:srgbClr val="FFFF00"/>
                </a:solidFill>
              </a:rPr>
              <a:t>optimisation is well-posed</a:t>
            </a:r>
            <a:r>
              <a:rPr lang="en-GB" sz="2800" dirty="0" smtClean="0"/>
              <a:t>.</a:t>
            </a:r>
            <a:endParaRPr lang="en-GB" sz="2800" dirty="0"/>
          </a:p>
        </p:txBody>
      </p:sp>
      <p:sp>
        <p:nvSpPr>
          <p:cNvPr id="11" name="Rounded Rectangular Callout 10"/>
          <p:cNvSpPr/>
          <p:nvPr/>
        </p:nvSpPr>
        <p:spPr>
          <a:xfrm>
            <a:off x="4499992" y="3717032"/>
            <a:ext cx="4536504" cy="1872208"/>
          </a:xfrm>
          <a:prstGeom prst="wedgeRoundRectCallout">
            <a:avLst>
              <a:gd name="adj1" fmla="val -4686"/>
              <a:gd name="adj2" fmla="val -72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open-loop dynamics are bad, then this will be ineffective (for example oscillatory modes).</a:t>
            </a:r>
            <a:endParaRPr lang="en-GB" sz="2800" dirty="0"/>
          </a:p>
        </p:txBody>
      </p:sp>
      <p:sp>
        <p:nvSpPr>
          <p:cNvPr id="12" name="Rounded Rectangular Callout 11"/>
          <p:cNvSpPr/>
          <p:nvPr/>
        </p:nvSpPr>
        <p:spPr>
          <a:xfrm>
            <a:off x="827584" y="5921896"/>
            <a:ext cx="6480720" cy="936104"/>
          </a:xfrm>
          <a:prstGeom prst="wedgeRoundRectCallout">
            <a:avLst>
              <a:gd name="adj1" fmla="val 3307"/>
              <a:gd name="adj2" fmla="val -124716"/>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open-loop dynamics unstable, this can be disastrous!</a:t>
            </a:r>
            <a:endParaRPr lang="en-GB" sz="2800" dirty="0"/>
          </a:p>
        </p:txBody>
      </p:sp>
    </p:spTree>
    <p:extLst>
      <p:ext uri="{BB962C8B-B14F-4D97-AF65-F5344CB8AC3E}">
        <p14:creationId xmlns:p14="http://schemas.microsoft.com/office/powerpoint/2010/main" val="14990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 continued (nu=1)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
        <p:nvSpPr>
          <p:cNvPr id="6" name="Rectangle 5"/>
          <p:cNvSpPr/>
          <p:nvPr/>
        </p:nvSpPr>
        <p:spPr>
          <a:xfrm>
            <a:off x="683568" y="980728"/>
            <a:ext cx="7560840" cy="24482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For an open-loop unstable process, a single control move results in divergent predictions.</a:t>
            </a:r>
          </a:p>
          <a:p>
            <a:pPr algn="ctr"/>
            <a:r>
              <a:rPr lang="en-GB" sz="2800" dirty="0" smtClean="0"/>
              <a:t>Consequently, it is not possible to form a meaningful prediction close to  the target and thus any optimisation is not well-posed. </a:t>
            </a:r>
            <a:endParaRPr lang="en-GB" sz="2800" dirty="0"/>
          </a:p>
        </p:txBody>
      </p:sp>
      <p:sp>
        <p:nvSpPr>
          <p:cNvPr id="12" name="Rounded Rectangular Callout 11"/>
          <p:cNvSpPr/>
          <p:nvPr/>
        </p:nvSpPr>
        <p:spPr>
          <a:xfrm>
            <a:off x="467544" y="4509120"/>
            <a:ext cx="7992888" cy="2232248"/>
          </a:xfrm>
          <a:prstGeom prst="wedgeRoundRectCallout">
            <a:avLst>
              <a:gd name="adj1" fmla="val 2720"/>
              <a:gd name="adj2" fmla="val -105491"/>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open-loop dynamics are unstable, the use of nu=1 can be disastrous for almost any choice of </a:t>
            </a:r>
            <a:r>
              <a:rPr lang="en-GB" sz="2800" dirty="0" err="1" smtClean="0"/>
              <a:t>ny</a:t>
            </a:r>
            <a:r>
              <a:rPr lang="en-GB" sz="2800" dirty="0" smtClean="0"/>
              <a:t>!</a:t>
            </a:r>
          </a:p>
          <a:p>
            <a:pPr algn="ctr"/>
            <a:r>
              <a:rPr lang="en-GB" sz="2800" dirty="0" smtClean="0"/>
              <a:t>GPC stabilising this case is more by accident than design and should not be trusted.</a:t>
            </a:r>
            <a:endParaRPr lang="en-GB" sz="2800" dirty="0"/>
          </a:p>
        </p:txBody>
      </p:sp>
    </p:spTree>
    <p:extLst>
      <p:ext uri="{BB962C8B-B14F-4D97-AF65-F5344CB8AC3E}">
        <p14:creationId xmlns:p14="http://schemas.microsoft.com/office/powerpoint/2010/main" val="6987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Reflections</a:t>
            </a:r>
            <a:endParaRPr lang="en-GB" dirty="0"/>
          </a:p>
        </p:txBody>
      </p:sp>
      <p:sp>
        <p:nvSpPr>
          <p:cNvPr id="3" name="Content Placeholder 2"/>
          <p:cNvSpPr>
            <a:spLocks noGrp="1"/>
          </p:cNvSpPr>
          <p:nvPr>
            <p:ph idx="1"/>
          </p:nvPr>
        </p:nvSpPr>
        <p:spPr>
          <a:xfrm>
            <a:off x="214282" y="764704"/>
            <a:ext cx="8715436" cy="4392488"/>
          </a:xfrm>
        </p:spPr>
        <p:txBody>
          <a:bodyPr>
            <a:normAutofit fontScale="92500" lnSpcReduction="10000"/>
          </a:bodyPr>
          <a:lstStyle/>
          <a:p>
            <a:pPr marL="0" indent="0">
              <a:buNone/>
            </a:pPr>
            <a:r>
              <a:rPr lang="en-GB" dirty="0" smtClean="0"/>
              <a:t>The use of long output horizons seems to make good sense and avoids any possibility of ignoring important dynamics within the performance index</a:t>
            </a:r>
            <a:r>
              <a:rPr lang="en-GB" dirty="0" smtClean="0"/>
              <a:t>. With nu=1, optimised predictions match resulting closed-loop behaviour quite closely (stable systems).</a:t>
            </a:r>
            <a:endParaRPr lang="en-GB" dirty="0" smtClean="0"/>
          </a:p>
          <a:p>
            <a:pPr marL="0" indent="0">
              <a:buNone/>
            </a:pPr>
            <a:r>
              <a:rPr lang="en-GB" dirty="0" smtClean="0"/>
              <a:t>If </a:t>
            </a:r>
            <a:r>
              <a:rPr lang="en-GB" dirty="0" err="1" smtClean="0"/>
              <a:t>ny</a:t>
            </a:r>
            <a:r>
              <a:rPr lang="en-GB" dirty="0" smtClean="0"/>
              <a:t> is large, any ignored dynamics are at steady-state (discount OL unstable as these need careful treatment).</a:t>
            </a:r>
          </a:p>
          <a:p>
            <a:pPr marL="0" indent="0">
              <a:buNone/>
            </a:pPr>
            <a:r>
              <a:rPr lang="en-GB" dirty="0" smtClean="0"/>
              <a:t>However, the danger now is that the steady-state errors can swamp the transient errors.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ectangle 5"/>
          <p:cNvSpPr/>
          <p:nvPr/>
        </p:nvSpPr>
        <p:spPr>
          <a:xfrm>
            <a:off x="179512" y="5157192"/>
            <a:ext cx="8352928" cy="15121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Although J must consider the steady-state, we want more emphasis on the transient errors as these are the only thing </a:t>
            </a:r>
            <a:r>
              <a:rPr lang="en-GB" sz="2800" dirty="0" smtClean="0"/>
              <a:t>affected </a:t>
            </a:r>
            <a:r>
              <a:rPr lang="en-GB" sz="2800" dirty="0" smtClean="0"/>
              <a:t>by the current control choice. </a:t>
            </a:r>
            <a:endParaRPr lang="en-GB" sz="2800" dirty="0"/>
          </a:p>
        </p:txBody>
      </p:sp>
    </p:spTree>
    <p:extLst>
      <p:ext uri="{BB962C8B-B14F-4D97-AF65-F5344CB8AC3E}">
        <p14:creationId xmlns:p14="http://schemas.microsoft.com/office/powerpoint/2010/main" val="33728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Choices (nu=1)</a:t>
            </a:r>
            <a:endParaRPr lang="en-GB" dirty="0"/>
          </a:p>
        </p:txBody>
      </p:sp>
      <p:sp>
        <p:nvSpPr>
          <p:cNvPr id="3" name="Content Placeholder 2"/>
          <p:cNvSpPr>
            <a:spLocks noGrp="1"/>
          </p:cNvSpPr>
          <p:nvPr>
            <p:ph idx="1"/>
          </p:nvPr>
        </p:nvSpPr>
        <p:spPr>
          <a:xfrm>
            <a:off x="214282" y="928670"/>
            <a:ext cx="4069686" cy="3292418"/>
          </a:xfrm>
          <a:solidFill>
            <a:srgbClr val="0070C0"/>
          </a:solidFill>
        </p:spPr>
        <p:txBody>
          <a:bodyPr>
            <a:normAutofit fontScale="92500" lnSpcReduction="10000"/>
          </a:bodyPr>
          <a:lstStyle/>
          <a:p>
            <a:pPr marL="0" indent="0">
              <a:buNone/>
            </a:pPr>
            <a:r>
              <a:rPr lang="en-GB" dirty="0" err="1">
                <a:solidFill>
                  <a:srgbClr val="FFFF00"/>
                </a:solidFill>
              </a:rPr>
              <a:t>n</a:t>
            </a:r>
            <a:r>
              <a:rPr lang="en-GB" dirty="0" err="1" smtClean="0">
                <a:solidFill>
                  <a:srgbClr val="FFFF00"/>
                </a:solidFill>
              </a:rPr>
              <a:t>y</a:t>
            </a:r>
            <a:r>
              <a:rPr lang="en-GB" dirty="0" smtClean="0">
                <a:solidFill>
                  <a:srgbClr val="FFFF00"/>
                </a:solidFill>
              </a:rPr>
              <a:t> is small puts the emphasis is on transients, but steady-state predictions could be poor. </a:t>
            </a:r>
          </a:p>
          <a:p>
            <a:pPr marL="0" indent="0">
              <a:buNone/>
            </a:pPr>
            <a:endParaRPr lang="en-GB" dirty="0">
              <a:solidFill>
                <a:srgbClr val="FFFF00"/>
              </a:solidFill>
            </a:endParaRPr>
          </a:p>
          <a:p>
            <a:pPr marL="0" indent="0">
              <a:buNone/>
            </a:pPr>
            <a:r>
              <a:rPr lang="en-GB" dirty="0" smtClean="0">
                <a:solidFill>
                  <a:srgbClr val="FFFF00"/>
                </a:solidFill>
              </a:rPr>
              <a:t>Optimisation is ill-posed.</a:t>
            </a:r>
            <a:endParaRPr lang="en-GB" dirty="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6" name="Content Placeholder 2"/>
          <p:cNvSpPr txBox="1">
            <a:spLocks/>
          </p:cNvSpPr>
          <p:nvPr/>
        </p:nvSpPr>
        <p:spPr>
          <a:xfrm>
            <a:off x="4460069" y="908720"/>
            <a:ext cx="4069686" cy="3960440"/>
          </a:xfrm>
          <a:prstGeom prst="rect">
            <a:avLst/>
          </a:prstGeom>
          <a:solidFill>
            <a:srgbClr val="0070C0"/>
          </a:solidFill>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err="1" smtClean="0">
                <a:solidFill>
                  <a:srgbClr val="FFFF00"/>
                </a:solidFill>
              </a:rPr>
              <a:t>ny</a:t>
            </a:r>
            <a:r>
              <a:rPr lang="en-GB" dirty="0" smtClean="0">
                <a:solidFill>
                  <a:srgbClr val="FFFF00"/>
                </a:solidFill>
              </a:rPr>
              <a:t> is large puts the emphasis is on steady-state and ignores the transients. </a:t>
            </a:r>
          </a:p>
          <a:p>
            <a:pPr marL="0" indent="0">
              <a:buFont typeface="Arial" pitchFamily="34" charset="0"/>
              <a:buNone/>
            </a:pPr>
            <a:endParaRPr lang="en-GB" dirty="0" smtClean="0">
              <a:solidFill>
                <a:srgbClr val="FFFF00"/>
              </a:solidFill>
            </a:endParaRPr>
          </a:p>
          <a:p>
            <a:pPr marL="0" indent="0">
              <a:buFont typeface="Arial" pitchFamily="34" charset="0"/>
              <a:buNone/>
            </a:pPr>
            <a:r>
              <a:rPr lang="en-GB" dirty="0" smtClean="0">
                <a:solidFill>
                  <a:srgbClr val="FFFF00"/>
                </a:solidFill>
              </a:rPr>
              <a:t>Optimisation does not focus on transient behaviour which is usually </a:t>
            </a:r>
            <a:r>
              <a:rPr lang="en-GB" dirty="0" smtClean="0">
                <a:solidFill>
                  <a:srgbClr val="FFFF00"/>
                </a:solidFill>
              </a:rPr>
              <a:t>undesirable but could be considered well-posed otherwise.</a:t>
            </a:r>
            <a:endParaRPr lang="en-GB" dirty="0">
              <a:solidFill>
                <a:srgbClr val="FFFF00"/>
              </a:solidFill>
            </a:endParaRPr>
          </a:p>
        </p:txBody>
      </p:sp>
      <p:sp>
        <p:nvSpPr>
          <p:cNvPr id="7" name="Content Placeholder 2"/>
          <p:cNvSpPr txBox="1">
            <a:spLocks/>
          </p:cNvSpPr>
          <p:nvPr/>
        </p:nvSpPr>
        <p:spPr>
          <a:xfrm>
            <a:off x="179512" y="5157192"/>
            <a:ext cx="8712968" cy="1564226"/>
          </a:xfrm>
          <a:prstGeom prst="rect">
            <a:avLst/>
          </a:prstGeom>
          <a:solidFill>
            <a:srgbClr val="7030A0"/>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solidFill>
                  <a:srgbClr val="FFFF00"/>
                </a:solidFill>
              </a:rPr>
              <a:t>If nu=1, for many cases GPC is not well defined.</a:t>
            </a:r>
          </a:p>
          <a:p>
            <a:pPr marL="0" indent="0">
              <a:buFont typeface="Arial" pitchFamily="34" charset="0"/>
              <a:buNone/>
            </a:pPr>
            <a:r>
              <a:rPr lang="en-GB" sz="2800" dirty="0" smtClean="0">
                <a:solidFill>
                  <a:srgbClr val="FFFF00"/>
                </a:solidFill>
              </a:rPr>
              <a:t>The optimisation is either ill-posed or does not emphasise transients enough.</a:t>
            </a:r>
            <a:endParaRPr lang="en-GB" sz="2800" dirty="0">
              <a:solidFill>
                <a:srgbClr val="FFFF00"/>
              </a:solidFill>
            </a:endParaRPr>
          </a:p>
        </p:txBody>
      </p:sp>
    </p:spTree>
    <p:extLst>
      <p:ext uri="{BB962C8B-B14F-4D97-AF65-F5344CB8AC3E}">
        <p14:creationId xmlns:p14="http://schemas.microsoft.com/office/powerpoint/2010/main" val="6762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 </a:t>
            </a:r>
            <a:endParaRPr lang="en-GB" dirty="0"/>
          </a:p>
        </p:txBody>
      </p:sp>
      <p:sp>
        <p:nvSpPr>
          <p:cNvPr id="3" name="Content Placeholder 2"/>
          <p:cNvSpPr>
            <a:spLocks noGrp="1"/>
          </p:cNvSpPr>
          <p:nvPr>
            <p:ph idx="1"/>
          </p:nvPr>
        </p:nvSpPr>
        <p:spPr>
          <a:xfrm>
            <a:off x="179512" y="758636"/>
            <a:ext cx="8715436" cy="5643602"/>
          </a:xfrm>
        </p:spPr>
        <p:txBody>
          <a:bodyPr>
            <a:normAutofit fontScale="85000" lnSpcReduction="20000"/>
          </a:bodyPr>
          <a:lstStyle/>
          <a:p>
            <a:r>
              <a:rPr lang="en-GB" dirty="0" smtClean="0"/>
              <a:t>Demonstrated through numerous examples that for many cases, both a  low output horizon and a high output horizon can be poor choices, especially if nu=1.</a:t>
            </a:r>
          </a:p>
          <a:p>
            <a:pPr marL="0" indent="0">
              <a:buNone/>
            </a:pPr>
            <a:r>
              <a:rPr lang="en-GB" b="1" dirty="0" smtClean="0">
                <a:solidFill>
                  <a:srgbClr val="C00000"/>
                </a:solidFill>
              </a:rPr>
              <a:t>THE CLEAR EXCEPTION IS WHERE OPEN-LOOP DYNAMICS ARE SATISFACTORY – HENCE DMC OFTEN DEPLOYED LARGE NY AND NU=1.</a:t>
            </a:r>
          </a:p>
          <a:p>
            <a:r>
              <a:rPr lang="en-GB" dirty="0" smtClean="0"/>
              <a:t>With nu=1, in general, one cannot do a systematic GPC design that tackles transient behaviour.</a:t>
            </a:r>
          </a:p>
          <a:p>
            <a:r>
              <a:rPr lang="en-GB" dirty="0" smtClean="0"/>
              <a:t>One might wonder whether this is a fundamental weakness of GPC.</a:t>
            </a:r>
          </a:p>
          <a:p>
            <a:pPr marL="0" indent="0">
              <a:buNone/>
            </a:pPr>
            <a:r>
              <a:rPr lang="en-GB" b="1" dirty="0" smtClean="0">
                <a:solidFill>
                  <a:srgbClr val="C00000"/>
                </a:solidFill>
              </a:rPr>
              <a:t>The following videos will consider the relevance of the control horizon in more detail</a:t>
            </a:r>
            <a:r>
              <a:rPr lang="en-GB" b="1" dirty="0" smtClean="0">
                <a:solidFill>
                  <a:srgbClr val="C00000"/>
                </a:solidFill>
              </a:rPr>
              <a:t>.</a:t>
            </a:r>
          </a:p>
          <a:p>
            <a:pPr marL="0" indent="0">
              <a:buNone/>
            </a:pPr>
            <a:r>
              <a:rPr lang="en-GB" b="1" dirty="0" smtClean="0">
                <a:solidFill>
                  <a:srgbClr val="7030A0"/>
                </a:solidFill>
              </a:rPr>
              <a:t>With high </a:t>
            </a:r>
            <a:r>
              <a:rPr lang="en-GB" b="1" dirty="0" err="1" smtClean="0">
                <a:solidFill>
                  <a:srgbClr val="7030A0"/>
                </a:solidFill>
              </a:rPr>
              <a:t>ny</a:t>
            </a:r>
            <a:r>
              <a:rPr lang="en-GB" b="1" dirty="0" smtClean="0">
                <a:solidFill>
                  <a:srgbClr val="7030A0"/>
                </a:solidFill>
              </a:rPr>
              <a:t> and nu=1, the optimisation is well-posed in that the optimisation results are consistent with the closed-loop behaviour that results (excluding unstable systems).</a:t>
            </a:r>
            <a:endParaRPr lang="en-GB" b="1" dirty="0">
              <a:solidFill>
                <a:srgbClr val="7030A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9893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908720"/>
            <a:ext cx="8715436" cy="5663552"/>
          </a:xfrm>
        </p:spPr>
        <p:txBody>
          <a:bodyPr>
            <a:normAutofit lnSpcReduction="10000"/>
          </a:bodyPr>
          <a:lstStyle/>
          <a:p>
            <a:pPr marL="0" indent="0">
              <a:lnSpc>
                <a:spcPct val="90000"/>
              </a:lnSpc>
              <a:buNone/>
            </a:pPr>
            <a:r>
              <a:rPr lang="en-GB" altLang="en-US" dirty="0" smtClean="0"/>
              <a:t>The previous video demonstrated, through examples and simple argument, that the use of short output horizons is likely to lead to poorly defined optimisations, that is optimisations which do not in fact imply optimal behaviour in any reasonable sense.</a:t>
            </a:r>
          </a:p>
          <a:p>
            <a:pPr marL="0" indent="0">
              <a:lnSpc>
                <a:spcPct val="90000"/>
              </a:lnSpc>
              <a:buNone/>
            </a:pPr>
            <a:r>
              <a:rPr lang="en-GB" altLang="en-US" dirty="0" smtClean="0"/>
              <a:t>This video investigates  the contrary position of using rather large output horizons, within GPC.</a:t>
            </a:r>
          </a:p>
          <a:p>
            <a:pPr marL="0" indent="0">
              <a:lnSpc>
                <a:spcPct val="90000"/>
              </a:lnSpc>
              <a:buNone/>
            </a:pPr>
            <a:r>
              <a:rPr lang="en-GB" altLang="en-US" dirty="0" smtClean="0"/>
              <a:t>In this case the choice of input horizon is significant as will be shown.</a:t>
            </a:r>
          </a:p>
          <a:p>
            <a:pPr marL="0" indent="0">
              <a:lnSpc>
                <a:spcPct val="90000"/>
              </a:lnSpc>
              <a:buNone/>
            </a:pPr>
            <a:r>
              <a:rPr lang="en-GB" altLang="en-US" dirty="0" smtClean="0"/>
              <a:t>We begin with some MATLAB examples.</a:t>
            </a:r>
          </a:p>
          <a:p>
            <a:pPr marL="0" indent="0">
              <a:lnSpc>
                <a:spcPct val="90000"/>
              </a:lnSpc>
              <a:buNone/>
            </a:pPr>
            <a:r>
              <a:rPr lang="en-GB" b="1" dirty="0">
                <a:solidFill>
                  <a:srgbClr val="C00000"/>
                </a:solidFill>
              </a:rPr>
              <a:t>Reminder  that we are assuming no </a:t>
            </a:r>
            <a:r>
              <a:rPr lang="en-GB" b="1" dirty="0" err="1">
                <a:solidFill>
                  <a:srgbClr val="C00000"/>
                </a:solidFill>
              </a:rPr>
              <a:t>feedforward</a:t>
            </a:r>
            <a:r>
              <a:rPr lang="en-GB" b="1">
                <a:solidFill>
                  <a:srgbClr val="C00000"/>
                </a:solidFill>
              </a:rPr>
              <a:t> information for now.</a:t>
            </a:r>
          </a:p>
          <a:p>
            <a:pPr marL="0" indent="0">
              <a:lnSpc>
                <a:spcPct val="90000"/>
              </a:lnSpc>
              <a:buNone/>
            </a:pPr>
            <a:endParaRPr lang="en-GB" altLang="en-US"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nu=1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Predictions look OK. Seems to give open loop behaviour.</a:t>
            </a:r>
          </a:p>
          <a:p>
            <a:pPr marL="0" indent="0">
              <a:buNone/>
            </a:pPr>
            <a:endParaRPr lang="en-GB" dirty="0"/>
          </a:p>
          <a:p>
            <a:pPr marL="0" indent="0">
              <a:buNone/>
            </a:pPr>
            <a:r>
              <a:rPr lang="en-GB" dirty="0" smtClean="0"/>
              <a:t>Changing weight has minimal impact – </a:t>
            </a:r>
            <a:r>
              <a:rPr lang="en-GB" b="1" dirty="0" smtClean="0">
                <a:solidFill>
                  <a:srgbClr val="C00000"/>
                </a:solidFill>
              </a:rPr>
              <a:t>useless parameter</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gpc3_3_example1.m</a:t>
            </a:r>
          </a:p>
        </p:txBody>
      </p:sp>
      <p:pic>
        <p:nvPicPr>
          <p:cNvPr id="92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094" y="836712"/>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094" y="1916832"/>
            <a:ext cx="5334000" cy="4000500"/>
          </a:xfrm>
          <a:prstGeom prst="rect">
            <a:avLst/>
          </a:prstGeom>
          <a:solidFill>
            <a:schemeClr val="accent2">
              <a:lumMod val="20000"/>
              <a:lumOff val="80000"/>
            </a:schemeClr>
          </a:solidFill>
          <a:ln>
            <a:noFill/>
          </a:ln>
          <a:effectLst/>
        </p:spPr>
      </p:pic>
      <p:pic>
        <p:nvPicPr>
          <p:cNvPr id="92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857500"/>
            <a:ext cx="5334000" cy="4000500"/>
          </a:xfrm>
          <a:prstGeom prst="rect">
            <a:avLst/>
          </a:prstGeom>
          <a:solidFill>
            <a:srgbClr val="FFFF00"/>
          </a:solidFill>
          <a:ln>
            <a:noFill/>
          </a:ln>
          <a:effectLst/>
        </p:spPr>
      </p:pic>
      <p:pic>
        <p:nvPicPr>
          <p:cNvPr id="922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484784"/>
            <a:ext cx="5334000" cy="4000500"/>
          </a:xfrm>
          <a:prstGeom prst="rect">
            <a:avLst/>
          </a:prstGeom>
          <a:solidFill>
            <a:schemeClr val="accent2"/>
          </a:solidFill>
          <a:ln>
            <a:noFill/>
          </a:ln>
          <a:effectLst/>
        </p:spPr>
      </p:pic>
      <p:sp>
        <p:nvSpPr>
          <p:cNvPr id="18" name="Rectangle 17"/>
          <p:cNvSpPr/>
          <p:nvPr/>
        </p:nvSpPr>
        <p:spPr>
          <a:xfrm>
            <a:off x="1331640" y="1482452"/>
            <a:ext cx="5133454" cy="137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Predicted </a:t>
            </a:r>
          </a:p>
          <a:p>
            <a:pPr algn="ctr"/>
            <a:r>
              <a:rPr lang="en-GB" sz="2800" dirty="0" smtClean="0"/>
              <a:t>steady-state error goes down as horizon increases. </a:t>
            </a:r>
          </a:p>
        </p:txBody>
      </p:sp>
    </p:spTree>
    <p:extLst>
      <p:ext uri="{BB962C8B-B14F-4D97-AF65-F5344CB8AC3E}">
        <p14:creationId xmlns:p14="http://schemas.microsoft.com/office/powerpoint/2010/main" val="9554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25"/>
                                        </p:tgtEl>
                                        <p:attrNameLst>
                                          <p:attrName>style.visibility</p:attrName>
                                        </p:attrNameLst>
                                      </p:cBhvr>
                                      <p:to>
                                        <p:strVal val="visible"/>
                                      </p:to>
                                    </p:set>
                                    <p:animEffect transition="in" filter="barn(inVertical)">
                                      <p:cBhvr>
                                        <p:cTn id="12" dur="500"/>
                                        <p:tgtEl>
                                          <p:spTgt spid="92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barn(inVertical)">
                                      <p:cBhvr>
                                        <p:cTn id="17" dur="500"/>
                                        <p:tgtEl>
                                          <p:spTgt spid="92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barn(inVertical)">
                                      <p:cBhvr>
                                        <p:cTn id="22" dur="500"/>
                                        <p:tgtEl>
                                          <p:spTgt spid="92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28"/>
                                        </p:tgtEl>
                                        <p:attrNameLst>
                                          <p:attrName>style.visibility</p:attrName>
                                        </p:attrNameLst>
                                      </p:cBhvr>
                                      <p:to>
                                        <p:strVal val="visible"/>
                                      </p:to>
                                    </p:set>
                                    <p:animEffect transition="in" filter="barn(inVertical)">
                                      <p:cBhvr>
                                        <p:cTn id="27" dur="500"/>
                                        <p:tgtEl>
                                          <p:spTgt spid="92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nu=2</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Increasing the input horizon has a small impact on long term predictions.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8" name="Rectangle 7"/>
          <p:cNvSpPr/>
          <p:nvPr/>
        </p:nvSpPr>
        <p:spPr>
          <a:xfrm>
            <a:off x="251520" y="5157192"/>
            <a:ext cx="8568952" cy="13711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HOWEVER, CAREFUL INSPECTION WILL SHOW A VERY DIFFERENT CHOICE FOR THE FIRST INPUT WHICH RESULTS IN QUITE DIFFERENT CLOSED-LOOP BEHAVIOUR.</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132178"/>
          </a:xfrm>
        </p:spPr>
        <p:txBody>
          <a:bodyPr/>
          <a:lstStyle/>
          <a:p>
            <a:pPr marL="0" indent="0">
              <a:buNone/>
            </a:pPr>
            <a:r>
              <a:rPr lang="en-GB" dirty="0" smtClean="0"/>
              <a:t>The actual closed-loop behaviour is similar to the open-loop within the horizon.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273774" y="2222866"/>
            <a:ext cx="3074090"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r>
              <a:rPr lang="en-GB" sz="2800" dirty="0" smtClean="0"/>
              <a:t>Closed-loop behaviour is more likely to be due to good design.</a:t>
            </a:r>
          </a:p>
          <a:p>
            <a:pPr algn="ctr"/>
            <a:r>
              <a:rPr lang="en-GB" sz="2800" dirty="0" smtClean="0"/>
              <a:t>Also close to open-loop dynamics</a:t>
            </a:r>
            <a:endParaRPr lang="en-GB" sz="2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15" y="2132856"/>
            <a:ext cx="6102085" cy="45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735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example 2</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NMP and simple real poles, but one is quite slow. </a:t>
            </a:r>
          </a:p>
          <a:p>
            <a:pPr marL="0" indent="0">
              <a:buNone/>
            </a:pPr>
            <a:r>
              <a:rPr lang="en-GB" dirty="0" smtClean="0"/>
              <a:t>Overall prediction strategy is quite slow!</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gpc3_3_example2.m</a:t>
            </a:r>
          </a:p>
        </p:txBody>
      </p:sp>
      <p:graphicFrame>
        <p:nvGraphicFramePr>
          <p:cNvPr id="6" name="Object 5"/>
          <p:cNvGraphicFramePr>
            <a:graphicFrameLocks noChangeAspect="1"/>
          </p:cNvGraphicFramePr>
          <p:nvPr>
            <p:extLst>
              <p:ext uri="{D42A27DB-BD31-4B8C-83A1-F6EECF244321}">
                <p14:modId xmlns:p14="http://schemas.microsoft.com/office/powerpoint/2010/main" val="4066915007"/>
              </p:ext>
            </p:extLst>
          </p:nvPr>
        </p:nvGraphicFramePr>
        <p:xfrm>
          <a:off x="323528" y="1052736"/>
          <a:ext cx="3298095" cy="1145654"/>
        </p:xfrm>
        <a:graphic>
          <a:graphicData uri="http://schemas.openxmlformats.org/presentationml/2006/ole">
            <mc:AlternateContent xmlns:mc="http://schemas.openxmlformats.org/markup-compatibility/2006">
              <mc:Choice xmlns:v="urn:schemas-microsoft-com:vml" Requires="v">
                <p:oleObj spid="_x0000_s11309" name="Equation" r:id="rId3" imgW="1206360" imgH="419040" progId="Equation.3">
                  <p:embed/>
                </p:oleObj>
              </mc:Choice>
              <mc:Fallback>
                <p:oleObj name="Equation" r:id="rId3" imgW="1206360" imgH="419040" progId="Equation.3">
                  <p:embed/>
                  <p:pic>
                    <p:nvPicPr>
                      <p:cNvPr id="0" name=""/>
                      <p:cNvPicPr/>
                      <p:nvPr/>
                    </p:nvPicPr>
                    <p:blipFill>
                      <a:blip r:embed="rId4"/>
                      <a:stretch>
                        <a:fillRect/>
                      </a:stretch>
                    </p:blipFill>
                    <p:spPr>
                      <a:xfrm>
                        <a:off x="323528" y="1052736"/>
                        <a:ext cx="3298095" cy="1145654"/>
                      </a:xfrm>
                      <a:prstGeom prst="rect">
                        <a:avLst/>
                      </a:prstGeom>
                    </p:spPr>
                  </p:pic>
                </p:oleObj>
              </mc:Fallback>
            </mc:AlternateContent>
          </a:graphicData>
        </a:graphic>
      </p:graphicFrame>
      <p:pic>
        <p:nvPicPr>
          <p:cNvPr id="1128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085748"/>
            <a:ext cx="5334000" cy="4000500"/>
          </a:xfrm>
          <a:prstGeom prst="rect">
            <a:avLst/>
          </a:prstGeom>
          <a:solidFill>
            <a:srgbClr val="FFFF00"/>
          </a:solidFill>
          <a:ln>
            <a:noFill/>
          </a:ln>
          <a:effectLst/>
        </p:spPr>
      </p:pic>
      <p:sp>
        <p:nvSpPr>
          <p:cNvPr id="17" name="Rectangle 16"/>
          <p:cNvSpPr/>
          <p:nvPr/>
        </p:nvSpPr>
        <p:spPr>
          <a:xfrm>
            <a:off x="4644008" y="5202121"/>
            <a:ext cx="4104456" cy="132618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 horizon increases, predictions move closer to desired steady-state.</a:t>
            </a:r>
          </a:p>
        </p:txBody>
      </p:sp>
    </p:spTree>
    <p:extLst>
      <p:ext uri="{BB962C8B-B14F-4D97-AF65-F5344CB8AC3E}">
        <p14:creationId xmlns:p14="http://schemas.microsoft.com/office/powerpoint/2010/main" val="26061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The actual closed-loop behaviour is similar to the open-loop within the horizon, and more similar as </a:t>
            </a:r>
            <a:r>
              <a:rPr lang="en-GB" dirty="0" err="1" smtClean="0"/>
              <a:t>ny</a:t>
            </a:r>
            <a:r>
              <a:rPr lang="en-GB" dirty="0" smtClean="0"/>
              <a:t> increases.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273774" y="2222866"/>
            <a:ext cx="2858065"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r>
              <a:rPr lang="en-GB" sz="2800" dirty="0" smtClean="0"/>
              <a:t>Closed-loop behaviour is more likely to be due to good design.</a:t>
            </a:r>
          </a:p>
          <a:p>
            <a:pPr algn="ctr"/>
            <a:r>
              <a:rPr lang="en-GB" sz="2800" dirty="0" smtClean="0"/>
              <a:t>NOTE: Also close to open-loop dynamics,</a:t>
            </a:r>
            <a:endParaRPr lang="en-GB"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821" y="2132856"/>
            <a:ext cx="5964179" cy="447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864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example 3</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but one </a:t>
            </a:r>
            <a:r>
              <a:rPr lang="en-GB" b="1" dirty="0" smtClean="0">
                <a:solidFill>
                  <a:srgbClr val="C00000"/>
                </a:solidFill>
              </a:rPr>
              <a:t>unstable</a:t>
            </a:r>
            <a:r>
              <a:rPr lang="en-GB" dirty="0" smtClean="0"/>
              <a:t>. </a:t>
            </a:r>
          </a:p>
          <a:p>
            <a:pPr marL="0" indent="0">
              <a:buNone/>
            </a:pPr>
            <a:r>
              <a:rPr lang="en-GB" dirty="0" smtClean="0"/>
              <a:t>Overall prediction strategy is quite poor because with nu=1, prediction must be divergent!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8" name="Rectangle 7"/>
          <p:cNvSpPr/>
          <p:nvPr/>
        </p:nvSpPr>
        <p:spPr>
          <a:xfrm>
            <a:off x="4644008" y="5805264"/>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gpc3_3_example3.m</a:t>
            </a:r>
          </a:p>
        </p:txBody>
      </p:sp>
      <p:graphicFrame>
        <p:nvGraphicFramePr>
          <p:cNvPr id="6" name="Object 5"/>
          <p:cNvGraphicFramePr>
            <a:graphicFrameLocks noChangeAspect="1"/>
          </p:cNvGraphicFramePr>
          <p:nvPr>
            <p:extLst>
              <p:ext uri="{D42A27DB-BD31-4B8C-83A1-F6EECF244321}">
                <p14:modId xmlns:p14="http://schemas.microsoft.com/office/powerpoint/2010/main" val="3492992510"/>
              </p:ext>
            </p:extLst>
          </p:nvPr>
        </p:nvGraphicFramePr>
        <p:xfrm>
          <a:off x="427038" y="1052513"/>
          <a:ext cx="3089275" cy="1146175"/>
        </p:xfrm>
        <a:graphic>
          <a:graphicData uri="http://schemas.openxmlformats.org/presentationml/2006/ole">
            <mc:AlternateContent xmlns:mc="http://schemas.openxmlformats.org/markup-compatibility/2006">
              <mc:Choice xmlns:v="urn:schemas-microsoft-com:vml" Requires="v">
                <p:oleObj spid="_x0000_s12331" name="Equation" r:id="rId3" imgW="1130040" imgH="419040" progId="Equation.3">
                  <p:embed/>
                </p:oleObj>
              </mc:Choice>
              <mc:Fallback>
                <p:oleObj name="Equation" r:id="rId3" imgW="1130040" imgH="419040" progId="Equation.3">
                  <p:embed/>
                  <p:pic>
                    <p:nvPicPr>
                      <p:cNvPr id="0" name=""/>
                      <p:cNvPicPr/>
                      <p:nvPr/>
                    </p:nvPicPr>
                    <p:blipFill>
                      <a:blip r:embed="rId4"/>
                      <a:stretch>
                        <a:fillRect/>
                      </a:stretch>
                    </p:blipFill>
                    <p:spPr>
                      <a:xfrm>
                        <a:off x="427038" y="1052513"/>
                        <a:ext cx="3089275" cy="1146175"/>
                      </a:xfrm>
                      <a:prstGeom prst="rect">
                        <a:avLst/>
                      </a:prstGeom>
                    </p:spPr>
                  </p:pic>
                </p:oleObj>
              </mc:Fallback>
            </mc:AlternateContent>
          </a:graphicData>
        </a:graphic>
      </p:graphicFrame>
      <p:pic>
        <p:nvPicPr>
          <p:cNvPr id="1231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26876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619672" y="3501008"/>
            <a:ext cx="6192688" cy="20162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this case, even if the control law was stabilising, it is clear that the ‘optimum’ control strategy is nonsense given it is based on a divergent prediction!</a:t>
            </a:r>
          </a:p>
        </p:txBody>
      </p:sp>
    </p:spTree>
    <p:extLst>
      <p:ext uri="{BB962C8B-B14F-4D97-AF65-F5344CB8AC3E}">
        <p14:creationId xmlns:p14="http://schemas.microsoft.com/office/powerpoint/2010/main" val="26740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output horizons example 3</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but one </a:t>
            </a:r>
            <a:r>
              <a:rPr lang="en-GB" b="1" dirty="0" smtClean="0">
                <a:solidFill>
                  <a:srgbClr val="C00000"/>
                </a:solidFill>
              </a:rPr>
              <a:t>unstable</a:t>
            </a:r>
            <a:r>
              <a:rPr lang="en-GB" dirty="0" smtClean="0"/>
              <a:t>. </a:t>
            </a:r>
          </a:p>
          <a:p>
            <a:pPr marL="0" indent="0">
              <a:buNone/>
            </a:pPr>
            <a:r>
              <a:rPr lang="en-GB" dirty="0" smtClean="0"/>
              <a:t>Increase nu to 2 and one gets a notable different conclusion.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8" name="Rectangle 7"/>
          <p:cNvSpPr/>
          <p:nvPr/>
        </p:nvSpPr>
        <p:spPr>
          <a:xfrm>
            <a:off x="4644008" y="5805264"/>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gpc3_3_example3.m</a:t>
            </a:r>
          </a:p>
        </p:txBody>
      </p:sp>
      <p:graphicFrame>
        <p:nvGraphicFramePr>
          <p:cNvPr id="6" name="Object 5"/>
          <p:cNvGraphicFramePr>
            <a:graphicFrameLocks noChangeAspect="1"/>
          </p:cNvGraphicFramePr>
          <p:nvPr>
            <p:extLst>
              <p:ext uri="{D42A27DB-BD31-4B8C-83A1-F6EECF244321}">
                <p14:modId xmlns:p14="http://schemas.microsoft.com/office/powerpoint/2010/main" val="2456667775"/>
              </p:ext>
            </p:extLst>
          </p:nvPr>
        </p:nvGraphicFramePr>
        <p:xfrm>
          <a:off x="427038" y="1052513"/>
          <a:ext cx="3089275" cy="1146175"/>
        </p:xfrm>
        <a:graphic>
          <a:graphicData uri="http://schemas.openxmlformats.org/presentationml/2006/ole">
            <mc:AlternateContent xmlns:mc="http://schemas.openxmlformats.org/markup-compatibility/2006">
              <mc:Choice xmlns:v="urn:schemas-microsoft-com:vml" Requires="v">
                <p:oleObj spid="_x0000_s14359" name="Equation" r:id="rId3" imgW="1130040" imgH="419040" progId="Equation.3">
                  <p:embed/>
                </p:oleObj>
              </mc:Choice>
              <mc:Fallback>
                <p:oleObj name="Equation" r:id="rId3" imgW="1130040" imgH="419040" progId="Equation.3">
                  <p:embed/>
                  <p:pic>
                    <p:nvPicPr>
                      <p:cNvPr id="0" name=""/>
                      <p:cNvPicPr/>
                      <p:nvPr/>
                    </p:nvPicPr>
                    <p:blipFill>
                      <a:blip r:embed="rId4"/>
                      <a:stretch>
                        <a:fillRect/>
                      </a:stretch>
                    </p:blipFill>
                    <p:spPr>
                      <a:xfrm>
                        <a:off x="427038" y="1052513"/>
                        <a:ext cx="3089275" cy="1146175"/>
                      </a:xfrm>
                      <a:prstGeom prst="rect">
                        <a:avLst/>
                      </a:prstGeom>
                    </p:spPr>
                  </p:pic>
                </p:oleObj>
              </mc:Fallback>
            </mc:AlternateContent>
          </a:graphicData>
        </a:graphic>
      </p:graphicFrame>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950"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950" y="946448"/>
            <a:ext cx="5334000" cy="4000500"/>
          </a:xfrm>
          <a:prstGeom prst="rect">
            <a:avLst/>
          </a:prstGeom>
          <a:solidFill>
            <a:srgbClr val="FFFF00"/>
          </a:solidFill>
          <a:ln>
            <a:noFill/>
          </a:ln>
          <a:effectLst/>
        </p:spPr>
      </p:pic>
      <p:sp>
        <p:nvSpPr>
          <p:cNvPr id="16" name="Rectangle 15"/>
          <p:cNvSpPr/>
          <p:nvPr/>
        </p:nvSpPr>
        <p:spPr>
          <a:xfrm>
            <a:off x="1403648" y="3789040"/>
            <a:ext cx="6192688" cy="20162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Now the prediction class is ‘good’ within the horizon, even though small rounding errors cause divergence in the long term (feedback would correct this).</a:t>
            </a:r>
          </a:p>
        </p:txBody>
      </p:sp>
    </p:spTree>
    <p:extLst>
      <p:ext uri="{BB962C8B-B14F-4D97-AF65-F5344CB8AC3E}">
        <p14:creationId xmlns:p14="http://schemas.microsoft.com/office/powerpoint/2010/main" val="40350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in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1190</Words>
  <Application>Microsoft Office PowerPoint</Application>
  <PresentationFormat>On-screen Show (4:3)</PresentationFormat>
  <Paragraphs>141</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CHAPTER 3 Well posed predictive control 3 Long output horizons</vt:lpstr>
      <vt:lpstr>Introduction</vt:lpstr>
      <vt:lpstr>Long output horizons, nu=1</vt:lpstr>
      <vt:lpstr>Long output horizons, nu=2</vt:lpstr>
      <vt:lpstr>Open-loop prediction vs closed-loop</vt:lpstr>
      <vt:lpstr>Long output horizons example 2</vt:lpstr>
      <vt:lpstr>Open-loop prediction vs closed-loop</vt:lpstr>
      <vt:lpstr>Long output horizons example 3</vt:lpstr>
      <vt:lpstr>Long output horizons example 3</vt:lpstr>
      <vt:lpstr>Long output horizons example 3</vt:lpstr>
      <vt:lpstr>Long output horizons example 4</vt:lpstr>
      <vt:lpstr>Observation summary</vt:lpstr>
      <vt:lpstr>Observations continued (large ny, nu=1)</vt:lpstr>
      <vt:lpstr>Observations continued (nu=1)</vt:lpstr>
      <vt:lpstr>Reflections</vt:lpstr>
      <vt:lpstr>Choices (nu=1)</vt:lpstr>
      <vt:lpstr>Conclusions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88</cp:revision>
  <dcterms:created xsi:type="dcterms:W3CDTF">2012-03-07T15:25:29Z</dcterms:created>
  <dcterms:modified xsi:type="dcterms:W3CDTF">2014-02-12T14:35:20Z</dcterms:modified>
</cp:coreProperties>
</file>