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99" r:id="rId4"/>
    <p:sldId id="300" r:id="rId5"/>
    <p:sldId id="301" r:id="rId6"/>
    <p:sldId id="286" r:id="rId7"/>
    <p:sldId id="302" r:id="rId8"/>
    <p:sldId id="303" r:id="rId9"/>
    <p:sldId id="288" r:id="rId10"/>
    <p:sldId id="304" r:id="rId11"/>
    <p:sldId id="289" r:id="rId12"/>
    <p:sldId id="290" r:id="rId13"/>
    <p:sldId id="283"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85" d="100"/>
          <a:sy n="85" d="100"/>
        </p:scale>
        <p:origin x="-6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2/14/2014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2.bin"/><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jpeg"/><Relationship Id="rId5" Type="http://schemas.openxmlformats.org/officeDocument/2006/relationships/hyperlink" Target="http://engsc.ac.uk/" TargetMode="External"/><Relationship Id="rId10" Type="http://schemas.openxmlformats.org/officeDocument/2006/relationships/image" Target="../media/image32.jpeg"/><Relationship Id="rId4" Type="http://schemas.openxmlformats.org/officeDocument/2006/relationships/image" Target="../media/image29.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bin"/><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3</a:t>
            </a:r>
            <a:br>
              <a:rPr lang="en-GB" dirty="0" smtClean="0"/>
            </a:br>
            <a:r>
              <a:rPr lang="en-GB" dirty="0" smtClean="0"/>
              <a:t>Well posed predictive control 4</a:t>
            </a:r>
            <a:br>
              <a:rPr lang="en-GB" dirty="0" smtClean="0"/>
            </a:br>
            <a:r>
              <a:rPr lang="en-GB" dirty="0" smtClean="0"/>
              <a:t>Changing the input horizons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294196"/>
          </a:xfrm>
        </p:spPr>
        <p:txBody>
          <a:bodyPr>
            <a:normAutofit fontScale="92500" lnSpcReduction="20000"/>
          </a:bodyPr>
          <a:lstStyle/>
          <a:p>
            <a:pPr marL="0" indent="0">
              <a:buNone/>
            </a:pPr>
            <a:r>
              <a:rPr lang="en-GB" dirty="0" smtClean="0"/>
              <a:t>The actual closed-loop behaviour may be similar to the open-loop within the horizon, but is this similar enough to say the optimisation is well-posed?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
        <p:nvSpPr>
          <p:cNvPr id="6" name="Rectangle 5"/>
          <p:cNvSpPr/>
          <p:nvPr/>
        </p:nvSpPr>
        <p:spPr>
          <a:xfrm>
            <a:off x="273774" y="2222866"/>
            <a:ext cx="3146098"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For nu=2 the  closed-loop is still different from the predictions, even with larger </a:t>
            </a:r>
            <a:r>
              <a:rPr lang="en-GB" sz="2800" dirty="0" err="1" smtClean="0"/>
              <a:t>ny</a:t>
            </a:r>
            <a:r>
              <a:rPr lang="en-GB" sz="2800" dirty="0" smtClean="0"/>
              <a:t>.</a:t>
            </a:r>
          </a:p>
          <a:p>
            <a:pPr algn="ctr"/>
            <a:r>
              <a:rPr lang="en-GB" sz="2800" dirty="0" smtClean="0"/>
              <a:t>However, the differences are small enough to explain why GPC often works!</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337851"/>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694" y="2452836"/>
            <a:ext cx="5334000" cy="4000500"/>
          </a:xfrm>
          <a:prstGeom prst="rect">
            <a:avLst/>
          </a:prstGeom>
          <a:solidFill>
            <a:schemeClr val="accent5">
              <a:lumMod val="20000"/>
              <a:lumOff val="80000"/>
            </a:schemeClr>
          </a:solidFill>
          <a:ln>
            <a:noFill/>
          </a:ln>
          <a:effec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310" y="2632336"/>
            <a:ext cx="5334000" cy="4000500"/>
          </a:xfrm>
          <a:prstGeom prst="rect">
            <a:avLst/>
          </a:prstGeom>
          <a:solidFill>
            <a:srgbClr val="FFFF00"/>
          </a:solidFill>
          <a:ln>
            <a:noFill/>
          </a:ln>
          <a:effectLst/>
        </p:spPr>
      </p:pic>
    </p:spTree>
    <p:extLst>
      <p:ext uri="{BB962C8B-B14F-4D97-AF65-F5344CB8AC3E}">
        <p14:creationId xmlns:p14="http://schemas.microsoft.com/office/powerpoint/2010/main" val="368617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365"/>
                                        </p:tgtEl>
                                        <p:attrNameLst>
                                          <p:attrName>style.visibility</p:attrName>
                                        </p:attrNameLst>
                                      </p:cBhvr>
                                      <p:to>
                                        <p:strVal val="visible"/>
                                      </p:to>
                                    </p:set>
                                    <p:animEffect transition="in" filter="fade">
                                      <p:cBhvr>
                                        <p:cTn id="14" dur="1000"/>
                                        <p:tgtEl>
                                          <p:spTgt spid="15365"/>
                                        </p:tgtEl>
                                      </p:cBhvr>
                                    </p:animEffect>
                                    <p:anim calcmode="lin" valueType="num">
                                      <p:cBhvr>
                                        <p:cTn id="15" dur="1000" fill="hold"/>
                                        <p:tgtEl>
                                          <p:spTgt spid="15365"/>
                                        </p:tgtEl>
                                        <p:attrNameLst>
                                          <p:attrName>ppt_x</p:attrName>
                                        </p:attrNameLst>
                                      </p:cBhvr>
                                      <p:tavLst>
                                        <p:tav tm="0">
                                          <p:val>
                                            <p:strVal val="#ppt_x"/>
                                          </p:val>
                                        </p:tav>
                                        <p:tav tm="100000">
                                          <p:val>
                                            <p:strVal val="#ppt_x"/>
                                          </p:val>
                                        </p:tav>
                                      </p:tavLst>
                                    </p:anim>
                                    <p:anim calcmode="lin" valueType="num">
                                      <p:cBhvr>
                                        <p:cTn id="16" dur="1000" fill="hold"/>
                                        <p:tgtEl>
                                          <p:spTgt spid="153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a:t>
            </a:r>
            <a:r>
              <a:rPr lang="en-GB" dirty="0" smtClean="0"/>
              <a:t>pc3_4_example3.m with nu=2</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Simple real poles, but one </a:t>
            </a:r>
            <a:r>
              <a:rPr lang="en-GB" b="1" dirty="0" smtClean="0">
                <a:solidFill>
                  <a:srgbClr val="C00000"/>
                </a:solidFill>
              </a:rPr>
              <a:t>unstable</a:t>
            </a:r>
            <a:r>
              <a:rPr lang="en-GB" dirty="0" smtClean="0"/>
              <a:t>. </a:t>
            </a:r>
          </a:p>
          <a:p>
            <a:pPr marL="0" indent="0">
              <a:buNone/>
            </a:pPr>
            <a:r>
              <a:rPr lang="en-GB" dirty="0" smtClean="0"/>
              <a:t>Better predictions than with nu=1, but still divergent!!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492992510"/>
              </p:ext>
            </p:extLst>
          </p:nvPr>
        </p:nvGraphicFramePr>
        <p:xfrm>
          <a:off x="427038" y="1052513"/>
          <a:ext cx="3089275" cy="1146175"/>
        </p:xfrm>
        <a:graphic>
          <a:graphicData uri="http://schemas.openxmlformats.org/presentationml/2006/ole">
            <mc:AlternateContent xmlns:mc="http://schemas.openxmlformats.org/markup-compatibility/2006">
              <mc:Choice xmlns:v="urn:schemas-microsoft-com:vml" Requires="v">
                <p:oleObj spid="_x0000_s12350" name="Equation" r:id="rId3" imgW="1130040" imgH="419040" progId="Equation.3">
                  <p:embed/>
                </p:oleObj>
              </mc:Choice>
              <mc:Fallback>
                <p:oleObj name="Equation" r:id="rId3" imgW="1130040" imgH="419040" progId="Equation.3">
                  <p:embed/>
                  <p:pic>
                    <p:nvPicPr>
                      <p:cNvPr id="0" name=""/>
                      <p:cNvPicPr/>
                      <p:nvPr/>
                    </p:nvPicPr>
                    <p:blipFill>
                      <a:blip r:embed="rId4"/>
                      <a:stretch>
                        <a:fillRect/>
                      </a:stretch>
                    </p:blipFill>
                    <p:spPr>
                      <a:xfrm>
                        <a:off x="427038" y="1052513"/>
                        <a:ext cx="3089275" cy="1146175"/>
                      </a:xfrm>
                      <a:prstGeom prst="rect">
                        <a:avLst/>
                      </a:prstGeom>
                    </p:spPr>
                  </p:pic>
                </p:oleObj>
              </mc:Fallback>
            </mc:AlternateContent>
          </a:graphicData>
        </a:graphic>
      </p:graphicFrame>
      <p:pic>
        <p:nvPicPr>
          <p:cNvPr id="12336"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836712"/>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37"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628800"/>
            <a:ext cx="5334000" cy="4000500"/>
          </a:xfrm>
          <a:prstGeom prst="rect">
            <a:avLst/>
          </a:prstGeom>
          <a:solidFill>
            <a:srgbClr val="FFC000"/>
          </a:solidFill>
          <a:ln>
            <a:noFill/>
          </a:ln>
          <a:effectLst/>
        </p:spPr>
      </p:pic>
      <p:pic>
        <p:nvPicPr>
          <p:cNvPr id="12338"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5626" y="2420888"/>
            <a:ext cx="5334000" cy="4000500"/>
          </a:xfrm>
          <a:prstGeom prst="rect">
            <a:avLst/>
          </a:prstGeom>
          <a:solidFill>
            <a:schemeClr val="accent2">
              <a:lumMod val="20000"/>
              <a:lumOff val="80000"/>
            </a:schemeClr>
          </a:solidFill>
          <a:ln>
            <a:noFill/>
          </a:ln>
          <a:effectLst/>
        </p:spPr>
      </p:pic>
      <p:pic>
        <p:nvPicPr>
          <p:cNvPr id="12339"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880" y="2624895"/>
            <a:ext cx="5334000" cy="4000500"/>
          </a:xfrm>
          <a:prstGeom prst="rect">
            <a:avLst/>
          </a:prstGeom>
          <a:solidFill>
            <a:srgbClr val="FFFF00"/>
          </a:solidFill>
          <a:ln>
            <a:noFill/>
          </a:ln>
          <a:effectLst/>
        </p:spPr>
      </p:pic>
      <p:sp>
        <p:nvSpPr>
          <p:cNvPr id="16" name="Rectangle 15"/>
          <p:cNvSpPr/>
          <p:nvPr/>
        </p:nvSpPr>
        <p:spPr>
          <a:xfrm>
            <a:off x="194804" y="3789040"/>
            <a:ext cx="5457316" cy="283635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Increasing </a:t>
            </a:r>
            <a:r>
              <a:rPr lang="en-GB" sz="2800" dirty="0" err="1" smtClean="0"/>
              <a:t>ny</a:t>
            </a:r>
            <a:r>
              <a:rPr lang="en-GB" sz="2800" dirty="0" smtClean="0"/>
              <a:t> helps up to a point, but make </a:t>
            </a:r>
            <a:r>
              <a:rPr lang="en-GB" sz="2800" dirty="0" err="1" smtClean="0"/>
              <a:t>ny</a:t>
            </a:r>
            <a:r>
              <a:rPr lang="en-GB" sz="2800" dirty="0" smtClean="0"/>
              <a:t> too large and numerical ill-</a:t>
            </a:r>
            <a:r>
              <a:rPr lang="en-GB" sz="2800" dirty="0" err="1" smtClean="0"/>
              <a:t>conditionning</a:t>
            </a:r>
            <a:r>
              <a:rPr lang="en-GB" sz="2800" dirty="0" smtClean="0"/>
              <a:t> dominates!</a:t>
            </a:r>
          </a:p>
          <a:p>
            <a:pPr algn="ctr"/>
            <a:r>
              <a:rPr lang="en-GB" sz="2800" dirty="0" smtClean="0"/>
              <a:t>Remember H,P,Q made up of divergent predictions.</a:t>
            </a:r>
          </a:p>
        </p:txBody>
      </p:sp>
    </p:spTree>
    <p:extLst>
      <p:ext uri="{BB962C8B-B14F-4D97-AF65-F5344CB8AC3E}">
        <p14:creationId xmlns:p14="http://schemas.microsoft.com/office/powerpoint/2010/main" val="267401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337"/>
                                        </p:tgtEl>
                                        <p:attrNameLst>
                                          <p:attrName>style.visibility</p:attrName>
                                        </p:attrNameLst>
                                      </p:cBhvr>
                                      <p:to>
                                        <p:strVal val="visible"/>
                                      </p:to>
                                    </p:set>
                                    <p:animEffect transition="in" filter="wipe(down)">
                                      <p:cBhvr>
                                        <p:cTn id="7" dur="500"/>
                                        <p:tgtEl>
                                          <p:spTgt spid="123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338"/>
                                        </p:tgtEl>
                                        <p:attrNameLst>
                                          <p:attrName>style.visibility</p:attrName>
                                        </p:attrNameLst>
                                      </p:cBhvr>
                                      <p:to>
                                        <p:strVal val="visible"/>
                                      </p:to>
                                    </p:set>
                                    <p:animEffect transition="in" filter="barn(inVertical)">
                                      <p:cBhvr>
                                        <p:cTn id="12" dur="500"/>
                                        <p:tgtEl>
                                          <p:spTgt spid="123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339"/>
                                        </p:tgtEl>
                                        <p:attrNameLst>
                                          <p:attrName>style.visibility</p:attrName>
                                        </p:attrNameLst>
                                      </p:cBhvr>
                                      <p:to>
                                        <p:strVal val="visible"/>
                                      </p:to>
                                    </p:set>
                                    <p:animEffect transition="in" filter="barn(inVertical)">
                                      <p:cBhvr>
                                        <p:cTn id="17" dur="500"/>
                                        <p:tgtEl>
                                          <p:spTgt spid="123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a:t>
            </a:r>
            <a:r>
              <a:rPr lang="en-GB" dirty="0" smtClean="0"/>
              <a:t>pc3_4_example 4 with nu=2</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Complex poles, but </a:t>
            </a:r>
            <a:r>
              <a:rPr lang="en-GB" b="1" dirty="0" smtClean="0">
                <a:solidFill>
                  <a:srgbClr val="C00000"/>
                </a:solidFill>
              </a:rPr>
              <a:t>stable</a:t>
            </a:r>
            <a:r>
              <a:rPr lang="en-GB" dirty="0" smtClean="0"/>
              <a:t>. </a:t>
            </a:r>
          </a:p>
          <a:p>
            <a:pPr marL="0" indent="0">
              <a:buNone/>
            </a:pPr>
            <a:r>
              <a:rPr lang="en-GB" dirty="0" smtClean="0"/>
              <a:t>Overall prediction strategy is quite </a:t>
            </a:r>
            <a:r>
              <a:rPr lang="en-GB" dirty="0" smtClean="0"/>
              <a:t>poor.</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967164776"/>
              </p:ext>
            </p:extLst>
          </p:nvPr>
        </p:nvGraphicFramePr>
        <p:xfrm>
          <a:off x="409575" y="1052513"/>
          <a:ext cx="3124200" cy="1146175"/>
        </p:xfrm>
        <a:graphic>
          <a:graphicData uri="http://schemas.openxmlformats.org/presentationml/2006/ole">
            <mc:AlternateContent xmlns:mc="http://schemas.openxmlformats.org/markup-compatibility/2006">
              <mc:Choice xmlns:v="urn:schemas-microsoft-com:vml" Requires="v">
                <p:oleObj spid="_x0000_s13373" name="Equation" r:id="rId3" imgW="1143000" imgH="419040" progId="Equation.3">
                  <p:embed/>
                </p:oleObj>
              </mc:Choice>
              <mc:Fallback>
                <p:oleObj name="Equation" r:id="rId3" imgW="1143000" imgH="419040" progId="Equation.3">
                  <p:embed/>
                  <p:pic>
                    <p:nvPicPr>
                      <p:cNvPr id="0" name=""/>
                      <p:cNvPicPr/>
                      <p:nvPr/>
                    </p:nvPicPr>
                    <p:blipFill>
                      <a:blip r:embed="rId4"/>
                      <a:stretch>
                        <a:fillRect/>
                      </a:stretch>
                    </p:blipFill>
                    <p:spPr>
                      <a:xfrm>
                        <a:off x="409575" y="1052513"/>
                        <a:ext cx="3124200" cy="1146175"/>
                      </a:xfrm>
                      <a:prstGeom prst="rect">
                        <a:avLst/>
                      </a:prstGeom>
                    </p:spPr>
                  </p:pic>
                </p:oleObj>
              </mc:Fallback>
            </mc:AlternateContent>
          </a:graphicData>
        </a:graphic>
      </p:graphicFrame>
      <p:pic>
        <p:nvPicPr>
          <p:cNvPr id="13361"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62"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878160"/>
            <a:ext cx="5334000" cy="4000500"/>
          </a:xfrm>
          <a:prstGeom prst="rect">
            <a:avLst/>
          </a:prstGeom>
          <a:solidFill>
            <a:srgbClr val="FFFF00"/>
          </a:solidFill>
          <a:ln>
            <a:noFill/>
          </a:ln>
          <a:effectLst/>
        </p:spPr>
      </p:pic>
      <p:pic>
        <p:nvPicPr>
          <p:cNvPr id="13363"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4257" y="2688889"/>
            <a:ext cx="5334000" cy="4000500"/>
          </a:xfrm>
          <a:prstGeom prst="rect">
            <a:avLst/>
          </a:prstGeom>
          <a:solidFill>
            <a:schemeClr val="accent6">
              <a:lumMod val="20000"/>
              <a:lumOff val="80000"/>
            </a:schemeClr>
          </a:solidFill>
          <a:ln>
            <a:noFill/>
          </a:ln>
          <a:effectLst/>
        </p:spPr>
      </p:pic>
      <p:sp>
        <p:nvSpPr>
          <p:cNvPr id="18" name="Rectangle 17"/>
          <p:cNvSpPr/>
          <p:nvPr/>
        </p:nvSpPr>
        <p:spPr>
          <a:xfrm>
            <a:off x="217017" y="5067932"/>
            <a:ext cx="5939159" cy="162145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Increasing </a:t>
            </a:r>
            <a:r>
              <a:rPr lang="en-GB" sz="2800" dirty="0" err="1" smtClean="0"/>
              <a:t>ny</a:t>
            </a:r>
            <a:r>
              <a:rPr lang="en-GB" sz="2800" dirty="0" smtClean="0"/>
              <a:t> has little impact here because nu=2 is still too small to overcome unpleasant open-loop dynamics.</a:t>
            </a:r>
          </a:p>
        </p:txBody>
      </p:sp>
    </p:spTree>
    <p:extLst>
      <p:ext uri="{BB962C8B-B14F-4D97-AF65-F5344CB8AC3E}">
        <p14:creationId xmlns:p14="http://schemas.microsoft.com/office/powerpoint/2010/main" val="3219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362"/>
                                        </p:tgtEl>
                                        <p:attrNameLst>
                                          <p:attrName>style.visibility</p:attrName>
                                        </p:attrNameLst>
                                      </p:cBhvr>
                                      <p:to>
                                        <p:strVal val="visible"/>
                                      </p:to>
                                    </p:set>
                                    <p:animEffect transition="in" filter="barn(inVertical)">
                                      <p:cBhvr>
                                        <p:cTn id="12" dur="500"/>
                                        <p:tgtEl>
                                          <p:spTgt spid="1336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363"/>
                                        </p:tgtEl>
                                        <p:attrNameLst>
                                          <p:attrName>style.visibility</p:attrName>
                                        </p:attrNameLst>
                                      </p:cBhvr>
                                      <p:to>
                                        <p:strVal val="visible"/>
                                      </p:to>
                                    </p:set>
                                    <p:animEffect transition="in" filter="barn(inVertical)">
                                      <p:cBhvr>
                                        <p:cTn id="17" dur="500"/>
                                        <p:tgtEl>
                                          <p:spTgt spid="1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Observation summary for nu=2</a:t>
            </a:r>
            <a:endParaRPr lang="en-GB" dirty="0"/>
          </a:p>
        </p:txBody>
      </p:sp>
      <p:sp>
        <p:nvSpPr>
          <p:cNvPr id="3" name="Content Placeholder 2"/>
          <p:cNvSpPr>
            <a:spLocks noGrp="1"/>
          </p:cNvSpPr>
          <p:nvPr>
            <p:ph idx="1"/>
          </p:nvPr>
        </p:nvSpPr>
        <p:spPr>
          <a:xfrm>
            <a:off x="214282" y="928670"/>
            <a:ext cx="8715436" cy="4732578"/>
          </a:xfrm>
        </p:spPr>
        <p:txBody>
          <a:bodyPr>
            <a:normAutofit fontScale="85000" lnSpcReduction="10000"/>
          </a:bodyPr>
          <a:lstStyle/>
          <a:p>
            <a:r>
              <a:rPr lang="en-GB" dirty="0" smtClean="0"/>
              <a:t>Long output horizons reduce the steady-state error in the predictions and hence ensure that the performance index J </a:t>
            </a:r>
            <a:r>
              <a:rPr lang="en-GB" smtClean="0"/>
              <a:t>is more representative </a:t>
            </a:r>
            <a:r>
              <a:rPr lang="en-GB" dirty="0" smtClean="0"/>
              <a:t>of real behaviour and could be considered well-posed.</a:t>
            </a:r>
          </a:p>
          <a:p>
            <a:r>
              <a:rPr lang="en-GB" dirty="0" smtClean="0"/>
              <a:t>With low output horizons, it is clear that the part of the prediction with J is not representative of the whole behaviour, and thus the optimisation is not well-posed.</a:t>
            </a:r>
          </a:p>
          <a:p>
            <a:r>
              <a:rPr lang="en-GB" dirty="0" smtClean="0"/>
              <a:t>HOWEVER: while increasing </a:t>
            </a:r>
            <a:r>
              <a:rPr lang="en-GB" dirty="0" err="1" smtClean="0"/>
              <a:t>ny</a:t>
            </a:r>
            <a:r>
              <a:rPr lang="en-GB" dirty="0" smtClean="0"/>
              <a:t> seems to help in general:</a:t>
            </a:r>
          </a:p>
          <a:p>
            <a:pPr lvl="1"/>
            <a:r>
              <a:rPr lang="en-GB" dirty="0" smtClean="0"/>
              <a:t>This does not follow for open-loop unstable processes.</a:t>
            </a:r>
          </a:p>
          <a:p>
            <a:pPr lvl="1"/>
            <a:r>
              <a:rPr lang="en-GB" dirty="0" smtClean="0"/>
              <a:t>Low input horizons still cause fundamental problems where a system has difficult open-loop dynamics.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
        <p:nvSpPr>
          <p:cNvPr id="10" name="Rectangle 9"/>
          <p:cNvSpPr/>
          <p:nvPr/>
        </p:nvSpPr>
        <p:spPr>
          <a:xfrm>
            <a:off x="179512" y="5328138"/>
            <a:ext cx="8352928" cy="152986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 choice of nu=2 seems to give better predictions than nu=1. Consequently, one may struggle to justify the use of nu=1 where a well-posed optimisation is desired. </a:t>
            </a:r>
            <a:endParaRPr lang="en-GB" sz="2800" dirty="0"/>
          </a:p>
        </p:txBody>
      </p:sp>
    </p:spTree>
    <p:extLst>
      <p:ext uri="{BB962C8B-B14F-4D97-AF65-F5344CB8AC3E}">
        <p14:creationId xmlns:p14="http://schemas.microsoft.com/office/powerpoint/2010/main" val="211629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1052736"/>
            <a:ext cx="8715436" cy="5519536"/>
          </a:xfrm>
        </p:spPr>
        <p:txBody>
          <a:bodyPr>
            <a:normAutofit fontScale="92500" lnSpcReduction="20000"/>
          </a:bodyPr>
          <a:lstStyle/>
          <a:p>
            <a:pPr marL="0" indent="0">
              <a:lnSpc>
                <a:spcPct val="90000"/>
              </a:lnSpc>
              <a:buNone/>
            </a:pPr>
            <a:r>
              <a:rPr lang="en-GB" altLang="en-US" dirty="0" smtClean="0"/>
              <a:t>The previous videos demonstrated, through examples and simple argument, that the use of an input horizon of 1, for most cases, resulted in a poorly defined optimisation.</a:t>
            </a:r>
          </a:p>
          <a:p>
            <a:pPr marL="514350" indent="-514350">
              <a:lnSpc>
                <a:spcPct val="90000"/>
              </a:lnSpc>
              <a:buFont typeface="+mj-lt"/>
              <a:buAutoNum type="arabicPeriod"/>
            </a:pPr>
            <a:r>
              <a:rPr lang="en-GB" altLang="en-US" dirty="0" smtClean="0"/>
              <a:t>With low output horizons, the optimisation does not reflect enough of the predicted behaviour to be meaningful.</a:t>
            </a:r>
          </a:p>
          <a:p>
            <a:pPr marL="514350" indent="-514350">
              <a:lnSpc>
                <a:spcPct val="90000"/>
              </a:lnSpc>
              <a:buFont typeface="+mj-lt"/>
              <a:buAutoNum type="arabicPeriod"/>
            </a:pPr>
            <a:r>
              <a:rPr lang="en-GB" altLang="en-US" dirty="0" smtClean="0"/>
              <a:t>With high output horizons, the steady-state error dominates J and  thus the control move goes directly to the steady-state.</a:t>
            </a:r>
          </a:p>
          <a:p>
            <a:pPr marL="514350" indent="-514350">
              <a:lnSpc>
                <a:spcPct val="90000"/>
              </a:lnSpc>
              <a:buFont typeface="+mj-lt"/>
              <a:buAutoNum type="arabicPeriod"/>
            </a:pPr>
            <a:r>
              <a:rPr lang="en-GB" altLang="en-US" dirty="0" smtClean="0"/>
              <a:t>For systems with undesirable open-loop dynamics, there is insufficient flexibility with the predicted control trajectory to form desirable predictions.</a:t>
            </a:r>
          </a:p>
          <a:p>
            <a:pPr marL="0" indent="0">
              <a:lnSpc>
                <a:spcPct val="90000"/>
              </a:lnSpc>
              <a:buNone/>
            </a:pPr>
            <a:r>
              <a:rPr lang="en-GB" altLang="en-US" b="1" dirty="0" smtClean="0">
                <a:solidFill>
                  <a:srgbClr val="C00000"/>
                </a:solidFill>
              </a:rPr>
              <a:t>The main exception was where open-loop dynamics were acceptable.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
        <p:nvSpPr>
          <p:cNvPr id="6" name="Rectangle 5"/>
          <p:cNvSpPr/>
          <p:nvPr/>
        </p:nvSpPr>
        <p:spPr>
          <a:xfrm>
            <a:off x="1979712" y="2348880"/>
            <a:ext cx="6192688"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Unsurprisingly then, this video looks at increasing the control horizon.</a:t>
            </a:r>
            <a:endParaRPr lang="en-GB"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Alternatives</a:t>
            </a:r>
            <a:endParaRPr lang="en-GB" dirty="0"/>
          </a:p>
        </p:txBody>
      </p:sp>
      <p:sp>
        <p:nvSpPr>
          <p:cNvPr id="3" name="Content Placeholder 2"/>
          <p:cNvSpPr>
            <a:spLocks noGrp="1"/>
          </p:cNvSpPr>
          <p:nvPr>
            <p:ph idx="1"/>
          </p:nvPr>
        </p:nvSpPr>
        <p:spPr/>
        <p:txBody>
          <a:bodyPr/>
          <a:lstStyle/>
          <a:p>
            <a:r>
              <a:rPr lang="en-GB" dirty="0" smtClean="0"/>
              <a:t>This video focuses mainly on investigating the impact of choosing nu=2,3,4,…</a:t>
            </a:r>
          </a:p>
          <a:p>
            <a:r>
              <a:rPr lang="en-GB" b="1" dirty="0" smtClean="0">
                <a:solidFill>
                  <a:srgbClr val="C00000"/>
                </a:solidFill>
              </a:rPr>
              <a:t>HOWEVER</a:t>
            </a:r>
            <a:r>
              <a:rPr lang="en-GB" dirty="0" smtClean="0"/>
              <a:t> there still remains the possibility of having a low and high output horizon.</a:t>
            </a:r>
            <a:endParaRPr lang="en-GB" dirty="0"/>
          </a:p>
          <a:p>
            <a:pPr lvl="1"/>
            <a:r>
              <a:rPr lang="en-GB" dirty="0" smtClean="0"/>
              <a:t>It is important to confirm whether the same insights as determined with nu=1 apply when nu is larger.</a:t>
            </a:r>
          </a:p>
          <a:p>
            <a:pPr lvl="1"/>
            <a:r>
              <a:rPr lang="en-GB" dirty="0" smtClean="0"/>
              <a:t>There is also some subtlety in what constitutes a large enough, but not too large, output horizon.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ectangle 5"/>
          <p:cNvSpPr/>
          <p:nvPr/>
        </p:nvSpPr>
        <p:spPr>
          <a:xfrm>
            <a:off x="251520" y="4941168"/>
            <a:ext cx="8568952" cy="15871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reader is reminded that SISO examples are used as these illustrate the key concepts clearly.</a:t>
            </a:r>
          </a:p>
          <a:p>
            <a:pPr algn="ctr"/>
            <a:r>
              <a:rPr lang="en-GB" sz="2800" dirty="0" smtClean="0"/>
              <a:t>The same principles will carry across to the MIMO case.</a:t>
            </a:r>
          </a:p>
        </p:txBody>
      </p:sp>
    </p:spTree>
    <p:extLst>
      <p:ext uri="{BB962C8B-B14F-4D97-AF65-F5344CB8AC3E}">
        <p14:creationId xmlns:p14="http://schemas.microsoft.com/office/powerpoint/2010/main" val="337840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Aside - </a:t>
            </a:r>
            <a:r>
              <a:rPr lang="en-GB" dirty="0" err="1" smtClean="0"/>
              <a:t>feedforward</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these videos are assuming there is no advance information on the target, so in essence the </a:t>
            </a:r>
            <a:r>
              <a:rPr lang="en-GB" dirty="0" err="1" smtClean="0"/>
              <a:t>feedforward</a:t>
            </a:r>
            <a:r>
              <a:rPr lang="en-GB" dirty="0" smtClean="0"/>
              <a:t> </a:t>
            </a:r>
            <a:r>
              <a:rPr lang="en-GB" dirty="0" err="1" smtClean="0"/>
              <a:t>P</a:t>
            </a:r>
            <a:r>
              <a:rPr lang="en-GB" baseline="-25000" dirty="0" err="1" smtClean="0"/>
              <a:t>r</a:t>
            </a:r>
            <a:r>
              <a:rPr lang="en-GB" dirty="0" smtClean="0"/>
              <a:t> is a constant and the target is assumed constant.</a:t>
            </a:r>
          </a:p>
          <a:p>
            <a:r>
              <a:rPr lang="en-GB" dirty="0" smtClean="0"/>
              <a:t>Discussions on how ‘tuning’ guidance might change when advance information on the target is available is delayed until later so as not to confuse core concepts.</a:t>
            </a:r>
          </a:p>
          <a:p>
            <a:r>
              <a:rPr lang="en-GB" dirty="0" smtClean="0"/>
              <a:t>However, viewers should note that there is a very strong link between nu and behaviour when </a:t>
            </a:r>
            <a:r>
              <a:rPr lang="en-GB" dirty="0" err="1" smtClean="0"/>
              <a:t>feedforward</a:t>
            </a:r>
            <a:r>
              <a:rPr lang="en-GB" dirty="0" smtClean="0"/>
              <a:t> is provided.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151171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Begin with some examples using nu=2</a:t>
            </a:r>
            <a:endParaRPr lang="en-GB" dirty="0"/>
          </a:p>
        </p:txBody>
      </p:sp>
      <p:sp>
        <p:nvSpPr>
          <p:cNvPr id="3" name="Text Placeholder 2"/>
          <p:cNvSpPr>
            <a:spLocks noGrp="1"/>
          </p:cNvSpPr>
          <p:nvPr>
            <p:ph type="body" idx="1"/>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5</a:t>
            </a:fld>
            <a:endParaRPr lang="en-GB"/>
          </a:p>
        </p:txBody>
      </p:sp>
    </p:spTree>
    <p:extLst>
      <p:ext uri="{BB962C8B-B14F-4D97-AF65-F5344CB8AC3E}">
        <p14:creationId xmlns:p14="http://schemas.microsoft.com/office/powerpoint/2010/main" val="2230145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a:t>
            </a:r>
            <a:r>
              <a:rPr lang="en-GB" dirty="0" smtClean="0"/>
              <a:t>pc3_4_example1, nu=2</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Low </a:t>
            </a:r>
            <a:r>
              <a:rPr lang="en-GB" dirty="0" err="1" smtClean="0"/>
              <a:t>ny</a:t>
            </a:r>
            <a:r>
              <a:rPr lang="en-GB" dirty="0" smtClean="0"/>
              <a:t>, predictions are poor.</a:t>
            </a:r>
          </a:p>
          <a:p>
            <a:pPr marL="0" indent="0">
              <a:buNone/>
            </a:pPr>
            <a:endParaRPr lang="en-GB" dirty="0"/>
          </a:p>
          <a:p>
            <a:pPr marL="0" indent="0">
              <a:buNone/>
            </a:pPr>
            <a:r>
              <a:rPr lang="en-GB" dirty="0" smtClean="0"/>
              <a:t>Higher </a:t>
            </a:r>
            <a:r>
              <a:rPr lang="en-GB" dirty="0" err="1" smtClean="0"/>
              <a:t>ny</a:t>
            </a:r>
            <a:r>
              <a:rPr lang="en-GB" dirty="0" smtClean="0"/>
              <a:t>, predictions improve.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8572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094" y="1673513"/>
            <a:ext cx="5334000" cy="4000500"/>
          </a:xfrm>
          <a:prstGeom prst="rect">
            <a:avLst/>
          </a:prstGeom>
          <a:solidFill>
            <a:schemeClr val="tx2">
              <a:lumMod val="20000"/>
              <a:lumOff val="80000"/>
            </a:schemeClr>
          </a:solidFill>
          <a:ln>
            <a:noFill/>
          </a:ln>
          <a:effec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094" y="2840919"/>
            <a:ext cx="5334000" cy="4000500"/>
          </a:xfrm>
          <a:prstGeom prst="rect">
            <a:avLst/>
          </a:prstGeom>
          <a:solidFill>
            <a:schemeClr val="accent6">
              <a:lumMod val="20000"/>
              <a:lumOff val="80000"/>
            </a:schemeClr>
          </a:solidFill>
          <a:ln>
            <a:noFill/>
          </a:ln>
          <a:effectLst/>
        </p:spPr>
      </p:pic>
      <p:sp>
        <p:nvSpPr>
          <p:cNvPr id="18" name="Rectangle 17"/>
          <p:cNvSpPr/>
          <p:nvPr/>
        </p:nvSpPr>
        <p:spPr>
          <a:xfrm>
            <a:off x="179512" y="4841168"/>
            <a:ext cx="5400600" cy="18281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Notable that for high </a:t>
            </a:r>
            <a:r>
              <a:rPr lang="en-GB" sz="2800" dirty="0" err="1" smtClean="0"/>
              <a:t>ny</a:t>
            </a:r>
            <a:endParaRPr lang="en-GB" sz="2800" dirty="0" smtClean="0"/>
          </a:p>
          <a:p>
            <a:pPr algn="ctr"/>
            <a:r>
              <a:rPr lang="en-GB" sz="2800" dirty="0" smtClean="0"/>
              <a:t>steady-state error is small and this means in effect one has only a single </a:t>
            </a:r>
            <a:r>
              <a:rPr lang="en-GB" sz="2800" dirty="0" err="1" smtClean="0"/>
              <a:t>d.o.f</a:t>
            </a:r>
            <a:r>
              <a:rPr lang="en-GB" sz="2800" dirty="0" smtClean="0"/>
              <a:t>., the first control move.</a:t>
            </a:r>
          </a:p>
        </p:txBody>
      </p:sp>
    </p:spTree>
    <p:extLst>
      <p:ext uri="{BB962C8B-B14F-4D97-AF65-F5344CB8AC3E}">
        <p14:creationId xmlns:p14="http://schemas.microsoft.com/office/powerpoint/2010/main" val="9554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a:t>
            </a:r>
            <a:r>
              <a:rPr lang="en-GB" dirty="0" smtClean="0"/>
              <a:t>pc3_4_example1, nu=2</a:t>
            </a:r>
            <a:endParaRPr lang="en-GB" dirty="0"/>
          </a:p>
        </p:txBody>
      </p:sp>
      <p:sp>
        <p:nvSpPr>
          <p:cNvPr id="3" name="Content Placeholder 2"/>
          <p:cNvSpPr>
            <a:spLocks noGrp="1"/>
          </p:cNvSpPr>
          <p:nvPr>
            <p:ph idx="1"/>
          </p:nvPr>
        </p:nvSpPr>
        <p:spPr>
          <a:xfrm>
            <a:off x="214282" y="928670"/>
            <a:ext cx="3349606" cy="5596674"/>
          </a:xfrm>
        </p:spPr>
        <p:txBody>
          <a:bodyPr>
            <a:normAutofit/>
          </a:bodyPr>
          <a:lstStyle/>
          <a:p>
            <a:pPr marL="0" indent="0">
              <a:buNone/>
            </a:pPr>
            <a:r>
              <a:rPr lang="en-GB" dirty="0" smtClean="0"/>
              <a:t>If control weighting is increased, a higher </a:t>
            </a:r>
            <a:r>
              <a:rPr lang="en-GB" dirty="0" err="1" smtClean="0"/>
              <a:t>ny</a:t>
            </a:r>
            <a:r>
              <a:rPr lang="en-GB" dirty="0" smtClean="0"/>
              <a:t> is needed to capture the whole prediction and thus for J to be well posed.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82831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628800"/>
            <a:ext cx="5334000" cy="4000500"/>
          </a:xfrm>
          <a:prstGeom prst="rect">
            <a:avLst/>
          </a:prstGeom>
          <a:solidFill>
            <a:schemeClr val="accent6">
              <a:lumMod val="20000"/>
              <a:lumOff val="80000"/>
            </a:schemeClr>
          </a:solidFill>
          <a:ln>
            <a:noFill/>
          </a:ln>
          <a:effec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360" y="2796622"/>
            <a:ext cx="5334000" cy="4000500"/>
          </a:xfrm>
          <a:prstGeom prst="rect">
            <a:avLst/>
          </a:prstGeom>
          <a:solidFill>
            <a:schemeClr val="accent3">
              <a:lumMod val="20000"/>
              <a:lumOff val="80000"/>
            </a:schemeClr>
          </a:solidFill>
          <a:ln>
            <a:noFill/>
          </a:ln>
          <a:effectLst/>
        </p:spPr>
      </p:pic>
      <p:sp>
        <p:nvSpPr>
          <p:cNvPr id="18" name="Rectangle 17"/>
          <p:cNvSpPr/>
          <p:nvPr/>
        </p:nvSpPr>
        <p:spPr>
          <a:xfrm>
            <a:off x="179512" y="4841168"/>
            <a:ext cx="5400600" cy="18281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dominance of the </a:t>
            </a:r>
          </a:p>
          <a:p>
            <a:pPr algn="ctr"/>
            <a:r>
              <a:rPr lang="en-GB" sz="2800" dirty="0" smtClean="0"/>
              <a:t>steady-state error depends upon both weighting and horizon – the analytical link will be non simple.</a:t>
            </a:r>
          </a:p>
        </p:txBody>
      </p:sp>
    </p:spTree>
    <p:extLst>
      <p:ext uri="{BB962C8B-B14F-4D97-AF65-F5344CB8AC3E}">
        <p14:creationId xmlns:p14="http://schemas.microsoft.com/office/powerpoint/2010/main" val="52651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additive="base">
                                        <p:cTn id="12" dur="500" fill="hold"/>
                                        <p:tgtEl>
                                          <p:spTgt spid="18435"/>
                                        </p:tgtEl>
                                        <p:attrNameLst>
                                          <p:attrName>ppt_x</p:attrName>
                                        </p:attrNameLst>
                                      </p:cBhvr>
                                      <p:tavLst>
                                        <p:tav tm="0">
                                          <p:val>
                                            <p:strVal val="#ppt_x"/>
                                          </p:val>
                                        </p:tav>
                                        <p:tav tm="100000">
                                          <p:val>
                                            <p:strVal val="#ppt_x"/>
                                          </p:val>
                                        </p:tav>
                                      </p:tavLst>
                                    </p:anim>
                                    <p:anim calcmode="lin" valueType="num">
                                      <p:cBhvr additive="base">
                                        <p:cTn id="13"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436"/>
                                        </p:tgtEl>
                                        <p:attrNameLst>
                                          <p:attrName>style.visibility</p:attrName>
                                        </p:attrNameLst>
                                      </p:cBhvr>
                                      <p:to>
                                        <p:strVal val="visible"/>
                                      </p:to>
                                    </p:set>
                                    <p:anim calcmode="lin" valueType="num">
                                      <p:cBhvr additive="base">
                                        <p:cTn id="18" dur="500" fill="hold"/>
                                        <p:tgtEl>
                                          <p:spTgt spid="18436"/>
                                        </p:tgtEl>
                                        <p:attrNameLst>
                                          <p:attrName>ppt_x</p:attrName>
                                        </p:attrNameLst>
                                      </p:cBhvr>
                                      <p:tavLst>
                                        <p:tav tm="0">
                                          <p:val>
                                            <p:strVal val="#ppt_x"/>
                                          </p:val>
                                        </p:tav>
                                        <p:tav tm="100000">
                                          <p:val>
                                            <p:strVal val="#ppt_x"/>
                                          </p:val>
                                        </p:tav>
                                      </p:tavLst>
                                    </p:anim>
                                    <p:anim calcmode="lin" valueType="num">
                                      <p:cBhvr additive="base">
                                        <p:cTn id="19"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Open-loop prediction vs closed-loop</a:t>
            </a:r>
            <a:endParaRPr lang="en-GB" dirty="0"/>
          </a:p>
        </p:txBody>
      </p:sp>
      <p:sp>
        <p:nvSpPr>
          <p:cNvPr id="3" name="Content Placeholder 2"/>
          <p:cNvSpPr>
            <a:spLocks noGrp="1"/>
          </p:cNvSpPr>
          <p:nvPr>
            <p:ph idx="1"/>
          </p:nvPr>
        </p:nvSpPr>
        <p:spPr>
          <a:xfrm>
            <a:off x="214282" y="928670"/>
            <a:ext cx="8606190" cy="1294196"/>
          </a:xfrm>
        </p:spPr>
        <p:txBody>
          <a:bodyPr>
            <a:normAutofit fontScale="92500" lnSpcReduction="20000"/>
          </a:bodyPr>
          <a:lstStyle/>
          <a:p>
            <a:pPr marL="0" indent="0">
              <a:buNone/>
            </a:pPr>
            <a:r>
              <a:rPr lang="en-GB" dirty="0" smtClean="0"/>
              <a:t>The actual closed-loop behaviour may be similar to the open-loop within the horizon, but is this similar enough to say the optimisation is well-posed?</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6" name="Rectangle 5"/>
          <p:cNvSpPr/>
          <p:nvPr/>
        </p:nvSpPr>
        <p:spPr>
          <a:xfrm>
            <a:off x="273774" y="2222866"/>
            <a:ext cx="3146098" cy="42304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For nu=2 the  optimisation may be well-posed for lower </a:t>
            </a:r>
            <a:r>
              <a:rPr lang="en-GB" sz="2800" dirty="0" err="1" smtClean="0"/>
              <a:t>ny</a:t>
            </a:r>
            <a:r>
              <a:rPr lang="en-GB" sz="2800" dirty="0" smtClean="0"/>
              <a:t>, but predictions and closed-loop only overlap in some cases and may do so better or worse with high </a:t>
            </a:r>
            <a:r>
              <a:rPr lang="en-GB" sz="2800" dirty="0" err="1" smtClean="0"/>
              <a:t>ny</a:t>
            </a:r>
            <a:r>
              <a:rPr lang="en-GB" sz="2800" dirty="0" smtClean="0"/>
              <a:t>.</a:t>
            </a:r>
            <a:endParaRPr lang="en-GB" sz="2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479936"/>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182" y="2337851"/>
            <a:ext cx="5334000" cy="4000500"/>
          </a:xfrm>
          <a:prstGeom prst="rect">
            <a:avLst/>
          </a:prstGeom>
          <a:solidFill>
            <a:srgbClr val="FFFF00"/>
          </a:solidFill>
          <a:ln>
            <a:noFill/>
          </a:ln>
          <a:effec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2636912"/>
            <a:ext cx="5334000" cy="4000500"/>
          </a:xfrm>
          <a:prstGeom prst="rect">
            <a:avLst/>
          </a:prstGeom>
          <a:solidFill>
            <a:srgbClr val="FFC000"/>
          </a:solidFill>
          <a:ln>
            <a:noFill/>
          </a:ln>
          <a:effec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438925"/>
            <a:ext cx="5334000" cy="4000500"/>
          </a:xfrm>
          <a:prstGeom prst="rect">
            <a:avLst/>
          </a:prstGeom>
          <a:solidFill>
            <a:schemeClr val="accent5">
              <a:lumMod val="20000"/>
              <a:lumOff val="80000"/>
            </a:schemeClr>
          </a:solidFill>
          <a:ln>
            <a:noFill/>
          </a:ln>
          <a:effectLst/>
        </p:spPr>
      </p:pic>
    </p:spTree>
    <p:extLst>
      <p:ext uri="{BB962C8B-B14F-4D97-AF65-F5344CB8AC3E}">
        <p14:creationId xmlns:p14="http://schemas.microsoft.com/office/powerpoint/2010/main" val="6284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arn(inVertic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barn(inVertical)">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down)">
                                      <p:cBhvr>
                                        <p:cTn id="1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a:t>
            </a:r>
            <a:r>
              <a:rPr lang="en-GB" dirty="0" smtClean="0"/>
              <a:t>pc3_4_example2.m with nu=2</a:t>
            </a:r>
            <a:endParaRPr lang="en-GB" dirty="0"/>
          </a:p>
        </p:txBody>
      </p:sp>
      <p:sp>
        <p:nvSpPr>
          <p:cNvPr id="3" name="Content Placeholder 2"/>
          <p:cNvSpPr>
            <a:spLocks noGrp="1"/>
          </p:cNvSpPr>
          <p:nvPr>
            <p:ph idx="1"/>
          </p:nvPr>
        </p:nvSpPr>
        <p:spPr>
          <a:xfrm>
            <a:off x="230028" y="2348880"/>
            <a:ext cx="3349606" cy="3888432"/>
          </a:xfrm>
        </p:spPr>
        <p:txBody>
          <a:bodyPr>
            <a:normAutofit/>
          </a:bodyPr>
          <a:lstStyle/>
          <a:p>
            <a:pPr marL="0" indent="0">
              <a:buNone/>
            </a:pPr>
            <a:r>
              <a:rPr lang="en-GB" dirty="0" smtClean="0"/>
              <a:t>NMP, so a low </a:t>
            </a:r>
            <a:r>
              <a:rPr lang="en-GB" dirty="0" err="1" smtClean="0"/>
              <a:t>ny</a:t>
            </a:r>
            <a:r>
              <a:rPr lang="en-GB" dirty="0" smtClean="0"/>
              <a:t> does not work in general.</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66915007"/>
              </p:ext>
            </p:extLst>
          </p:nvPr>
        </p:nvGraphicFramePr>
        <p:xfrm>
          <a:off x="323528" y="1052736"/>
          <a:ext cx="3298095" cy="1145654"/>
        </p:xfrm>
        <a:graphic>
          <a:graphicData uri="http://schemas.openxmlformats.org/presentationml/2006/ole">
            <mc:AlternateContent xmlns:mc="http://schemas.openxmlformats.org/markup-compatibility/2006">
              <mc:Choice xmlns:v="urn:schemas-microsoft-com:vml" Requires="v">
                <p:oleObj spid="_x0000_s11328" name="Equation" r:id="rId3" imgW="1206360" imgH="419040" progId="Equation.3">
                  <p:embed/>
                </p:oleObj>
              </mc:Choice>
              <mc:Fallback>
                <p:oleObj name="Equation" r:id="rId3" imgW="1206360" imgH="419040" progId="Equation.3">
                  <p:embed/>
                  <p:pic>
                    <p:nvPicPr>
                      <p:cNvPr id="0" name=""/>
                      <p:cNvPicPr/>
                      <p:nvPr/>
                    </p:nvPicPr>
                    <p:blipFill>
                      <a:blip r:embed="rId4"/>
                      <a:stretch>
                        <a:fillRect/>
                      </a:stretch>
                    </p:blipFill>
                    <p:spPr>
                      <a:xfrm>
                        <a:off x="323528" y="1052736"/>
                        <a:ext cx="3298095" cy="1145654"/>
                      </a:xfrm>
                      <a:prstGeom prst="rect">
                        <a:avLst/>
                      </a:prstGeom>
                    </p:spPr>
                  </p:pic>
                </p:oleObj>
              </mc:Fallback>
            </mc:AlternateContent>
          </a:graphicData>
        </a:graphic>
      </p:graphicFrame>
      <p:pic>
        <p:nvPicPr>
          <p:cNvPr id="11313"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980728"/>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4"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950" y="1747220"/>
            <a:ext cx="5334000" cy="4000500"/>
          </a:xfrm>
          <a:prstGeom prst="rect">
            <a:avLst/>
          </a:prstGeom>
          <a:solidFill>
            <a:schemeClr val="accent5">
              <a:lumMod val="20000"/>
              <a:lumOff val="80000"/>
            </a:schemeClr>
          </a:solidFill>
          <a:ln>
            <a:noFill/>
          </a:ln>
          <a:effectLst/>
        </p:spPr>
      </p:pic>
      <p:pic>
        <p:nvPicPr>
          <p:cNvPr id="11315"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2348880"/>
            <a:ext cx="5334000" cy="4000500"/>
          </a:xfrm>
          <a:prstGeom prst="rect">
            <a:avLst/>
          </a:prstGeom>
          <a:solidFill>
            <a:srgbClr val="FFFF00"/>
          </a:solidFill>
          <a:ln>
            <a:noFill/>
          </a:ln>
          <a:effectLst/>
        </p:spPr>
      </p:pic>
      <p:pic>
        <p:nvPicPr>
          <p:cNvPr id="11316"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1982" y="2796902"/>
            <a:ext cx="5334000" cy="4000500"/>
          </a:xfrm>
          <a:prstGeom prst="rect">
            <a:avLst/>
          </a:prstGeom>
          <a:solidFill>
            <a:srgbClr val="FFC000"/>
          </a:solidFill>
          <a:ln>
            <a:noFill/>
          </a:ln>
          <a:effectLst/>
        </p:spPr>
      </p:pic>
      <p:sp>
        <p:nvSpPr>
          <p:cNvPr id="17" name="Rectangle 16"/>
          <p:cNvSpPr/>
          <p:nvPr/>
        </p:nvSpPr>
        <p:spPr>
          <a:xfrm>
            <a:off x="179512" y="3933056"/>
            <a:ext cx="4104456" cy="241632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As horizon increases, predictions improve.</a:t>
            </a:r>
          </a:p>
          <a:p>
            <a:pPr algn="ctr"/>
            <a:r>
              <a:rPr lang="en-GB" sz="2800" dirty="0" smtClean="0"/>
              <a:t>Here we need </a:t>
            </a:r>
            <a:r>
              <a:rPr lang="en-GB" sz="2800" dirty="0" err="1" smtClean="0"/>
              <a:t>ny</a:t>
            </a:r>
            <a:r>
              <a:rPr lang="en-GB" sz="2800" dirty="0" smtClean="0"/>
              <a:t> close to 40 before the optimisation is well–posed.</a:t>
            </a:r>
          </a:p>
        </p:txBody>
      </p:sp>
    </p:spTree>
    <p:extLst>
      <p:ext uri="{BB962C8B-B14F-4D97-AF65-F5344CB8AC3E}">
        <p14:creationId xmlns:p14="http://schemas.microsoft.com/office/powerpoint/2010/main" val="260614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14"/>
                                        </p:tgtEl>
                                        <p:attrNameLst>
                                          <p:attrName>style.visibility</p:attrName>
                                        </p:attrNameLst>
                                      </p:cBhvr>
                                      <p:to>
                                        <p:strVal val="visible"/>
                                      </p:to>
                                    </p:set>
                                    <p:animEffect transition="in" filter="barn(inVertical)">
                                      <p:cBhvr>
                                        <p:cTn id="7" dur="500"/>
                                        <p:tgtEl>
                                          <p:spTgt spid="113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315"/>
                                        </p:tgtEl>
                                        <p:attrNameLst>
                                          <p:attrName>style.visibility</p:attrName>
                                        </p:attrNameLst>
                                      </p:cBhvr>
                                      <p:to>
                                        <p:strVal val="visible"/>
                                      </p:to>
                                    </p:set>
                                    <p:animEffect transition="in" filter="barn(inVertical)">
                                      <p:cBhvr>
                                        <p:cTn id="12" dur="500"/>
                                        <p:tgtEl>
                                          <p:spTgt spid="113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316"/>
                                        </p:tgtEl>
                                        <p:attrNameLst>
                                          <p:attrName>style.visibility</p:attrName>
                                        </p:attrNameLst>
                                      </p:cBhvr>
                                      <p:to>
                                        <p:strVal val="visible"/>
                                      </p:to>
                                    </p:set>
                                    <p:animEffect transition="in" filter="barn(inVertical)">
                                      <p:cBhvr>
                                        <p:cTn id="17" dur="500"/>
                                        <p:tgtEl>
                                          <p:spTgt spid="113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903</Words>
  <Application>Microsoft Office PowerPoint</Application>
  <PresentationFormat>On-screen Show (4:3)</PresentationFormat>
  <Paragraphs>102</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CHAPTER 3 Well posed predictive control 4 Changing the input horizons</vt:lpstr>
      <vt:lpstr>Introduction</vt:lpstr>
      <vt:lpstr>Alternatives</vt:lpstr>
      <vt:lpstr>Aside - feedforward</vt:lpstr>
      <vt:lpstr>Begin with some examples using nu=2</vt:lpstr>
      <vt:lpstr>gpc3_4_example1, nu=2</vt:lpstr>
      <vt:lpstr>gpc3_4_example1, nu=2</vt:lpstr>
      <vt:lpstr>Open-loop prediction vs closed-loop</vt:lpstr>
      <vt:lpstr>gpc3_4_example2.m with nu=2</vt:lpstr>
      <vt:lpstr>Open-loop prediction vs closed-loop</vt:lpstr>
      <vt:lpstr>gpc3_4_example3.m with nu=2</vt:lpstr>
      <vt:lpstr>gpc3_4_example 4 with nu=2</vt:lpstr>
      <vt:lpstr>Observation summary for nu=2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100</cp:revision>
  <dcterms:created xsi:type="dcterms:W3CDTF">2012-03-07T15:25:29Z</dcterms:created>
  <dcterms:modified xsi:type="dcterms:W3CDTF">2014-02-14T08:20:17Z</dcterms:modified>
</cp:coreProperties>
</file>