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0" r:id="rId3"/>
    <p:sldId id="300" r:id="rId4"/>
    <p:sldId id="286" r:id="rId5"/>
    <p:sldId id="303" r:id="rId6"/>
    <p:sldId id="308" r:id="rId7"/>
    <p:sldId id="302" r:id="rId8"/>
    <p:sldId id="304" r:id="rId9"/>
    <p:sldId id="309" r:id="rId10"/>
    <p:sldId id="305" r:id="rId11"/>
    <p:sldId id="306" r:id="rId12"/>
    <p:sldId id="310" r:id="rId13"/>
    <p:sldId id="290" r:id="rId14"/>
    <p:sldId id="307" r:id="rId15"/>
    <p:sldId id="311" r:id="rId16"/>
    <p:sldId id="283" r:id="rId17"/>
    <p:sldId id="26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4" d="100"/>
          <a:sy n="84" d="100"/>
        </p:scale>
        <p:origin x="-60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2/12/2014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17</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jpeg"/><Relationship Id="rId5" Type="http://schemas.openxmlformats.org/officeDocument/2006/relationships/hyperlink" Target="http://engsc.ac.uk/" TargetMode="External"/><Relationship Id="rId10" Type="http://schemas.openxmlformats.org/officeDocument/2006/relationships/image" Target="../media/image22.jpeg"/><Relationship Id="rId4" Type="http://schemas.openxmlformats.org/officeDocument/2006/relationships/image" Target="../media/image19.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3</a:t>
            </a:r>
            <a:br>
              <a:rPr lang="en-GB" dirty="0" smtClean="0"/>
            </a:br>
            <a:r>
              <a:rPr lang="en-GB" dirty="0" smtClean="0"/>
              <a:t>Well posed predictive control </a:t>
            </a:r>
            <a:r>
              <a:rPr lang="en-GB" dirty="0"/>
              <a:t>5</a:t>
            </a:r>
            <a:r>
              <a:rPr lang="en-GB" dirty="0" smtClean="0"/>
              <a:t/>
            </a:r>
            <a:br>
              <a:rPr lang="en-GB" dirty="0" smtClean="0"/>
            </a:br>
            <a:r>
              <a:rPr lang="en-GB" dirty="0" smtClean="0"/>
              <a:t>Changing the input horizons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gpc3_5_example3, </a:t>
            </a:r>
            <a:r>
              <a:rPr lang="en-GB" dirty="0" err="1" smtClean="0"/>
              <a:t>ny</a:t>
            </a:r>
            <a:r>
              <a:rPr lang="en-GB" dirty="0" smtClean="0"/>
              <a:t>=5</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Predictions within the horizon improve with increasing nu, but overall predictions still very poor </a:t>
            </a:r>
            <a:r>
              <a:rPr lang="en-GB" dirty="0"/>
              <a:t>(</a:t>
            </a:r>
            <a:r>
              <a:rPr lang="en-GB" dirty="0" smtClean="0"/>
              <a:t>divergent).</a:t>
            </a:r>
          </a:p>
          <a:p>
            <a:pPr marL="0" indent="0">
              <a:buNone/>
            </a:pPr>
            <a:r>
              <a:rPr lang="en-GB" dirty="0" smtClean="0"/>
              <a:t>A low </a:t>
            </a:r>
            <a:r>
              <a:rPr lang="en-GB" dirty="0" err="1" smtClean="0"/>
              <a:t>ny</a:t>
            </a:r>
            <a:r>
              <a:rPr lang="en-GB" dirty="0" smtClean="0"/>
              <a:t> is dangerous as we do not observe the long term risks.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7" y="1268760"/>
            <a:ext cx="6228184" cy="467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462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gpc3_5_example3, </a:t>
            </a:r>
            <a:r>
              <a:rPr lang="en-GB" dirty="0" err="1" smtClean="0"/>
              <a:t>ny</a:t>
            </a:r>
            <a:r>
              <a:rPr lang="en-GB" dirty="0" smtClean="0"/>
              <a:t>=15</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Increasing </a:t>
            </a:r>
            <a:r>
              <a:rPr lang="en-GB" dirty="0" err="1" smtClean="0"/>
              <a:t>ny</a:t>
            </a:r>
            <a:r>
              <a:rPr lang="en-GB" dirty="0" smtClean="0"/>
              <a:t> gives us more confidence in the transient predictions, but the divergent tail is till worrying.</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268759"/>
            <a:ext cx="5968311" cy="4476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564904"/>
            <a:ext cx="5334000" cy="4000500"/>
          </a:xfrm>
          <a:prstGeom prst="rect">
            <a:avLst/>
          </a:prstGeom>
          <a:solidFill>
            <a:schemeClr val="accent6">
              <a:lumMod val="20000"/>
              <a:lumOff val="80000"/>
            </a:schemeClr>
          </a:solidFill>
          <a:ln>
            <a:noFill/>
          </a:ln>
          <a:effectLst/>
        </p:spPr>
      </p:pic>
      <p:sp>
        <p:nvSpPr>
          <p:cNvPr id="9" name="Rectangle 8"/>
          <p:cNvSpPr/>
          <p:nvPr/>
        </p:nvSpPr>
        <p:spPr>
          <a:xfrm>
            <a:off x="251520" y="4565154"/>
            <a:ext cx="3528392" cy="188818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I</a:t>
            </a:r>
            <a:r>
              <a:rPr lang="en-GB" sz="2800" dirty="0" smtClean="0"/>
              <a:t>nput predictions, especially the 1</a:t>
            </a:r>
            <a:r>
              <a:rPr lang="en-GB" sz="2800" baseline="30000" dirty="0" smtClean="0"/>
              <a:t>st</a:t>
            </a:r>
            <a:r>
              <a:rPr lang="en-GB" sz="2800" dirty="0" smtClean="0"/>
              <a:t> value, become fairly steady for nu&gt;=2.</a:t>
            </a:r>
            <a:endParaRPr lang="en-GB" sz="2800" dirty="0"/>
          </a:p>
        </p:txBody>
      </p:sp>
    </p:spTree>
    <p:extLst>
      <p:ext uri="{BB962C8B-B14F-4D97-AF65-F5344CB8AC3E}">
        <p14:creationId xmlns:p14="http://schemas.microsoft.com/office/powerpoint/2010/main" val="93646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Open-loop prediction vs closed-loop</a:t>
            </a:r>
            <a:endParaRPr lang="en-GB" dirty="0"/>
          </a:p>
        </p:txBody>
      </p:sp>
      <p:sp>
        <p:nvSpPr>
          <p:cNvPr id="3" name="Content Placeholder 2"/>
          <p:cNvSpPr>
            <a:spLocks noGrp="1"/>
          </p:cNvSpPr>
          <p:nvPr>
            <p:ph idx="1"/>
          </p:nvPr>
        </p:nvSpPr>
        <p:spPr>
          <a:xfrm>
            <a:off x="214282" y="928670"/>
            <a:ext cx="8606190" cy="1492218"/>
          </a:xfrm>
        </p:spPr>
        <p:txBody>
          <a:bodyPr>
            <a:normAutofit fontScale="85000" lnSpcReduction="20000"/>
          </a:bodyPr>
          <a:lstStyle/>
          <a:p>
            <a:pPr marL="0" indent="0">
              <a:buNone/>
            </a:pPr>
            <a:r>
              <a:rPr lang="en-GB" dirty="0" smtClean="0"/>
              <a:t>With high enough </a:t>
            </a:r>
            <a:r>
              <a:rPr lang="en-GB" dirty="0" err="1" smtClean="0"/>
              <a:t>ny</a:t>
            </a:r>
            <a:r>
              <a:rPr lang="en-GB" dirty="0" smtClean="0"/>
              <a:t> and high nu the actual closed-loop behaviour is very similar to the open-loop prediction within the horizon (feedback saves us from the divergence beyond).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
        <p:nvSpPr>
          <p:cNvPr id="6" name="Rectangle 5"/>
          <p:cNvSpPr/>
          <p:nvPr/>
        </p:nvSpPr>
        <p:spPr>
          <a:xfrm>
            <a:off x="273774" y="2564904"/>
            <a:ext cx="2858065" cy="388843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suggests the optimisation is well-posed.</a:t>
            </a:r>
          </a:p>
          <a:p>
            <a:pPr algn="ctr"/>
            <a:endParaRPr lang="en-GB" sz="2800" dirty="0" smtClean="0"/>
          </a:p>
          <a:p>
            <a:pPr algn="ctr"/>
            <a:r>
              <a:rPr lang="en-GB" sz="2800" dirty="0" smtClean="0"/>
              <a:t>Good closed-loop behaviour is more likely to be due to good design.</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132856"/>
            <a:ext cx="5910064" cy="4432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3032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gpc3_5_example 4 with </a:t>
            </a:r>
            <a:r>
              <a:rPr lang="en-GB" dirty="0" err="1" smtClean="0"/>
              <a:t>ny</a:t>
            </a:r>
            <a:r>
              <a:rPr lang="en-GB" dirty="0" smtClean="0"/>
              <a:t>=5</a:t>
            </a:r>
            <a:endParaRPr lang="en-GB" dirty="0"/>
          </a:p>
        </p:txBody>
      </p:sp>
      <p:sp>
        <p:nvSpPr>
          <p:cNvPr id="3" name="Content Placeholder 2"/>
          <p:cNvSpPr>
            <a:spLocks noGrp="1"/>
          </p:cNvSpPr>
          <p:nvPr>
            <p:ph idx="1"/>
          </p:nvPr>
        </p:nvSpPr>
        <p:spPr>
          <a:xfrm>
            <a:off x="230028" y="2348880"/>
            <a:ext cx="3349606" cy="3888432"/>
          </a:xfrm>
        </p:spPr>
        <p:txBody>
          <a:bodyPr>
            <a:normAutofit/>
          </a:bodyPr>
          <a:lstStyle/>
          <a:p>
            <a:pPr marL="0" indent="0">
              <a:buNone/>
            </a:pPr>
            <a:r>
              <a:rPr lang="en-GB" dirty="0" smtClean="0"/>
              <a:t>Complex poles, but </a:t>
            </a:r>
            <a:r>
              <a:rPr lang="en-GB" b="1" dirty="0" smtClean="0">
                <a:solidFill>
                  <a:srgbClr val="C00000"/>
                </a:solidFill>
              </a:rPr>
              <a:t>stable</a:t>
            </a:r>
            <a:r>
              <a:rPr lang="en-GB" dirty="0" smtClean="0"/>
              <a:t>. </a:t>
            </a:r>
          </a:p>
          <a:p>
            <a:pPr marL="0" indent="0">
              <a:buNone/>
            </a:pP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967164776"/>
              </p:ext>
            </p:extLst>
          </p:nvPr>
        </p:nvGraphicFramePr>
        <p:xfrm>
          <a:off x="409575" y="1052513"/>
          <a:ext cx="3124200" cy="1146175"/>
        </p:xfrm>
        <a:graphic>
          <a:graphicData uri="http://schemas.openxmlformats.org/presentationml/2006/ole">
            <mc:AlternateContent xmlns:mc="http://schemas.openxmlformats.org/markup-compatibility/2006">
              <mc:Choice xmlns:v="urn:schemas-microsoft-com:vml" Requires="v">
                <p:oleObj spid="_x0000_s13388" name="Equation" r:id="rId3" imgW="1143000" imgH="419040" progId="Equation.3">
                  <p:embed/>
                </p:oleObj>
              </mc:Choice>
              <mc:Fallback>
                <p:oleObj name="Equation" r:id="rId3" imgW="1143000" imgH="419040" progId="Equation.3">
                  <p:embed/>
                  <p:pic>
                    <p:nvPicPr>
                      <p:cNvPr id="0" name=""/>
                      <p:cNvPicPr/>
                      <p:nvPr/>
                    </p:nvPicPr>
                    <p:blipFill>
                      <a:blip r:embed="rId4"/>
                      <a:stretch>
                        <a:fillRect/>
                      </a:stretch>
                    </p:blipFill>
                    <p:spPr>
                      <a:xfrm>
                        <a:off x="409575" y="1052513"/>
                        <a:ext cx="3124200" cy="1146175"/>
                      </a:xfrm>
                      <a:prstGeom prst="rect">
                        <a:avLst/>
                      </a:prstGeom>
                    </p:spPr>
                  </p:pic>
                </p:oleObj>
              </mc:Fallback>
            </mc:AlternateContent>
          </a:graphicData>
        </a:graphic>
      </p:graphicFrame>
      <p:sp>
        <p:nvSpPr>
          <p:cNvPr id="18" name="Rectangle 17"/>
          <p:cNvSpPr/>
          <p:nvPr/>
        </p:nvSpPr>
        <p:spPr>
          <a:xfrm>
            <a:off x="217017" y="3356992"/>
            <a:ext cx="3562895" cy="3312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Increasing nu has helped but only a little impact here because </a:t>
            </a:r>
            <a:r>
              <a:rPr lang="en-GB" sz="2800" dirty="0" err="1" smtClean="0"/>
              <a:t>ny</a:t>
            </a:r>
            <a:r>
              <a:rPr lang="en-GB" sz="2800" dirty="0" smtClean="0"/>
              <a:t> is too small to observe and overcome the unpleasant open-loop dynamics.</a:t>
            </a:r>
          </a:p>
        </p:txBody>
      </p:sp>
      <p:pic>
        <p:nvPicPr>
          <p:cNvPr id="13377"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3360" y="1196752"/>
            <a:ext cx="576064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99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gpc3_5_example 4 with </a:t>
            </a:r>
            <a:r>
              <a:rPr lang="en-GB" dirty="0" err="1" smtClean="0"/>
              <a:t>ny</a:t>
            </a:r>
            <a:r>
              <a:rPr lang="en-GB" dirty="0" smtClean="0"/>
              <a:t>=15</a:t>
            </a:r>
            <a:endParaRPr lang="en-GB" dirty="0"/>
          </a:p>
        </p:txBody>
      </p:sp>
      <p:sp>
        <p:nvSpPr>
          <p:cNvPr id="3" name="Content Placeholder 2"/>
          <p:cNvSpPr>
            <a:spLocks noGrp="1"/>
          </p:cNvSpPr>
          <p:nvPr>
            <p:ph idx="1"/>
          </p:nvPr>
        </p:nvSpPr>
        <p:spPr>
          <a:xfrm>
            <a:off x="230028" y="2348880"/>
            <a:ext cx="3349606" cy="3888432"/>
          </a:xfrm>
        </p:spPr>
        <p:txBody>
          <a:bodyPr>
            <a:normAutofit/>
          </a:bodyPr>
          <a:lstStyle/>
          <a:p>
            <a:pPr marL="0" indent="0">
              <a:buNone/>
            </a:pPr>
            <a:r>
              <a:rPr lang="en-GB" dirty="0" smtClean="0"/>
              <a:t>Complex poles, but </a:t>
            </a:r>
            <a:r>
              <a:rPr lang="en-GB" b="1" dirty="0" smtClean="0">
                <a:solidFill>
                  <a:srgbClr val="C00000"/>
                </a:solidFill>
              </a:rPr>
              <a:t>stable</a:t>
            </a:r>
            <a:r>
              <a:rPr lang="en-GB" dirty="0" smtClean="0"/>
              <a:t>. </a:t>
            </a:r>
          </a:p>
          <a:p>
            <a:pPr marL="0" indent="0">
              <a:buNone/>
            </a:pP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063108118"/>
              </p:ext>
            </p:extLst>
          </p:nvPr>
        </p:nvGraphicFramePr>
        <p:xfrm>
          <a:off x="409575" y="1052513"/>
          <a:ext cx="3124200" cy="1146175"/>
        </p:xfrm>
        <a:graphic>
          <a:graphicData uri="http://schemas.openxmlformats.org/presentationml/2006/ole">
            <mc:AlternateContent xmlns:mc="http://schemas.openxmlformats.org/markup-compatibility/2006">
              <mc:Choice xmlns:v="urn:schemas-microsoft-com:vml" Requires="v">
                <p:oleObj spid="_x0000_s23565" name="Equation" r:id="rId3" imgW="1143000" imgH="419040" progId="Equation.3">
                  <p:embed/>
                </p:oleObj>
              </mc:Choice>
              <mc:Fallback>
                <p:oleObj name="Equation" r:id="rId3" imgW="1143000" imgH="419040" progId="Equation.3">
                  <p:embed/>
                  <p:pic>
                    <p:nvPicPr>
                      <p:cNvPr id="0" name=""/>
                      <p:cNvPicPr/>
                      <p:nvPr/>
                    </p:nvPicPr>
                    <p:blipFill>
                      <a:blip r:embed="rId4"/>
                      <a:stretch>
                        <a:fillRect/>
                      </a:stretch>
                    </p:blipFill>
                    <p:spPr>
                      <a:xfrm>
                        <a:off x="409575" y="1052513"/>
                        <a:ext cx="3124200" cy="1146175"/>
                      </a:xfrm>
                      <a:prstGeom prst="rect">
                        <a:avLst/>
                      </a:prstGeom>
                    </p:spPr>
                  </p:pic>
                </p:oleObj>
              </mc:Fallback>
            </mc:AlternateContent>
          </a:graphicData>
        </a:graphic>
      </p:graphicFrame>
      <p:sp>
        <p:nvSpPr>
          <p:cNvPr id="18" name="Rectangle 17"/>
          <p:cNvSpPr/>
          <p:nvPr/>
        </p:nvSpPr>
        <p:spPr>
          <a:xfrm>
            <a:off x="217017" y="3356992"/>
            <a:ext cx="3562895" cy="3312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Increasing nu now has a good impact because </a:t>
            </a:r>
            <a:r>
              <a:rPr lang="en-GB" sz="2800" dirty="0" err="1" smtClean="0"/>
              <a:t>ny</a:t>
            </a:r>
            <a:r>
              <a:rPr lang="en-GB" sz="2800" dirty="0" smtClean="0"/>
              <a:t> is large enough to observe and compensate for open-loop dynamics.</a:t>
            </a:r>
          </a:p>
          <a:p>
            <a:pPr algn="ctr"/>
            <a:r>
              <a:rPr lang="en-GB" sz="2800" dirty="0" smtClean="0"/>
              <a:t>Need nu&gt;=4!</a:t>
            </a:r>
          </a:p>
        </p:txBody>
      </p:sp>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9574" y="1255712"/>
            <a:ext cx="557212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636" y="1431924"/>
            <a:ext cx="5334000" cy="4000500"/>
          </a:xfrm>
          <a:prstGeom prst="rect">
            <a:avLst/>
          </a:prstGeom>
          <a:solidFill>
            <a:schemeClr val="accent6">
              <a:lumMod val="20000"/>
              <a:lumOff val="80000"/>
            </a:schemeClr>
          </a:solidFill>
          <a:ln>
            <a:noFill/>
          </a:ln>
          <a:effectLst/>
        </p:spPr>
      </p:pic>
      <p:sp>
        <p:nvSpPr>
          <p:cNvPr id="7" name="Rounded Rectangular Callout 6"/>
          <p:cNvSpPr/>
          <p:nvPr/>
        </p:nvSpPr>
        <p:spPr>
          <a:xfrm>
            <a:off x="4499992" y="4797151"/>
            <a:ext cx="3312368" cy="1872208"/>
          </a:xfrm>
          <a:prstGeom prst="wedgeRoundRectCallout">
            <a:avLst>
              <a:gd name="adj1" fmla="val -27472"/>
              <a:gd name="adj2" fmla="val -920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Input predictions settle for nu&gt;=4.</a:t>
            </a:r>
            <a:endParaRPr lang="en-GB" sz="2800" dirty="0"/>
          </a:p>
        </p:txBody>
      </p:sp>
    </p:spTree>
    <p:extLst>
      <p:ext uri="{BB962C8B-B14F-4D97-AF65-F5344CB8AC3E}">
        <p14:creationId xmlns:p14="http://schemas.microsoft.com/office/powerpoint/2010/main" val="398509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3555"/>
                                        </p:tgtEl>
                                        <p:attrNameLst>
                                          <p:attrName>style.visibility</p:attrName>
                                        </p:attrNameLst>
                                      </p:cBhvr>
                                      <p:to>
                                        <p:strVal val="visible"/>
                                      </p:to>
                                    </p:set>
                                    <p:animEffect transition="in" filter="circle(in)">
                                      <p:cBhvr>
                                        <p:cTn id="17" dur="20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Open-loop prediction vs closed-loop</a:t>
            </a:r>
            <a:endParaRPr lang="en-GB" dirty="0"/>
          </a:p>
        </p:txBody>
      </p:sp>
      <p:sp>
        <p:nvSpPr>
          <p:cNvPr id="3" name="Content Placeholder 2"/>
          <p:cNvSpPr>
            <a:spLocks noGrp="1"/>
          </p:cNvSpPr>
          <p:nvPr>
            <p:ph idx="1"/>
          </p:nvPr>
        </p:nvSpPr>
        <p:spPr>
          <a:xfrm>
            <a:off x="249330" y="836712"/>
            <a:ext cx="8606190" cy="1492218"/>
          </a:xfrm>
        </p:spPr>
        <p:txBody>
          <a:bodyPr>
            <a:normAutofit lnSpcReduction="10000"/>
          </a:bodyPr>
          <a:lstStyle/>
          <a:p>
            <a:pPr marL="0" indent="0">
              <a:buNone/>
            </a:pPr>
            <a:r>
              <a:rPr lang="en-GB" dirty="0" smtClean="0"/>
              <a:t>With high enough </a:t>
            </a:r>
            <a:r>
              <a:rPr lang="en-GB" dirty="0" err="1" smtClean="0"/>
              <a:t>ny</a:t>
            </a:r>
            <a:r>
              <a:rPr lang="en-GB" dirty="0" smtClean="0"/>
              <a:t> and high nu the actual closed-loop behaviour is very similar to the open-loop prediction within the horizon </a:t>
            </a:r>
            <a:r>
              <a:rPr lang="en-GB" dirty="0"/>
              <a:t>(</a:t>
            </a:r>
            <a:r>
              <a:rPr lang="en-GB" dirty="0" smtClean="0"/>
              <a:t>and beyond).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15</a:t>
            </a:fld>
            <a:endParaRPr lang="en-GB" dirty="0"/>
          </a:p>
        </p:txBody>
      </p:sp>
      <p:sp>
        <p:nvSpPr>
          <p:cNvPr id="6" name="Rectangle 5"/>
          <p:cNvSpPr/>
          <p:nvPr/>
        </p:nvSpPr>
        <p:spPr>
          <a:xfrm>
            <a:off x="273774" y="2564904"/>
            <a:ext cx="2858065" cy="388843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suggests the optimisation is well-posed.</a:t>
            </a:r>
          </a:p>
          <a:p>
            <a:pPr algn="ctr"/>
            <a:endParaRPr lang="en-GB" sz="2800" dirty="0" smtClean="0"/>
          </a:p>
          <a:p>
            <a:pPr algn="ctr"/>
            <a:r>
              <a:rPr lang="en-GB" sz="2800" dirty="0" smtClean="0"/>
              <a:t>Good closed-loop behaviour is more likely to be due to good design.</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39" y="2304255"/>
            <a:ext cx="6012161" cy="4509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5870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Observation summary for nu</a:t>
            </a:r>
            <a:endParaRPr lang="en-GB" dirty="0"/>
          </a:p>
        </p:txBody>
      </p:sp>
      <p:sp>
        <p:nvSpPr>
          <p:cNvPr id="3" name="Content Placeholder 2"/>
          <p:cNvSpPr>
            <a:spLocks noGrp="1"/>
          </p:cNvSpPr>
          <p:nvPr>
            <p:ph idx="1"/>
          </p:nvPr>
        </p:nvSpPr>
        <p:spPr>
          <a:xfrm>
            <a:off x="214282" y="928670"/>
            <a:ext cx="8715436" cy="4732578"/>
          </a:xfrm>
        </p:spPr>
        <p:txBody>
          <a:bodyPr>
            <a:normAutofit fontScale="77500" lnSpcReduction="20000"/>
          </a:bodyPr>
          <a:lstStyle/>
          <a:p>
            <a:r>
              <a:rPr lang="en-GB" dirty="0" smtClean="0"/>
              <a:t>Use of low output horizons, even with large nu rarely gives rise to sensible predictions. The optimisations results from such a scenario cannot usually be trusted and so should be avoided.</a:t>
            </a:r>
          </a:p>
          <a:p>
            <a:r>
              <a:rPr lang="en-GB" dirty="0" smtClean="0"/>
              <a:t>Long output horizons in combination with larger input horizons allow better predicted performance and in most cases shown, indicated good performance both within the horizon window and beyond which </a:t>
            </a:r>
            <a:r>
              <a:rPr lang="en-GB" smtClean="0"/>
              <a:t>is  </a:t>
            </a:r>
            <a:r>
              <a:rPr lang="en-GB" smtClean="0"/>
              <a:t>a main </a:t>
            </a:r>
            <a:r>
              <a:rPr lang="en-GB" dirty="0" smtClean="0"/>
              <a:t>indicator of a well posed optimisation. (The exception is open-loop unstable processes)</a:t>
            </a:r>
          </a:p>
          <a:p>
            <a:r>
              <a:rPr lang="en-GB" dirty="0" smtClean="0"/>
              <a:t>For the examples shown, the differences in the first input value were minimal for nu equal to around 3 or greater. The suggestion therefore is that there is rarely a need for nu to be very large, although of course some cases may require nu =10 or more. It is easy to do trial and error to check.</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16</a:t>
            </a:fld>
            <a:endParaRPr lang="en-GB" dirty="0"/>
          </a:p>
        </p:txBody>
      </p:sp>
      <p:sp>
        <p:nvSpPr>
          <p:cNvPr id="10" name="Rectangle 9"/>
          <p:cNvSpPr/>
          <p:nvPr/>
        </p:nvSpPr>
        <p:spPr>
          <a:xfrm>
            <a:off x="467544" y="5328138"/>
            <a:ext cx="8064896" cy="152986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These videos have not yet considered the impact of changing the weights on the input – this is needed before we make any final conclusions. </a:t>
            </a:r>
            <a:endParaRPr lang="en-GB" sz="2800" dirty="0"/>
          </a:p>
        </p:txBody>
      </p:sp>
    </p:spTree>
    <p:extLst>
      <p:ext uri="{BB962C8B-B14F-4D97-AF65-F5344CB8AC3E}">
        <p14:creationId xmlns:p14="http://schemas.microsoft.com/office/powerpoint/2010/main" val="211629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Introduction</a:t>
            </a:r>
            <a:endParaRPr lang="en-GB" dirty="0"/>
          </a:p>
        </p:txBody>
      </p:sp>
      <p:sp>
        <p:nvSpPr>
          <p:cNvPr id="3" name="Content Placeholder 2"/>
          <p:cNvSpPr>
            <a:spLocks noGrp="1"/>
          </p:cNvSpPr>
          <p:nvPr>
            <p:ph idx="1"/>
          </p:nvPr>
        </p:nvSpPr>
        <p:spPr>
          <a:xfrm>
            <a:off x="214282" y="1052736"/>
            <a:ext cx="8715436" cy="5519536"/>
          </a:xfrm>
        </p:spPr>
        <p:txBody>
          <a:bodyPr>
            <a:normAutofit fontScale="77500" lnSpcReduction="20000"/>
          </a:bodyPr>
          <a:lstStyle/>
          <a:p>
            <a:pPr marL="0" indent="0">
              <a:lnSpc>
                <a:spcPct val="90000"/>
              </a:lnSpc>
              <a:buNone/>
            </a:pPr>
            <a:r>
              <a:rPr lang="en-GB" altLang="en-US" dirty="0" smtClean="0"/>
              <a:t>The previous videos demonstrated, through examples and simple argument, that the use of an input horizon of 2 was an improvement on the use of 1, for most cases.</a:t>
            </a:r>
          </a:p>
          <a:p>
            <a:pPr marL="514350" indent="-514350">
              <a:lnSpc>
                <a:spcPct val="90000"/>
              </a:lnSpc>
              <a:buFont typeface="+mj-lt"/>
              <a:buAutoNum type="arabicPeriod"/>
            </a:pPr>
            <a:r>
              <a:rPr lang="en-GB" altLang="en-US" dirty="0" smtClean="0"/>
              <a:t>Similar conclusions arose with nu=1 or 2, that is in general with low output horizons, the optimisation does not reflect enough of the predicted behaviour to be meaningful.</a:t>
            </a:r>
          </a:p>
          <a:p>
            <a:pPr marL="514350" indent="-514350">
              <a:lnSpc>
                <a:spcPct val="90000"/>
              </a:lnSpc>
              <a:buFont typeface="+mj-lt"/>
              <a:buAutoNum type="arabicPeriod"/>
            </a:pPr>
            <a:r>
              <a:rPr lang="en-GB" altLang="en-US" dirty="0" smtClean="0"/>
              <a:t>With high output horizons, the steady-state error dominates J and  thus the final value goes directly to the steady-state, which in essence means only one of the degrees of freedom is available for optimisation.</a:t>
            </a:r>
          </a:p>
          <a:p>
            <a:pPr marL="514350" indent="-514350">
              <a:lnSpc>
                <a:spcPct val="90000"/>
              </a:lnSpc>
              <a:buFont typeface="+mj-lt"/>
              <a:buAutoNum type="arabicPeriod"/>
            </a:pPr>
            <a:r>
              <a:rPr lang="en-GB" altLang="en-US" dirty="0" smtClean="0"/>
              <a:t>For systems with undesirable open-loop dynamics (such as open-loop unstable processes), there may be insufficient flexibility with the predicted control trajectory to form desirable predictions.</a:t>
            </a:r>
          </a:p>
          <a:p>
            <a:pPr marL="0" indent="0">
              <a:lnSpc>
                <a:spcPct val="90000"/>
              </a:lnSpc>
              <a:buNone/>
            </a:pPr>
            <a:r>
              <a:rPr lang="en-GB" altLang="en-US" b="1" dirty="0" smtClean="0">
                <a:solidFill>
                  <a:srgbClr val="C00000"/>
                </a:solidFill>
              </a:rPr>
              <a:t>This video overlays plots with several different </a:t>
            </a:r>
            <a:r>
              <a:rPr lang="en-GB" altLang="en-US" b="1" dirty="0" err="1" smtClean="0">
                <a:solidFill>
                  <a:srgbClr val="C00000"/>
                </a:solidFill>
              </a:rPr>
              <a:t>ny</a:t>
            </a:r>
            <a:r>
              <a:rPr lang="en-GB" altLang="en-US" b="1" dirty="0" smtClean="0">
                <a:solidFill>
                  <a:srgbClr val="C00000"/>
                </a:solidFill>
              </a:rPr>
              <a:t> simultaneously in an effort to gain insight into a systematic proposal for horizon choices.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Aside - </a:t>
            </a:r>
            <a:r>
              <a:rPr lang="en-GB" dirty="0" err="1" smtClean="0"/>
              <a:t>feedforward</a:t>
            </a:r>
            <a:endParaRPr lang="en-GB" dirty="0"/>
          </a:p>
        </p:txBody>
      </p:sp>
      <p:sp>
        <p:nvSpPr>
          <p:cNvPr id="3" name="Content Placeholder 2"/>
          <p:cNvSpPr>
            <a:spLocks noGrp="1"/>
          </p:cNvSpPr>
          <p:nvPr>
            <p:ph idx="1"/>
          </p:nvPr>
        </p:nvSpPr>
        <p:spPr/>
        <p:txBody>
          <a:bodyPr>
            <a:normAutofit lnSpcReduction="10000"/>
          </a:bodyPr>
          <a:lstStyle/>
          <a:p>
            <a:r>
              <a:rPr lang="en-GB" dirty="0" smtClean="0"/>
              <a:t>So far these videos are assuming there is no advance information on the target, so in essence the </a:t>
            </a:r>
            <a:r>
              <a:rPr lang="en-GB" dirty="0" err="1" smtClean="0"/>
              <a:t>feedforward</a:t>
            </a:r>
            <a:r>
              <a:rPr lang="en-GB" dirty="0" smtClean="0"/>
              <a:t> </a:t>
            </a:r>
            <a:r>
              <a:rPr lang="en-GB" dirty="0" err="1" smtClean="0"/>
              <a:t>P</a:t>
            </a:r>
            <a:r>
              <a:rPr lang="en-GB" baseline="-25000" dirty="0" err="1" smtClean="0"/>
              <a:t>r</a:t>
            </a:r>
            <a:r>
              <a:rPr lang="en-GB" dirty="0" smtClean="0"/>
              <a:t> is a constant and the target is assumed constant.</a:t>
            </a:r>
          </a:p>
          <a:p>
            <a:r>
              <a:rPr lang="en-GB" dirty="0" smtClean="0"/>
              <a:t>Discussions on how ‘tuning’ guidance might change when advance information on the target is available is delayed until later so as not to confuse core concepts.</a:t>
            </a:r>
          </a:p>
          <a:p>
            <a:r>
              <a:rPr lang="en-GB" dirty="0" smtClean="0"/>
              <a:t>However, viewers should note that there is a very strong link between nu and behaviour when </a:t>
            </a:r>
            <a:r>
              <a:rPr lang="en-GB" dirty="0" err="1" smtClean="0"/>
              <a:t>feedforward</a:t>
            </a:r>
            <a:r>
              <a:rPr lang="en-GB" dirty="0" smtClean="0"/>
              <a:t> is provided.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Tree>
    <p:extLst>
      <p:ext uri="{BB962C8B-B14F-4D97-AF65-F5344CB8AC3E}">
        <p14:creationId xmlns:p14="http://schemas.microsoft.com/office/powerpoint/2010/main" val="1511712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gpc3_5_example1, </a:t>
            </a:r>
            <a:r>
              <a:rPr lang="en-GB" dirty="0" err="1" smtClean="0"/>
              <a:t>ny</a:t>
            </a:r>
            <a:r>
              <a:rPr lang="en-GB" dirty="0" smtClean="0"/>
              <a:t>=5</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Low </a:t>
            </a:r>
            <a:r>
              <a:rPr lang="en-GB" dirty="0" err="1" smtClean="0"/>
              <a:t>ny</a:t>
            </a:r>
            <a:r>
              <a:rPr lang="en-GB" dirty="0" smtClean="0"/>
              <a:t>, predictions are poor for all choices of nu!</a:t>
            </a:r>
          </a:p>
          <a:p>
            <a:pPr marL="0" indent="0">
              <a:buNone/>
            </a:pPr>
            <a:r>
              <a:rPr lang="en-GB" dirty="0" smtClean="0"/>
              <a:t>An optimisation based on </a:t>
            </a:r>
            <a:r>
              <a:rPr lang="en-GB" dirty="0" err="1" smtClean="0"/>
              <a:t>ny</a:t>
            </a:r>
            <a:r>
              <a:rPr lang="en-GB" dirty="0" smtClean="0"/>
              <a:t>=5 cannot be trusted to give good overall strategy.</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210272"/>
            <a:ext cx="6372090" cy="4779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49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gpc3_5_example1, </a:t>
            </a:r>
            <a:r>
              <a:rPr lang="en-GB" dirty="0" err="1" smtClean="0"/>
              <a:t>ny</a:t>
            </a:r>
            <a:r>
              <a:rPr lang="en-GB" dirty="0" smtClean="0"/>
              <a:t>=15</a:t>
            </a:r>
            <a:endParaRPr lang="en-GB" dirty="0"/>
          </a:p>
        </p:txBody>
      </p:sp>
      <p:sp>
        <p:nvSpPr>
          <p:cNvPr id="3" name="Content Placeholder 2"/>
          <p:cNvSpPr>
            <a:spLocks noGrp="1"/>
          </p:cNvSpPr>
          <p:nvPr>
            <p:ph idx="1"/>
          </p:nvPr>
        </p:nvSpPr>
        <p:spPr>
          <a:xfrm>
            <a:off x="214282" y="928670"/>
            <a:ext cx="3349606" cy="5596674"/>
          </a:xfrm>
        </p:spPr>
        <p:txBody>
          <a:bodyPr>
            <a:normAutofit fontScale="92500" lnSpcReduction="20000"/>
          </a:bodyPr>
          <a:lstStyle/>
          <a:p>
            <a:pPr marL="0" indent="0">
              <a:buNone/>
            </a:pPr>
            <a:r>
              <a:rPr lang="en-GB" dirty="0" smtClean="0"/>
              <a:t>As nu increases, the predictions get closer to what could be considered a good overall strategy.</a:t>
            </a:r>
          </a:p>
          <a:p>
            <a:pPr marL="0" indent="0">
              <a:buNone/>
            </a:pPr>
            <a:r>
              <a:rPr lang="en-GB" dirty="0" smtClean="0"/>
              <a:t>Although the outputs are fairly fixed for nu&gt;=3, there are some subtle changes in the proposed input trajectory – </a:t>
            </a:r>
            <a:r>
              <a:rPr lang="en-GB" b="1" dirty="0" smtClean="0">
                <a:solidFill>
                  <a:srgbClr val="C00000"/>
                </a:solidFill>
              </a:rPr>
              <a:t>BUT, NOT the 1</a:t>
            </a:r>
            <a:r>
              <a:rPr lang="en-GB" b="1" baseline="30000" dirty="0" smtClean="0">
                <a:solidFill>
                  <a:srgbClr val="C00000"/>
                </a:solidFill>
              </a:rPr>
              <a:t>st</a:t>
            </a:r>
            <a:r>
              <a:rPr lang="en-GB" b="1" dirty="0" smtClean="0">
                <a:solidFill>
                  <a:srgbClr val="C00000"/>
                </a:solidFill>
              </a:rPr>
              <a:t> value!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908720"/>
            <a:ext cx="6228184" cy="467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337465"/>
            <a:ext cx="5637252" cy="4227939"/>
          </a:xfrm>
          <a:prstGeom prst="rect">
            <a:avLst/>
          </a:prstGeom>
          <a:solidFill>
            <a:schemeClr val="accent6">
              <a:lumMod val="20000"/>
              <a:lumOff val="80000"/>
            </a:schemeClr>
          </a:solidFill>
          <a:ln>
            <a:noFill/>
          </a:ln>
          <a:effectLst/>
        </p:spPr>
      </p:pic>
    </p:spTree>
    <p:extLst>
      <p:ext uri="{BB962C8B-B14F-4D97-AF65-F5344CB8AC3E}">
        <p14:creationId xmlns:p14="http://schemas.microsoft.com/office/powerpoint/2010/main" val="82292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arn(inVertical)">
                                      <p:cBhvr>
                                        <p:cTn id="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Open-loop prediction vs closed-loop</a:t>
            </a:r>
            <a:endParaRPr lang="en-GB" dirty="0"/>
          </a:p>
        </p:txBody>
      </p:sp>
      <p:sp>
        <p:nvSpPr>
          <p:cNvPr id="3" name="Content Placeholder 2"/>
          <p:cNvSpPr>
            <a:spLocks noGrp="1"/>
          </p:cNvSpPr>
          <p:nvPr>
            <p:ph idx="1"/>
          </p:nvPr>
        </p:nvSpPr>
        <p:spPr>
          <a:xfrm>
            <a:off x="214282" y="928670"/>
            <a:ext cx="8606190" cy="1294196"/>
          </a:xfrm>
        </p:spPr>
        <p:txBody>
          <a:bodyPr>
            <a:normAutofit fontScale="92500" lnSpcReduction="20000"/>
          </a:bodyPr>
          <a:lstStyle/>
          <a:p>
            <a:pPr marL="0" indent="0">
              <a:buNone/>
            </a:pPr>
            <a:r>
              <a:rPr lang="en-GB" dirty="0" smtClean="0"/>
              <a:t>With high </a:t>
            </a:r>
            <a:r>
              <a:rPr lang="en-GB" dirty="0" err="1" smtClean="0"/>
              <a:t>ny</a:t>
            </a:r>
            <a:r>
              <a:rPr lang="en-GB" dirty="0" smtClean="0"/>
              <a:t> and high nu the actual closed-loop behaviour is very similar to the open-loop prediction within the horizon (and beyond).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
        <p:nvSpPr>
          <p:cNvPr id="6" name="Rectangle 5"/>
          <p:cNvSpPr/>
          <p:nvPr/>
        </p:nvSpPr>
        <p:spPr>
          <a:xfrm>
            <a:off x="273774" y="2222866"/>
            <a:ext cx="2858065" cy="42304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suggests the optimisation is well-posed.</a:t>
            </a:r>
          </a:p>
          <a:p>
            <a:pPr algn="ctr"/>
            <a:endParaRPr lang="en-GB" sz="2800" dirty="0" smtClean="0"/>
          </a:p>
          <a:p>
            <a:pPr algn="ctr"/>
            <a:r>
              <a:rPr lang="en-GB" sz="2800" dirty="0" smtClean="0"/>
              <a:t>Good closed-loop behaviour is more likely to be due to good design.</a:t>
            </a: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689" y="2060848"/>
            <a:ext cx="6226815" cy="467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096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gpc3_5_example2, </a:t>
            </a:r>
            <a:r>
              <a:rPr lang="en-GB" dirty="0" err="1" smtClean="0"/>
              <a:t>ny</a:t>
            </a:r>
            <a:r>
              <a:rPr lang="en-GB" dirty="0" smtClean="0"/>
              <a:t>=5</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In this case, increasing nu is making  things worse.</a:t>
            </a:r>
          </a:p>
          <a:p>
            <a:pPr marL="0" indent="0">
              <a:buNone/>
            </a:pPr>
            <a:r>
              <a:rPr lang="en-GB" dirty="0" smtClean="0"/>
              <a:t>Of course this is because </a:t>
            </a:r>
            <a:r>
              <a:rPr lang="en-GB" dirty="0" err="1" smtClean="0"/>
              <a:t>ny</a:t>
            </a:r>
            <a:r>
              <a:rPr lang="en-GB" dirty="0" smtClean="0"/>
              <a:t> is too small because the system is NMP.</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805" y="1268760"/>
            <a:ext cx="6582139" cy="4936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6519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gpc3_5_example2, </a:t>
            </a:r>
            <a:r>
              <a:rPr lang="en-GB" dirty="0" err="1" smtClean="0"/>
              <a:t>ny</a:t>
            </a:r>
            <a:r>
              <a:rPr lang="en-GB" dirty="0" smtClean="0"/>
              <a:t>=20</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For large </a:t>
            </a:r>
            <a:r>
              <a:rPr lang="en-GB" dirty="0" err="1" smtClean="0"/>
              <a:t>ny</a:t>
            </a:r>
            <a:r>
              <a:rPr lang="en-GB" dirty="0" smtClean="0"/>
              <a:t>, we find nu&gt;=2 is enough to get reasonable predictions, but the larger nu, the better!</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980727"/>
            <a:ext cx="5732591" cy="4299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51520" y="4565154"/>
            <a:ext cx="3528392" cy="188818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Again, input predictions, especially the 1</a:t>
            </a:r>
            <a:r>
              <a:rPr lang="en-GB" sz="2800" baseline="30000" dirty="0" smtClean="0"/>
              <a:t>st</a:t>
            </a:r>
            <a:r>
              <a:rPr lang="en-GB" sz="2800" dirty="0" smtClean="0"/>
              <a:t> value, become fairly steady for nu&gt;=3.</a:t>
            </a:r>
            <a:endParaRPr lang="en-GB" sz="2800" dirty="0"/>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8463" y="2707588"/>
            <a:ext cx="5334000" cy="4000500"/>
          </a:xfrm>
          <a:prstGeom prst="rect">
            <a:avLst/>
          </a:prstGeom>
          <a:solidFill>
            <a:schemeClr val="accent6">
              <a:lumMod val="20000"/>
              <a:lumOff val="80000"/>
            </a:schemeClr>
          </a:solidFill>
          <a:ln>
            <a:noFill/>
          </a:ln>
          <a:effectLst/>
        </p:spPr>
      </p:pic>
    </p:spTree>
    <p:extLst>
      <p:ext uri="{BB962C8B-B14F-4D97-AF65-F5344CB8AC3E}">
        <p14:creationId xmlns:p14="http://schemas.microsoft.com/office/powerpoint/2010/main" val="378690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484"/>
                                        </p:tgtEl>
                                        <p:attrNameLst>
                                          <p:attrName>style.visibility</p:attrName>
                                        </p:attrNameLst>
                                      </p:cBhvr>
                                      <p:to>
                                        <p:strVal val="visible"/>
                                      </p:to>
                                    </p:set>
                                    <p:animEffect transition="in" filter="barn(inVertical)">
                                      <p:cBhvr>
                                        <p:cTn id="12"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Open-loop prediction vs closed-loop</a:t>
            </a:r>
            <a:endParaRPr lang="en-GB" dirty="0"/>
          </a:p>
        </p:txBody>
      </p:sp>
      <p:sp>
        <p:nvSpPr>
          <p:cNvPr id="3" name="Content Placeholder 2"/>
          <p:cNvSpPr>
            <a:spLocks noGrp="1"/>
          </p:cNvSpPr>
          <p:nvPr>
            <p:ph idx="1"/>
          </p:nvPr>
        </p:nvSpPr>
        <p:spPr>
          <a:xfrm>
            <a:off x="214282" y="928670"/>
            <a:ext cx="8606190" cy="1294196"/>
          </a:xfrm>
        </p:spPr>
        <p:txBody>
          <a:bodyPr>
            <a:normAutofit fontScale="92500" lnSpcReduction="20000"/>
          </a:bodyPr>
          <a:lstStyle/>
          <a:p>
            <a:pPr marL="0" indent="0">
              <a:buNone/>
            </a:pPr>
            <a:r>
              <a:rPr lang="en-GB" dirty="0" smtClean="0"/>
              <a:t>With high </a:t>
            </a:r>
            <a:r>
              <a:rPr lang="en-GB" dirty="0" err="1" smtClean="0"/>
              <a:t>ny</a:t>
            </a:r>
            <a:r>
              <a:rPr lang="en-GB" dirty="0" smtClean="0"/>
              <a:t> and high nu the actual closed-loop behaviour is very similar to the open-loop prediction within the horizon (and beyond).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
        <p:nvSpPr>
          <p:cNvPr id="6" name="Rectangle 5"/>
          <p:cNvSpPr/>
          <p:nvPr/>
        </p:nvSpPr>
        <p:spPr>
          <a:xfrm>
            <a:off x="273774" y="2222866"/>
            <a:ext cx="2858065" cy="42304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suggests the optimisation is well-posed.</a:t>
            </a:r>
          </a:p>
          <a:p>
            <a:pPr algn="ctr"/>
            <a:endParaRPr lang="en-GB" sz="2800" dirty="0" smtClean="0"/>
          </a:p>
          <a:p>
            <a:pPr algn="ctr"/>
            <a:r>
              <a:rPr lang="en-GB" sz="2800" dirty="0" smtClean="0"/>
              <a:t>Good closed-loop behaviour is more likely to be due to good design.</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15" y="2132856"/>
            <a:ext cx="6102085" cy="4576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9534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1329</TotalTime>
  <Words>1073</Words>
  <Application>Microsoft Office PowerPoint</Application>
  <PresentationFormat>On-screen Show (4:3)</PresentationFormat>
  <Paragraphs>113</Paragraphs>
  <Slides>17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Equation</vt:lpstr>
      <vt:lpstr>CHAPTER 3 Well posed predictive control 5 Changing the input horizons</vt:lpstr>
      <vt:lpstr>Introduction</vt:lpstr>
      <vt:lpstr>Aside - feedforward</vt:lpstr>
      <vt:lpstr>gpc3_5_example1, ny=5</vt:lpstr>
      <vt:lpstr>gpc3_5_example1, ny=15</vt:lpstr>
      <vt:lpstr>Open-loop prediction vs closed-loop</vt:lpstr>
      <vt:lpstr>gpc3_5_example2, ny=5</vt:lpstr>
      <vt:lpstr>gpc3_5_example2, ny=20</vt:lpstr>
      <vt:lpstr>Open-loop prediction vs closed-loop</vt:lpstr>
      <vt:lpstr>gpc3_5_example3, ny=5</vt:lpstr>
      <vt:lpstr>gpc3_5_example3, ny=15</vt:lpstr>
      <vt:lpstr>Open-loop prediction vs closed-loop</vt:lpstr>
      <vt:lpstr>gpc3_5_example 4 with ny=5</vt:lpstr>
      <vt:lpstr>gpc3_5_example 4 with ny=15</vt:lpstr>
      <vt:lpstr>Open-loop prediction vs closed-loop</vt:lpstr>
      <vt:lpstr>Observation summary for nu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114</cp:revision>
  <dcterms:created xsi:type="dcterms:W3CDTF">2012-03-07T15:25:29Z</dcterms:created>
  <dcterms:modified xsi:type="dcterms:W3CDTF">2014-02-12T15:04:23Z</dcterms:modified>
</cp:coreProperties>
</file>