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0" r:id="rId3"/>
    <p:sldId id="308" r:id="rId4"/>
    <p:sldId id="309" r:id="rId5"/>
    <p:sldId id="300" r:id="rId6"/>
    <p:sldId id="286" r:id="rId7"/>
    <p:sldId id="310" r:id="rId8"/>
    <p:sldId id="311" r:id="rId9"/>
    <p:sldId id="312" r:id="rId10"/>
    <p:sldId id="313" r:id="rId11"/>
    <p:sldId id="314" r:id="rId12"/>
    <p:sldId id="283" r:id="rId13"/>
    <p:sldId id="315" r:id="rId14"/>
    <p:sldId id="316" r:id="rId15"/>
    <p:sldId id="317"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61" d="100"/>
          <a:sy n="61" d="100"/>
        </p:scale>
        <p:origin x="-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2/14/2014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16</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1.jpeg"/><Relationship Id="rId5" Type="http://schemas.openxmlformats.org/officeDocument/2006/relationships/hyperlink" Target="http://engsc.ac.uk/" TargetMode="External"/><Relationship Id="rId10" Type="http://schemas.openxmlformats.org/officeDocument/2006/relationships/image" Target="../media/image20.jpeg"/><Relationship Id="rId4" Type="http://schemas.openxmlformats.org/officeDocument/2006/relationships/image" Target="../media/image17.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3</a:t>
            </a:r>
            <a:br>
              <a:rPr lang="en-GB" dirty="0" smtClean="0"/>
            </a:br>
            <a:r>
              <a:rPr lang="en-GB" dirty="0" smtClean="0"/>
              <a:t>Well posed predictive control 6</a:t>
            </a:r>
            <a:br>
              <a:rPr lang="en-GB" dirty="0" smtClean="0"/>
            </a:br>
            <a:r>
              <a:rPr lang="en-GB" dirty="0" smtClean="0"/>
              <a:t>Changing the input weighting</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gpc3_6_example3</a:t>
            </a:r>
            <a:endParaRPr lang="en-GB" dirty="0"/>
          </a:p>
        </p:txBody>
      </p:sp>
      <p:sp>
        <p:nvSpPr>
          <p:cNvPr id="3" name="Content Placeholder 2"/>
          <p:cNvSpPr>
            <a:spLocks noGrp="1"/>
          </p:cNvSpPr>
          <p:nvPr>
            <p:ph idx="1"/>
          </p:nvPr>
        </p:nvSpPr>
        <p:spPr>
          <a:xfrm>
            <a:off x="214282" y="928670"/>
            <a:ext cx="3349606" cy="5596674"/>
          </a:xfrm>
        </p:spPr>
        <p:txBody>
          <a:bodyPr>
            <a:normAutofit fontScale="85000" lnSpcReduction="20000"/>
          </a:bodyPr>
          <a:lstStyle/>
          <a:p>
            <a:pPr marL="0" indent="0">
              <a:buNone/>
            </a:pPr>
            <a:r>
              <a:rPr lang="en-GB" dirty="0" smtClean="0"/>
              <a:t>For an unstable system, large values for  </a:t>
            </a:r>
            <a:r>
              <a:rPr lang="el-GR" altLang="en-US" dirty="0" smtClean="0"/>
              <a:t>λ</a:t>
            </a:r>
            <a:r>
              <a:rPr lang="en-GB" altLang="en-US" dirty="0"/>
              <a:t> </a:t>
            </a:r>
            <a:r>
              <a:rPr lang="en-GB" altLang="en-US" dirty="0" smtClean="0"/>
              <a:t>can be problematic.</a:t>
            </a:r>
          </a:p>
          <a:p>
            <a:r>
              <a:rPr lang="en-GB" altLang="en-US" dirty="0" smtClean="0"/>
              <a:t>A high gain controller is needed, and so slowing down the control increments is counter productive.</a:t>
            </a:r>
          </a:p>
          <a:p>
            <a:r>
              <a:rPr lang="en-GB" altLang="en-US" dirty="0" smtClean="0"/>
              <a:t>This is clearly seen in the plots where behaviour gets worse as the weighting increases.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9679" y="1052736"/>
            <a:ext cx="5796136" cy="452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07504" y="4941168"/>
            <a:ext cx="8172400" cy="1800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Changes to nu and </a:t>
            </a:r>
            <a:r>
              <a:rPr lang="en-GB" sz="2800" dirty="0" err="1" smtClean="0"/>
              <a:t>ny</a:t>
            </a:r>
            <a:r>
              <a:rPr lang="en-GB" sz="2800" dirty="0" smtClean="0"/>
              <a:t> are not likely to change much of the insight here as there are other issues with open-loop unstable processes.</a:t>
            </a:r>
            <a:endParaRPr lang="en-GB" sz="2800" dirty="0"/>
          </a:p>
        </p:txBody>
      </p:sp>
    </p:spTree>
    <p:extLst>
      <p:ext uri="{BB962C8B-B14F-4D97-AF65-F5344CB8AC3E}">
        <p14:creationId xmlns:p14="http://schemas.microsoft.com/office/powerpoint/2010/main" val="152850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gpc3_6_example4</a:t>
            </a:r>
            <a:endParaRPr lang="en-GB" dirty="0"/>
          </a:p>
        </p:txBody>
      </p:sp>
      <p:sp>
        <p:nvSpPr>
          <p:cNvPr id="3" name="Content Placeholder 2"/>
          <p:cNvSpPr>
            <a:spLocks noGrp="1"/>
          </p:cNvSpPr>
          <p:nvPr>
            <p:ph idx="1"/>
          </p:nvPr>
        </p:nvSpPr>
        <p:spPr>
          <a:xfrm>
            <a:off x="214282" y="928670"/>
            <a:ext cx="3349606" cy="5596674"/>
          </a:xfrm>
        </p:spPr>
        <p:txBody>
          <a:bodyPr>
            <a:normAutofit fontScale="92500" lnSpcReduction="20000"/>
          </a:bodyPr>
          <a:lstStyle/>
          <a:p>
            <a:pPr marL="0" indent="0">
              <a:buNone/>
            </a:pPr>
            <a:r>
              <a:rPr lang="en-GB" dirty="0" smtClean="0"/>
              <a:t>Once again it is noted that for large values of   </a:t>
            </a:r>
            <a:r>
              <a:rPr lang="el-GR" altLang="en-US" dirty="0" smtClean="0"/>
              <a:t>λ</a:t>
            </a:r>
            <a:r>
              <a:rPr lang="en-GB" altLang="en-US" dirty="0" smtClean="0"/>
              <a:t> the default horizons of </a:t>
            </a:r>
            <a:r>
              <a:rPr lang="en-GB" altLang="en-US" dirty="0" err="1" smtClean="0"/>
              <a:t>ny</a:t>
            </a:r>
            <a:r>
              <a:rPr lang="en-GB" altLang="en-US" dirty="0" smtClean="0"/>
              <a:t>=15, nu=4 are just not large enough. </a:t>
            </a:r>
          </a:p>
          <a:p>
            <a:pPr marL="0" indent="0">
              <a:buNone/>
            </a:pPr>
            <a:r>
              <a:rPr lang="en-GB" altLang="en-US" dirty="0" smtClean="0"/>
              <a:t>The horizons must be large enough to capture the expected performance, with the magnitude of input increments that is allowed.</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75" y="1254601"/>
            <a:ext cx="5572125"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980728"/>
            <a:ext cx="5572125" cy="4352925"/>
          </a:xfrm>
          <a:prstGeom prst="rect">
            <a:avLst/>
          </a:prstGeom>
          <a:solidFill>
            <a:schemeClr val="accent3">
              <a:lumMod val="20000"/>
              <a:lumOff val="80000"/>
            </a:schemeClr>
          </a:solidFill>
          <a:ln>
            <a:noFill/>
          </a:ln>
          <a:effectLst/>
        </p:spPr>
      </p:pic>
      <p:sp>
        <p:nvSpPr>
          <p:cNvPr id="9" name="Rectangular Callout 8"/>
          <p:cNvSpPr/>
          <p:nvPr/>
        </p:nvSpPr>
        <p:spPr>
          <a:xfrm>
            <a:off x="297255" y="1254601"/>
            <a:ext cx="3240360" cy="1512168"/>
          </a:xfrm>
          <a:prstGeom prst="wedgeRectCallout">
            <a:avLst>
              <a:gd name="adj1" fmla="val 169302"/>
              <a:gd name="adj2" fmla="val -479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In this case we needed to take nu up to 25 to get satisfactory predictions. </a:t>
            </a:r>
            <a:endParaRPr lang="en-GB" sz="2400" dirty="0"/>
          </a:p>
        </p:txBody>
      </p:sp>
      <p:pic>
        <p:nvPicPr>
          <p:cNvPr id="297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1307" y="2857500"/>
            <a:ext cx="5334000" cy="4000500"/>
          </a:xfrm>
          <a:prstGeom prst="rect">
            <a:avLst/>
          </a:prstGeom>
          <a:solidFill>
            <a:srgbClr val="FFFF00"/>
          </a:solidFill>
          <a:ln>
            <a:noFill/>
          </a:ln>
          <a:effectLst/>
        </p:spPr>
      </p:pic>
      <p:sp>
        <p:nvSpPr>
          <p:cNvPr id="11" name="Rectangular Callout 10"/>
          <p:cNvSpPr/>
          <p:nvPr/>
        </p:nvSpPr>
        <p:spPr>
          <a:xfrm>
            <a:off x="300723" y="5013176"/>
            <a:ext cx="3240360" cy="1512168"/>
          </a:xfrm>
          <a:prstGeom prst="wedgeRectCallout">
            <a:avLst>
              <a:gd name="adj1" fmla="val 95932"/>
              <a:gd name="adj2" fmla="val -479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It is clear that the inputs are changing over the whole horizon. </a:t>
            </a:r>
            <a:endParaRPr lang="en-GB" sz="2400" dirty="0"/>
          </a:p>
        </p:txBody>
      </p:sp>
    </p:spTree>
    <p:extLst>
      <p:ext uri="{BB962C8B-B14F-4D97-AF65-F5344CB8AC3E}">
        <p14:creationId xmlns:p14="http://schemas.microsoft.com/office/powerpoint/2010/main" val="84900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9699"/>
                                        </p:tgtEl>
                                        <p:attrNameLst>
                                          <p:attrName>style.visibility</p:attrName>
                                        </p:attrNameLst>
                                      </p:cBhvr>
                                      <p:to>
                                        <p:strVal val="visible"/>
                                      </p:to>
                                    </p:set>
                                    <p:animEffect transition="in" filter="wipe(down)">
                                      <p:cBhvr>
                                        <p:cTn id="19" dur="500"/>
                                        <p:tgtEl>
                                          <p:spTgt spid="29699"/>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ircle(in)">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9700"/>
                                        </p:tgtEl>
                                        <p:attrNameLst>
                                          <p:attrName>style.visibility</p:attrName>
                                        </p:attrNameLst>
                                      </p:cBhvr>
                                      <p:to>
                                        <p:strVal val="visible"/>
                                      </p:to>
                                    </p:set>
                                    <p:animEffect transition="in" filter="wipe(down)">
                                      <p:cBhvr>
                                        <p:cTn id="29"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a:t>
            </a:r>
            <a:r>
              <a:rPr lang="en-GB" dirty="0" smtClean="0"/>
              <a:t>eflections</a:t>
            </a:r>
            <a:endParaRPr lang="en-GB" dirty="0"/>
          </a:p>
        </p:txBody>
      </p:sp>
      <p:sp>
        <p:nvSpPr>
          <p:cNvPr id="3" name="Content Placeholder 2"/>
          <p:cNvSpPr>
            <a:spLocks noGrp="1"/>
          </p:cNvSpPr>
          <p:nvPr>
            <p:ph idx="1"/>
          </p:nvPr>
        </p:nvSpPr>
        <p:spPr>
          <a:xfrm>
            <a:off x="214282" y="928670"/>
            <a:ext cx="8715436" cy="1204186"/>
          </a:xfrm>
        </p:spPr>
        <p:txBody>
          <a:bodyPr>
            <a:normAutofit/>
          </a:bodyPr>
          <a:lstStyle/>
          <a:p>
            <a:pPr marL="0" indent="0">
              <a:buNone/>
            </a:pPr>
            <a:r>
              <a:rPr lang="en-GB" dirty="0" smtClean="0"/>
              <a:t>To get a well posed optimisation, both the input and output horizon have to be large enough.</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
        <p:nvSpPr>
          <p:cNvPr id="10" name="Rectangle 9"/>
          <p:cNvSpPr/>
          <p:nvPr/>
        </p:nvSpPr>
        <p:spPr>
          <a:xfrm>
            <a:off x="611560" y="2128302"/>
            <a:ext cx="3672408" cy="432048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The output horizon must include enough of the steady-state errors so that the long term predictions match what is really wanted.</a:t>
            </a:r>
          </a:p>
          <a:p>
            <a:r>
              <a:rPr lang="en-GB" sz="2800" dirty="0" smtClean="0"/>
              <a:t>The obvious test is that the predictions do indeed go close to the steady-state.</a:t>
            </a:r>
            <a:endParaRPr lang="en-GB" sz="2800" dirty="0"/>
          </a:p>
        </p:txBody>
      </p:sp>
      <p:sp>
        <p:nvSpPr>
          <p:cNvPr id="11" name="Rectangle 10"/>
          <p:cNvSpPr/>
          <p:nvPr/>
        </p:nvSpPr>
        <p:spPr>
          <a:xfrm>
            <a:off x="4860032" y="2128302"/>
            <a:ext cx="3672408" cy="44690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smtClean="0"/>
              <a:t>The input horizon must include enough terms so that  the control increments can:</a:t>
            </a:r>
          </a:p>
          <a:p>
            <a:pPr marL="457200" indent="-457200">
              <a:buFont typeface="Arial" panose="020B0604020202020204" pitchFamily="34" charset="0"/>
              <a:buChar char="•"/>
            </a:pPr>
            <a:r>
              <a:rPr lang="en-GB" sz="2400" dirty="0" smtClean="0"/>
              <a:t>get the system to correct steady-state.</a:t>
            </a:r>
          </a:p>
          <a:p>
            <a:pPr marL="457200" indent="-457200">
              <a:buFont typeface="Arial" panose="020B0604020202020204" pitchFamily="34" charset="0"/>
              <a:buChar char="•"/>
            </a:pPr>
            <a:r>
              <a:rPr lang="en-GB" sz="2400" dirty="0" smtClean="0"/>
              <a:t>counter any undesirable dynamics in the open-loop.  </a:t>
            </a:r>
          </a:p>
          <a:p>
            <a:pPr marL="457200" indent="-457200">
              <a:buFont typeface="Arial" panose="020B0604020202020204" pitchFamily="34" charset="0"/>
              <a:buChar char="•"/>
            </a:pPr>
            <a:r>
              <a:rPr lang="en-GB" sz="2400" dirty="0" smtClean="0"/>
              <a:t>Have sufficient flexibility remaining to optimise transient performance.</a:t>
            </a:r>
            <a:endParaRPr lang="en-GB" sz="2400" dirty="0"/>
          </a:p>
        </p:txBody>
      </p:sp>
    </p:spTree>
    <p:extLst>
      <p:ext uri="{BB962C8B-B14F-4D97-AF65-F5344CB8AC3E}">
        <p14:creationId xmlns:p14="http://schemas.microsoft.com/office/powerpoint/2010/main" val="211629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Reflections on horizons</a:t>
            </a:r>
            <a:endParaRPr lang="en-GB" dirty="0"/>
          </a:p>
        </p:txBody>
      </p:sp>
      <p:sp>
        <p:nvSpPr>
          <p:cNvPr id="3" name="Content Placeholder 2"/>
          <p:cNvSpPr>
            <a:spLocks noGrp="1"/>
          </p:cNvSpPr>
          <p:nvPr>
            <p:ph idx="1"/>
          </p:nvPr>
        </p:nvSpPr>
        <p:spPr>
          <a:xfrm>
            <a:off x="214282" y="928670"/>
            <a:ext cx="8715436" cy="700130"/>
          </a:xfrm>
        </p:spPr>
        <p:txBody>
          <a:bodyPr>
            <a:normAutofit/>
          </a:bodyPr>
          <a:lstStyle/>
          <a:p>
            <a:pPr marL="0" indent="0">
              <a:buNone/>
            </a:pPr>
            <a:r>
              <a:rPr lang="en-GB" dirty="0" smtClean="0"/>
              <a:t>Long enough cannot easily be defined in advance.</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sp>
        <p:nvSpPr>
          <p:cNvPr id="10" name="Rectangle 9"/>
          <p:cNvSpPr/>
          <p:nvPr/>
        </p:nvSpPr>
        <p:spPr>
          <a:xfrm>
            <a:off x="323528" y="1700808"/>
            <a:ext cx="3672408" cy="4680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The output horizon must be many samples longer than it takes the predictions to get to steady-state.</a:t>
            </a:r>
          </a:p>
          <a:p>
            <a:r>
              <a:rPr lang="en-GB" sz="2800" dirty="0" smtClean="0"/>
              <a:t>This tends to mean well over the open-loop settling time, especially </a:t>
            </a:r>
            <a:r>
              <a:rPr lang="en-GB" sz="2800" dirty="0"/>
              <a:t>i</a:t>
            </a:r>
            <a:r>
              <a:rPr lang="en-GB" sz="2800" dirty="0" smtClean="0"/>
              <a:t>f the control action is smooth (not aggressive).</a:t>
            </a:r>
            <a:endParaRPr lang="en-GB" sz="2800" dirty="0"/>
          </a:p>
        </p:txBody>
      </p:sp>
      <p:sp>
        <p:nvSpPr>
          <p:cNvPr id="11" name="Rectangle 10"/>
          <p:cNvSpPr/>
          <p:nvPr/>
        </p:nvSpPr>
        <p:spPr>
          <a:xfrm>
            <a:off x="4427984" y="1710942"/>
            <a:ext cx="4392488" cy="48864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smtClean="0"/>
              <a:t>The input horizon should be long enough to capture the ‘ideal’ closed-loop input trajectory.</a:t>
            </a:r>
          </a:p>
          <a:p>
            <a:r>
              <a:rPr lang="en-GB" sz="2400" dirty="0" smtClean="0"/>
              <a:t>This could be close to the open-loop settling time but is dependent upon the target tuning (FAST or SLOW).</a:t>
            </a:r>
          </a:p>
          <a:p>
            <a:endParaRPr lang="en-GB" sz="2400" dirty="0" smtClean="0"/>
          </a:p>
          <a:p>
            <a:r>
              <a:rPr lang="en-GB" sz="2400" dirty="0" smtClean="0"/>
              <a:t>In practise, for many cases a smaller nu gives a similar first choice of u(k) – but is this accident rather than design?</a:t>
            </a:r>
          </a:p>
        </p:txBody>
      </p:sp>
    </p:spTree>
    <p:extLst>
      <p:ext uri="{BB962C8B-B14F-4D97-AF65-F5344CB8AC3E}">
        <p14:creationId xmlns:p14="http://schemas.microsoft.com/office/powerpoint/2010/main" val="196648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 calcmode="lin" valueType="num">
                                      <p:cBhvr additive="base">
                                        <p:cTn id="17"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CONCLUSIONS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The horizons </a:t>
            </a:r>
            <a:r>
              <a:rPr lang="en-GB" dirty="0" err="1" smtClean="0"/>
              <a:t>ny</a:t>
            </a:r>
            <a:r>
              <a:rPr lang="en-GB" dirty="0" smtClean="0"/>
              <a:t> and nu are not tuning parameters or indeed ‘options’.</a:t>
            </a:r>
          </a:p>
          <a:p>
            <a:r>
              <a:rPr lang="en-GB" dirty="0" smtClean="0"/>
              <a:t>If not chosen correctly and systematically, then the optimisation will be ill-posed in that optimising J need not imply sensible or good overall trajectories.</a:t>
            </a:r>
          </a:p>
          <a:p>
            <a:r>
              <a:rPr lang="en-GB" b="1" dirty="0" smtClean="0">
                <a:solidFill>
                  <a:srgbClr val="C00000"/>
                </a:solidFill>
              </a:rPr>
              <a:t>Optimising J, tells you the best with restricted </a:t>
            </a:r>
            <a:r>
              <a:rPr lang="en-GB" b="1" dirty="0" err="1" smtClean="0">
                <a:solidFill>
                  <a:srgbClr val="C00000"/>
                </a:solidFill>
              </a:rPr>
              <a:t>d.o.f</a:t>
            </a:r>
            <a:r>
              <a:rPr lang="en-GB" b="1" dirty="0" smtClean="0">
                <a:solidFill>
                  <a:srgbClr val="C00000"/>
                </a:solidFill>
              </a:rPr>
              <a:t>. over a restricted horizon and this could be seriously flawed</a:t>
            </a:r>
            <a:r>
              <a:rPr lang="en-GB" dirty="0" smtClean="0"/>
              <a:t>.</a:t>
            </a:r>
          </a:p>
          <a:p>
            <a:r>
              <a:rPr lang="en-GB" b="1" dirty="0" smtClean="0">
                <a:solidFill>
                  <a:srgbClr val="7030A0"/>
                </a:solidFill>
              </a:rPr>
              <a:t>You can have confidence with GPC/DMC if and only if the horizons are long enough – it may take some offline testing to be sure of this. </a:t>
            </a:r>
          </a:p>
          <a:p>
            <a:r>
              <a:rPr lang="en-GB" b="1" dirty="0" smtClean="0">
                <a:solidFill>
                  <a:srgbClr val="00B050"/>
                </a:solidFill>
              </a:rPr>
              <a:t>The required horizons may change with the control weighting. Start </a:t>
            </a:r>
            <a:r>
              <a:rPr lang="en-GB" b="1" smtClean="0">
                <a:solidFill>
                  <a:srgbClr val="00B050"/>
                </a:solidFill>
              </a:rPr>
              <a:t>from your expected </a:t>
            </a:r>
            <a:r>
              <a:rPr lang="en-GB" b="1" dirty="0" smtClean="0">
                <a:solidFill>
                  <a:srgbClr val="00B050"/>
                </a:solidFill>
              </a:rPr>
              <a:t>ideal closed-loop responses!</a:t>
            </a:r>
            <a:endParaRPr lang="en-GB" b="1" dirty="0">
              <a:solidFill>
                <a:srgbClr val="00B05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spTree>
    <p:extLst>
      <p:ext uri="{BB962C8B-B14F-4D97-AF65-F5344CB8AC3E}">
        <p14:creationId xmlns:p14="http://schemas.microsoft.com/office/powerpoint/2010/main" val="54324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ircle(in)">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CAVIAT</a:t>
            </a:r>
            <a:endParaRPr lang="en-GB" dirty="0"/>
          </a:p>
        </p:txBody>
      </p:sp>
      <p:sp>
        <p:nvSpPr>
          <p:cNvPr id="3" name="Content Placeholder 2"/>
          <p:cNvSpPr>
            <a:spLocks noGrp="1"/>
          </p:cNvSpPr>
          <p:nvPr>
            <p:ph idx="1"/>
          </p:nvPr>
        </p:nvSpPr>
        <p:spPr/>
        <p:txBody>
          <a:bodyPr>
            <a:normAutofit lnSpcReduction="10000"/>
          </a:bodyPr>
          <a:lstStyle/>
          <a:p>
            <a:r>
              <a:rPr lang="en-GB" dirty="0" smtClean="0"/>
              <a:t>Viewers may note many examples where GPC appears to give poorly defined predictions, and yet the closed-loop implementation gives reasonable behaviour.</a:t>
            </a:r>
          </a:p>
          <a:p>
            <a:r>
              <a:rPr lang="en-GB" dirty="0" smtClean="0"/>
              <a:t>In essence the use of feedback, updating every sample, can sometimes save an otherwise ill-thought through strategy.</a:t>
            </a:r>
          </a:p>
          <a:p>
            <a:r>
              <a:rPr lang="en-GB" dirty="0" smtClean="0"/>
              <a:t>My view however is that, these examples work more  by accident than design and therefore you should exercise extreme caution</a:t>
            </a:r>
            <a:r>
              <a:rPr lang="en-GB" smtClean="0"/>
              <a:t>. </a:t>
            </a:r>
          </a:p>
          <a:p>
            <a:r>
              <a:rPr lang="en-GB" smtClean="0"/>
              <a:t>Why </a:t>
            </a:r>
            <a:r>
              <a:rPr lang="en-GB" dirty="0" smtClean="0"/>
              <a:t>do it poorly when you can </a:t>
            </a:r>
            <a:r>
              <a:rPr lang="en-GB" smtClean="0"/>
              <a:t>do it well?</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15</a:t>
            </a:fld>
            <a:endParaRPr lang="en-GB" dirty="0"/>
          </a:p>
        </p:txBody>
      </p:sp>
    </p:spTree>
    <p:extLst>
      <p:ext uri="{BB962C8B-B14F-4D97-AF65-F5344CB8AC3E}">
        <p14:creationId xmlns:p14="http://schemas.microsoft.com/office/powerpoint/2010/main" val="359202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Introduction</a:t>
            </a:r>
            <a:endParaRPr lang="en-GB" dirty="0"/>
          </a:p>
        </p:txBody>
      </p:sp>
      <p:sp>
        <p:nvSpPr>
          <p:cNvPr id="3" name="Content Placeholder 2"/>
          <p:cNvSpPr>
            <a:spLocks noGrp="1"/>
          </p:cNvSpPr>
          <p:nvPr>
            <p:ph idx="1"/>
          </p:nvPr>
        </p:nvSpPr>
        <p:spPr>
          <a:xfrm>
            <a:off x="214282" y="908720"/>
            <a:ext cx="8715436" cy="5663552"/>
          </a:xfrm>
        </p:spPr>
        <p:txBody>
          <a:bodyPr>
            <a:noAutofit/>
          </a:bodyPr>
          <a:lstStyle/>
          <a:p>
            <a:pPr marL="0" indent="0">
              <a:lnSpc>
                <a:spcPct val="90000"/>
              </a:lnSpc>
              <a:buNone/>
            </a:pPr>
            <a:r>
              <a:rPr lang="en-GB" altLang="en-US" sz="2400" dirty="0" smtClean="0"/>
              <a:t>The previous videos demonstrated, through examples and simple argument, that a large output horizon and an input horizon of at least 3, but possible greater, are needed to ensure that the optimum predictions are sensible and thus allow a well posed optimisation.</a:t>
            </a:r>
          </a:p>
          <a:p>
            <a:pPr marL="514350" indent="-514350">
              <a:lnSpc>
                <a:spcPct val="90000"/>
              </a:lnSpc>
              <a:buFont typeface="+mj-lt"/>
              <a:buAutoNum type="arabicPeriod"/>
            </a:pPr>
            <a:r>
              <a:rPr lang="en-GB" altLang="en-US" sz="2400" dirty="0" smtClean="0"/>
              <a:t>So far however, the examples have not considered the impact of  the weighting matrices upon the optimisation.</a:t>
            </a:r>
          </a:p>
          <a:p>
            <a:pPr marL="514350" indent="-514350">
              <a:lnSpc>
                <a:spcPct val="90000"/>
              </a:lnSpc>
              <a:buFont typeface="+mj-lt"/>
              <a:buAutoNum type="arabicPeriod"/>
            </a:pPr>
            <a:r>
              <a:rPr lang="en-GB" altLang="en-US" sz="2400" dirty="0" smtClean="0"/>
              <a:t>For MIMO systems, the selection of good weights to appropriately value behaviour in different loops could be quite an art and I am sceptical that one could be particularly systematic without some form of real economic function.</a:t>
            </a:r>
          </a:p>
          <a:p>
            <a:pPr marL="514350" indent="-514350">
              <a:lnSpc>
                <a:spcPct val="90000"/>
              </a:lnSpc>
              <a:buFont typeface="+mj-lt"/>
              <a:buAutoNum type="arabicPeriod"/>
            </a:pPr>
            <a:r>
              <a:rPr lang="en-GB" altLang="en-US" sz="2400" dirty="0" smtClean="0"/>
              <a:t>However, for SISO systems, one can reduce  the performance index to having a single weight, and this does allow some insight and thus pseudo-systematic design.</a:t>
            </a:r>
          </a:p>
          <a:p>
            <a:pPr marL="0" indent="0">
              <a:lnSpc>
                <a:spcPct val="90000"/>
              </a:lnSpc>
              <a:buNone/>
            </a:pPr>
            <a:r>
              <a:rPr lang="en-GB" altLang="en-US" sz="2400" b="1" dirty="0" smtClean="0">
                <a:solidFill>
                  <a:srgbClr val="C00000"/>
                </a:solidFill>
              </a:rPr>
              <a:t>This video overlays plots with several different weights simultaneously in an effort to gain insight into the interaction between the weight and the horizons.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Typical performance index</a:t>
            </a:r>
            <a:endParaRPr lang="en-GB" dirty="0"/>
          </a:p>
        </p:txBody>
      </p:sp>
      <p:sp>
        <p:nvSpPr>
          <p:cNvPr id="3" name="Content Placeholder 2"/>
          <p:cNvSpPr>
            <a:spLocks noGrp="1"/>
          </p:cNvSpPr>
          <p:nvPr>
            <p:ph idx="1"/>
          </p:nvPr>
        </p:nvSpPr>
        <p:spPr>
          <a:xfrm>
            <a:off x="214282" y="1268760"/>
            <a:ext cx="8715436" cy="5328592"/>
          </a:xfrm>
        </p:spPr>
        <p:txBody>
          <a:bodyPr>
            <a:normAutofit lnSpcReduction="10000"/>
          </a:bodyPr>
          <a:lstStyle/>
          <a:p>
            <a:pPr marL="0" indent="0">
              <a:lnSpc>
                <a:spcPct val="90000"/>
              </a:lnSpc>
              <a:buNone/>
            </a:pPr>
            <a:r>
              <a:rPr lang="en-GB" altLang="en-US" dirty="0" smtClean="0"/>
              <a:t>Assuming GPC for now (similar insights will follow for other performance indices), J was given as:</a:t>
            </a:r>
          </a:p>
          <a:p>
            <a:pPr marL="0" indent="0">
              <a:lnSpc>
                <a:spcPct val="90000"/>
              </a:lnSpc>
              <a:buNone/>
            </a:pPr>
            <a:endParaRPr lang="en-GB" altLang="en-US" dirty="0"/>
          </a:p>
          <a:p>
            <a:pPr marL="0" indent="0">
              <a:lnSpc>
                <a:spcPct val="90000"/>
              </a:lnSpc>
              <a:buNone/>
            </a:pPr>
            <a:endParaRPr lang="en-GB" altLang="en-US" dirty="0" smtClean="0"/>
          </a:p>
          <a:p>
            <a:pPr marL="0" indent="0">
              <a:lnSpc>
                <a:spcPct val="90000"/>
              </a:lnSpc>
              <a:buNone/>
            </a:pPr>
            <a:r>
              <a:rPr lang="en-GB" altLang="en-US" dirty="0" smtClean="0"/>
              <a:t>In the SISO case there is a single weight to express the relative importance of actuator movement as compared to tracking errors.</a:t>
            </a:r>
          </a:p>
          <a:p>
            <a:pPr marL="0" indent="0">
              <a:lnSpc>
                <a:spcPct val="90000"/>
              </a:lnSpc>
              <a:buNone/>
            </a:pPr>
            <a:r>
              <a:rPr lang="en-GB" altLang="en-US" dirty="0" smtClean="0"/>
              <a:t>The principle is that larger </a:t>
            </a:r>
            <a:r>
              <a:rPr lang="el-GR" altLang="en-US" dirty="0" smtClean="0"/>
              <a:t>λ</a:t>
            </a:r>
            <a:r>
              <a:rPr lang="en-GB" altLang="en-US" dirty="0" smtClean="0"/>
              <a:t> implies smaller control increments (less actuator fatigue) but consequently the tracking errors would be larger.</a:t>
            </a:r>
          </a:p>
          <a:p>
            <a:pPr marL="0" indent="0">
              <a:lnSpc>
                <a:spcPct val="90000"/>
              </a:lnSpc>
              <a:buNone/>
            </a:pPr>
            <a:r>
              <a:rPr lang="en-GB" altLang="en-US" b="1" dirty="0" smtClean="0">
                <a:solidFill>
                  <a:srgbClr val="C00000"/>
                </a:solidFill>
              </a:rPr>
              <a:t>However, are there other impacts?</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715637497"/>
              </p:ext>
            </p:extLst>
          </p:nvPr>
        </p:nvGraphicFramePr>
        <p:xfrm>
          <a:off x="1835696" y="2132856"/>
          <a:ext cx="4968875" cy="909637"/>
        </p:xfrm>
        <a:graphic>
          <a:graphicData uri="http://schemas.openxmlformats.org/presentationml/2006/ole">
            <mc:AlternateContent xmlns:mc="http://schemas.openxmlformats.org/markup-compatibility/2006">
              <mc:Choice xmlns:v="urn:schemas-microsoft-com:vml" Requires="v">
                <p:oleObj spid="_x0000_s24596" name="Equation" r:id="rId3" imgW="1460160" imgH="266400" progId="Equation.3">
                  <p:embed/>
                </p:oleObj>
              </mc:Choice>
              <mc:Fallback>
                <p:oleObj name="Equation" r:id="rId3" imgW="1460160" imgH="26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132856"/>
                        <a:ext cx="4968875" cy="909637"/>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73023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Choice of parameters</a:t>
            </a:r>
            <a:endParaRPr lang="en-GB" dirty="0"/>
          </a:p>
        </p:txBody>
      </p:sp>
      <p:sp>
        <p:nvSpPr>
          <p:cNvPr id="3" name="Content Placeholder 2"/>
          <p:cNvSpPr>
            <a:spLocks noGrp="1"/>
          </p:cNvSpPr>
          <p:nvPr>
            <p:ph idx="1"/>
          </p:nvPr>
        </p:nvSpPr>
        <p:spPr/>
        <p:txBody>
          <a:bodyPr/>
          <a:lstStyle/>
          <a:p>
            <a:r>
              <a:rPr lang="en-GB" dirty="0" smtClean="0"/>
              <a:t>For simplicity, this video will </a:t>
            </a:r>
            <a:r>
              <a:rPr lang="en-GB" dirty="0" smtClean="0"/>
              <a:t>often use </a:t>
            </a:r>
            <a:r>
              <a:rPr lang="en-GB" dirty="0" smtClean="0"/>
              <a:t>fixed values of </a:t>
            </a:r>
            <a:r>
              <a:rPr lang="en-GB" dirty="0" err="1" smtClean="0"/>
              <a:t>ny</a:t>
            </a:r>
            <a:r>
              <a:rPr lang="en-GB" dirty="0" smtClean="0"/>
              <a:t>=15, nu=4 as these values seem to be ‘large enough’ based on the earlier videos.</a:t>
            </a:r>
          </a:p>
          <a:p>
            <a:r>
              <a:rPr lang="en-GB" dirty="0" smtClean="0"/>
              <a:t>We will then explore the impact of changing </a:t>
            </a:r>
            <a:r>
              <a:rPr lang="el-GR" altLang="en-US" dirty="0" smtClean="0"/>
              <a:t>λ</a:t>
            </a:r>
            <a:r>
              <a:rPr lang="en-GB" altLang="en-US" dirty="0" smtClean="0"/>
              <a:t>.</a:t>
            </a:r>
          </a:p>
          <a:p>
            <a:r>
              <a:rPr lang="en-GB" b="1" dirty="0" smtClean="0">
                <a:solidFill>
                  <a:srgbClr val="C00000"/>
                </a:solidFill>
              </a:rPr>
              <a:t>However, as will be seen, what constitutes a long enough prediction horizon and large enough control horizon is not fixed! </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Tree>
    <p:extLst>
      <p:ext uri="{BB962C8B-B14F-4D97-AF65-F5344CB8AC3E}">
        <p14:creationId xmlns:p14="http://schemas.microsoft.com/office/powerpoint/2010/main" val="169115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Aside - </a:t>
            </a:r>
            <a:r>
              <a:rPr lang="en-GB" dirty="0" err="1" smtClean="0"/>
              <a:t>feedforward</a:t>
            </a:r>
            <a:endParaRPr lang="en-GB" dirty="0"/>
          </a:p>
        </p:txBody>
      </p:sp>
      <p:sp>
        <p:nvSpPr>
          <p:cNvPr id="3" name="Content Placeholder 2"/>
          <p:cNvSpPr>
            <a:spLocks noGrp="1"/>
          </p:cNvSpPr>
          <p:nvPr>
            <p:ph idx="1"/>
          </p:nvPr>
        </p:nvSpPr>
        <p:spPr/>
        <p:txBody>
          <a:bodyPr>
            <a:normAutofit lnSpcReduction="10000"/>
          </a:bodyPr>
          <a:lstStyle/>
          <a:p>
            <a:r>
              <a:rPr lang="en-GB" dirty="0" smtClean="0"/>
              <a:t>So far these videos are assuming there is no advance information on the target, so in essence the </a:t>
            </a:r>
            <a:r>
              <a:rPr lang="en-GB" dirty="0" err="1" smtClean="0"/>
              <a:t>feedforward</a:t>
            </a:r>
            <a:r>
              <a:rPr lang="en-GB" dirty="0" smtClean="0"/>
              <a:t> </a:t>
            </a:r>
            <a:r>
              <a:rPr lang="en-GB" dirty="0" err="1" smtClean="0"/>
              <a:t>P</a:t>
            </a:r>
            <a:r>
              <a:rPr lang="en-GB" baseline="-25000" dirty="0" err="1" smtClean="0"/>
              <a:t>r</a:t>
            </a:r>
            <a:r>
              <a:rPr lang="en-GB" dirty="0" smtClean="0"/>
              <a:t> is a constant and the target is assumed constant.</a:t>
            </a:r>
          </a:p>
          <a:p>
            <a:r>
              <a:rPr lang="en-GB" dirty="0" smtClean="0"/>
              <a:t>Discussions on how ‘tuning’ guidance might change when advance information on the target is available is delayed until later so as not to confuse core concepts.</a:t>
            </a:r>
          </a:p>
          <a:p>
            <a:r>
              <a:rPr lang="en-GB" dirty="0" smtClean="0"/>
              <a:t>However, viewers should note that there is a very strong link between nu and behaviour when </a:t>
            </a:r>
            <a:r>
              <a:rPr lang="en-GB" dirty="0" err="1" smtClean="0"/>
              <a:t>feedforward</a:t>
            </a:r>
            <a:r>
              <a:rPr lang="en-GB" dirty="0" smtClean="0"/>
              <a:t> is provided.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Tree>
    <p:extLst>
      <p:ext uri="{BB962C8B-B14F-4D97-AF65-F5344CB8AC3E}">
        <p14:creationId xmlns:p14="http://schemas.microsoft.com/office/powerpoint/2010/main" val="1511712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gpc3_6_example1</a:t>
            </a:r>
            <a:endParaRPr lang="en-GB" dirty="0"/>
          </a:p>
        </p:txBody>
      </p:sp>
      <p:sp>
        <p:nvSpPr>
          <p:cNvPr id="3" name="Content Placeholder 2"/>
          <p:cNvSpPr>
            <a:spLocks noGrp="1"/>
          </p:cNvSpPr>
          <p:nvPr>
            <p:ph idx="1"/>
          </p:nvPr>
        </p:nvSpPr>
        <p:spPr>
          <a:xfrm>
            <a:off x="214282" y="928670"/>
            <a:ext cx="3349606" cy="5596674"/>
          </a:xfrm>
        </p:spPr>
        <p:txBody>
          <a:bodyPr>
            <a:normAutofit fontScale="85000" lnSpcReduction="10000"/>
          </a:bodyPr>
          <a:lstStyle/>
          <a:p>
            <a:pPr marL="0" indent="0">
              <a:buNone/>
            </a:pPr>
            <a:r>
              <a:rPr lang="en-GB" dirty="0" smtClean="0"/>
              <a:t>For small </a:t>
            </a:r>
            <a:r>
              <a:rPr lang="el-GR" altLang="en-US" dirty="0" smtClean="0"/>
              <a:t>λ</a:t>
            </a:r>
            <a:r>
              <a:rPr lang="en-GB" altLang="en-US" dirty="0" smtClean="0"/>
              <a:t>, the predictions beyond the horizon are good, so the optimisation is well posed.</a:t>
            </a:r>
          </a:p>
          <a:p>
            <a:pPr marL="0" indent="0">
              <a:buNone/>
            </a:pPr>
            <a:r>
              <a:rPr lang="en-GB" dirty="0" smtClean="0"/>
              <a:t>For large </a:t>
            </a:r>
            <a:r>
              <a:rPr lang="el-GR" altLang="en-US" dirty="0" smtClean="0"/>
              <a:t>λ</a:t>
            </a:r>
            <a:r>
              <a:rPr lang="en-GB" altLang="en-US" dirty="0" smtClean="0"/>
              <a:t>, the predictions not included in J (that is beyond </a:t>
            </a:r>
            <a:r>
              <a:rPr lang="en-GB" altLang="en-US" dirty="0" err="1" smtClean="0"/>
              <a:t>ny</a:t>
            </a:r>
            <a:r>
              <a:rPr lang="en-GB" altLang="en-US" dirty="0" smtClean="0"/>
              <a:t>) are poor, and this indicates that optimising J does not imply good overall predictions.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pic>
        <p:nvPicPr>
          <p:cNvPr id="174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326" y="1484784"/>
            <a:ext cx="6083652"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49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gpc3_6_example1</a:t>
            </a:r>
            <a:endParaRPr lang="en-GB" dirty="0"/>
          </a:p>
        </p:txBody>
      </p:sp>
      <p:sp>
        <p:nvSpPr>
          <p:cNvPr id="3" name="Content Placeholder 2"/>
          <p:cNvSpPr>
            <a:spLocks noGrp="1"/>
          </p:cNvSpPr>
          <p:nvPr>
            <p:ph idx="1"/>
          </p:nvPr>
        </p:nvSpPr>
        <p:spPr>
          <a:xfrm>
            <a:off x="214282" y="928670"/>
            <a:ext cx="3349606" cy="4156514"/>
          </a:xfrm>
        </p:spPr>
        <p:txBody>
          <a:bodyPr>
            <a:normAutofit fontScale="85000" lnSpcReduction="20000"/>
          </a:bodyPr>
          <a:lstStyle/>
          <a:p>
            <a:pPr marL="0" indent="0">
              <a:buNone/>
            </a:pPr>
            <a:r>
              <a:rPr lang="en-GB" dirty="0" smtClean="0"/>
              <a:t>One might think that simply increasing the output horizon would be good enough, but clearly the predictions still have a sizeable offset in steady-state. </a:t>
            </a:r>
          </a:p>
          <a:p>
            <a:pPr marL="0" indent="0">
              <a:buNone/>
            </a:pPr>
            <a:r>
              <a:rPr lang="en-GB" dirty="0" smtClean="0"/>
              <a:t>This is because  the inputs are forced to a constant after nu samples!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75" y="1124744"/>
            <a:ext cx="5572125"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937" y="1700808"/>
            <a:ext cx="5334000" cy="4000500"/>
          </a:xfrm>
          <a:prstGeom prst="rect">
            <a:avLst/>
          </a:prstGeom>
          <a:solidFill>
            <a:schemeClr val="accent6">
              <a:lumMod val="20000"/>
              <a:lumOff val="80000"/>
            </a:schemeClr>
          </a:solidFill>
          <a:ln>
            <a:noFill/>
          </a:ln>
          <a:effectLst/>
        </p:spPr>
      </p:pic>
      <p:sp>
        <p:nvSpPr>
          <p:cNvPr id="9" name="Rectangle 8"/>
          <p:cNvSpPr/>
          <p:nvPr/>
        </p:nvSpPr>
        <p:spPr>
          <a:xfrm>
            <a:off x="107504" y="4941168"/>
            <a:ext cx="8172400" cy="1800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High input weighting implies small increments in the control and therefore we need far more than 4 control moves to get to steady state. nu must be larger!</a:t>
            </a:r>
            <a:endParaRPr lang="en-GB" sz="2800" dirty="0"/>
          </a:p>
        </p:txBody>
      </p:sp>
      <p:pic>
        <p:nvPicPr>
          <p:cNvPr id="256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908720"/>
            <a:ext cx="5848655" cy="4568949"/>
          </a:xfrm>
          <a:prstGeom prst="rect">
            <a:avLst/>
          </a:prstGeom>
          <a:solidFill>
            <a:srgbClr val="FFFF00"/>
          </a:solidFill>
          <a:ln>
            <a:noFill/>
          </a:ln>
          <a:effectLst/>
        </p:spPr>
      </p:pic>
      <p:sp>
        <p:nvSpPr>
          <p:cNvPr id="6" name="Rectangular Callout 5"/>
          <p:cNvSpPr/>
          <p:nvPr/>
        </p:nvSpPr>
        <p:spPr>
          <a:xfrm>
            <a:off x="251520" y="1412776"/>
            <a:ext cx="3240360" cy="1512168"/>
          </a:xfrm>
          <a:prstGeom prst="wedgeRectCallout">
            <a:avLst>
              <a:gd name="adj1" fmla="val 177415"/>
              <a:gd name="adj2" fmla="val -637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We need to take nu up to 15 before the predictions have no obvious offset!</a:t>
            </a:r>
            <a:endParaRPr lang="en-GB" sz="2400" dirty="0"/>
          </a:p>
        </p:txBody>
      </p:sp>
      <p:pic>
        <p:nvPicPr>
          <p:cNvPr id="2560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2740868"/>
            <a:ext cx="5334000" cy="4000500"/>
          </a:xfrm>
          <a:prstGeom prst="rect">
            <a:avLst/>
          </a:prstGeom>
          <a:solidFill>
            <a:schemeClr val="accent6">
              <a:lumMod val="20000"/>
              <a:lumOff val="80000"/>
            </a:schemeClr>
          </a:solidFill>
          <a:ln>
            <a:noFill/>
          </a:ln>
          <a:effectLst/>
        </p:spPr>
      </p:pic>
    </p:spTree>
    <p:extLst>
      <p:ext uri="{BB962C8B-B14F-4D97-AF65-F5344CB8AC3E}">
        <p14:creationId xmlns:p14="http://schemas.microsoft.com/office/powerpoint/2010/main" val="144801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wipe(down)">
                                      <p:cBhvr>
                                        <p:cTn id="7" dur="500"/>
                                        <p:tgtEl>
                                          <p:spTgt spid="256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5604"/>
                                        </p:tgtEl>
                                        <p:attrNameLst>
                                          <p:attrName>style.visibility</p:attrName>
                                        </p:attrNameLst>
                                      </p:cBhvr>
                                      <p:to>
                                        <p:strVal val="visible"/>
                                      </p:to>
                                    </p:set>
                                    <p:animEffect transition="in" filter="wipe(down)">
                                      <p:cBhvr>
                                        <p:cTn id="17" dur="500"/>
                                        <p:tgtEl>
                                          <p:spTgt spid="2560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5605"/>
                                        </p:tgtEl>
                                        <p:attrNameLst>
                                          <p:attrName>style.visibility</p:attrName>
                                        </p:attrNameLst>
                                      </p:cBhvr>
                                      <p:to>
                                        <p:strVal val="visible"/>
                                      </p:to>
                                    </p:set>
                                    <p:animEffect transition="in" filter="barn(inVertical)">
                                      <p:cBhvr>
                                        <p:cTn id="27"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gpc3_6_example2</a:t>
            </a:r>
            <a:endParaRPr lang="en-GB" dirty="0"/>
          </a:p>
        </p:txBody>
      </p:sp>
      <p:sp>
        <p:nvSpPr>
          <p:cNvPr id="3" name="Content Placeholder 2"/>
          <p:cNvSpPr>
            <a:spLocks noGrp="1"/>
          </p:cNvSpPr>
          <p:nvPr>
            <p:ph idx="1"/>
          </p:nvPr>
        </p:nvSpPr>
        <p:spPr>
          <a:xfrm>
            <a:off x="214282" y="928670"/>
            <a:ext cx="3349606" cy="5596674"/>
          </a:xfrm>
        </p:spPr>
        <p:txBody>
          <a:bodyPr>
            <a:normAutofit fontScale="85000" lnSpcReduction="20000"/>
          </a:bodyPr>
          <a:lstStyle/>
          <a:p>
            <a:pPr marL="0" indent="0">
              <a:buNone/>
            </a:pPr>
            <a:r>
              <a:rPr lang="en-GB" dirty="0" smtClean="0"/>
              <a:t>For this example, the predictions are not good for any choice of  </a:t>
            </a:r>
            <a:r>
              <a:rPr lang="el-GR" altLang="en-US" dirty="0" smtClean="0"/>
              <a:t>λ</a:t>
            </a:r>
            <a:r>
              <a:rPr lang="en-GB" altLang="en-US" dirty="0" smtClean="0"/>
              <a:t>, but for different reasons.</a:t>
            </a:r>
          </a:p>
          <a:p>
            <a:r>
              <a:rPr lang="en-GB" altLang="en-US" dirty="0" smtClean="0"/>
              <a:t>The system has a slow mode, so </a:t>
            </a:r>
            <a:r>
              <a:rPr lang="en-GB" altLang="en-US" dirty="0" err="1" smtClean="0"/>
              <a:t>ny</a:t>
            </a:r>
            <a:r>
              <a:rPr lang="en-GB" altLang="en-US" dirty="0" smtClean="0"/>
              <a:t>=15 is too small to capture all the open-loop dynamics.</a:t>
            </a:r>
          </a:p>
          <a:p>
            <a:r>
              <a:rPr lang="en-GB" altLang="en-US" dirty="0" smtClean="0"/>
              <a:t>If </a:t>
            </a:r>
            <a:r>
              <a:rPr lang="el-GR" altLang="en-US" dirty="0" smtClean="0"/>
              <a:t>λ</a:t>
            </a:r>
            <a:r>
              <a:rPr lang="en-GB" altLang="en-US" dirty="0" smtClean="0"/>
              <a:t> is large, this issue is exaggerated even more due to slow input moves.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9" y="1244536"/>
            <a:ext cx="6300192" cy="492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346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gpc3_6_example2</a:t>
            </a:r>
            <a:endParaRPr lang="en-GB" dirty="0"/>
          </a:p>
        </p:txBody>
      </p:sp>
      <p:sp>
        <p:nvSpPr>
          <p:cNvPr id="3" name="Content Placeholder 2"/>
          <p:cNvSpPr>
            <a:spLocks noGrp="1"/>
          </p:cNvSpPr>
          <p:nvPr>
            <p:ph idx="1"/>
          </p:nvPr>
        </p:nvSpPr>
        <p:spPr>
          <a:xfrm>
            <a:off x="214282" y="928670"/>
            <a:ext cx="3349606" cy="5596674"/>
          </a:xfrm>
        </p:spPr>
        <p:txBody>
          <a:bodyPr>
            <a:normAutofit fontScale="85000" lnSpcReduction="10000"/>
          </a:bodyPr>
          <a:lstStyle/>
          <a:p>
            <a:pPr marL="0" indent="0">
              <a:buNone/>
            </a:pPr>
            <a:r>
              <a:rPr lang="en-GB" dirty="0" smtClean="0"/>
              <a:t>Try a larger </a:t>
            </a:r>
            <a:r>
              <a:rPr lang="en-GB" dirty="0" err="1" smtClean="0"/>
              <a:t>ny</a:t>
            </a:r>
            <a:r>
              <a:rPr lang="en-GB" altLang="en-US" dirty="0" smtClean="0"/>
              <a:t>.</a:t>
            </a:r>
          </a:p>
          <a:p>
            <a:r>
              <a:rPr lang="en-GB" altLang="en-US" dirty="0" smtClean="0"/>
              <a:t>The predictions are better, but still the offset is poor.</a:t>
            </a:r>
          </a:p>
          <a:p>
            <a:r>
              <a:rPr lang="en-GB" altLang="en-US" dirty="0" smtClean="0"/>
              <a:t>Again, the issue here is likely to be the restriction to just 4 control moves to both optimise predicted performance, and reach steady-state.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4085" y="1412776"/>
            <a:ext cx="5572125"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908720"/>
            <a:ext cx="5572125" cy="4352925"/>
          </a:xfrm>
          <a:prstGeom prst="rect">
            <a:avLst/>
          </a:prstGeom>
          <a:solidFill>
            <a:schemeClr val="accent6">
              <a:lumMod val="20000"/>
              <a:lumOff val="80000"/>
            </a:schemeClr>
          </a:solidFill>
          <a:ln>
            <a:noFill/>
          </a:ln>
          <a:effectLst/>
        </p:spPr>
      </p:pic>
      <p:sp>
        <p:nvSpPr>
          <p:cNvPr id="9" name="Rectangular Callout 8"/>
          <p:cNvSpPr/>
          <p:nvPr/>
        </p:nvSpPr>
        <p:spPr>
          <a:xfrm>
            <a:off x="251520" y="1412776"/>
            <a:ext cx="3240360" cy="1512168"/>
          </a:xfrm>
          <a:prstGeom prst="wedgeRectCallout">
            <a:avLst>
              <a:gd name="adj1" fmla="val 70888"/>
              <a:gd name="adj2" fmla="val 231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With nu=10, the lower weighted algorithms do well.</a:t>
            </a:r>
            <a:endParaRPr lang="en-GB" sz="2400" dirty="0"/>
          </a:p>
        </p:txBody>
      </p:sp>
      <p:pic>
        <p:nvPicPr>
          <p:cNvPr id="2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1916832"/>
            <a:ext cx="5572125" cy="4352925"/>
          </a:xfrm>
          <a:prstGeom prst="rect">
            <a:avLst/>
          </a:prstGeom>
          <a:solidFill>
            <a:srgbClr val="FFFF00"/>
          </a:solidFill>
          <a:ln>
            <a:noFill/>
          </a:ln>
          <a:effectLst/>
        </p:spPr>
      </p:pic>
      <p:sp>
        <p:nvSpPr>
          <p:cNvPr id="11" name="Rectangular Callout 10"/>
          <p:cNvSpPr/>
          <p:nvPr/>
        </p:nvSpPr>
        <p:spPr>
          <a:xfrm>
            <a:off x="113175" y="3717347"/>
            <a:ext cx="3240360" cy="1512168"/>
          </a:xfrm>
          <a:prstGeom prst="wedgeRectCallout">
            <a:avLst>
              <a:gd name="adj1" fmla="val 70888"/>
              <a:gd name="adj2" fmla="val 231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The highest weighting needs nu close to 20!</a:t>
            </a:r>
            <a:endParaRPr lang="en-GB" sz="2400" dirty="0"/>
          </a:p>
        </p:txBody>
      </p:sp>
      <p:pic>
        <p:nvPicPr>
          <p:cNvPr id="276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2636912"/>
            <a:ext cx="5334000" cy="4000500"/>
          </a:xfrm>
          <a:prstGeom prst="rect">
            <a:avLst/>
          </a:prstGeom>
          <a:solidFill>
            <a:schemeClr val="accent3">
              <a:lumMod val="20000"/>
              <a:lumOff val="80000"/>
            </a:schemeClr>
          </a:solidFill>
          <a:ln>
            <a:noFill/>
          </a:ln>
          <a:effectLst/>
        </p:spPr>
      </p:pic>
    </p:spTree>
    <p:extLst>
      <p:ext uri="{BB962C8B-B14F-4D97-AF65-F5344CB8AC3E}">
        <p14:creationId xmlns:p14="http://schemas.microsoft.com/office/powerpoint/2010/main" val="225697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7651"/>
                                        </p:tgtEl>
                                        <p:attrNameLst>
                                          <p:attrName>style.visibility</p:attrName>
                                        </p:attrNameLst>
                                      </p:cBhvr>
                                      <p:to>
                                        <p:strVal val="visible"/>
                                      </p:to>
                                    </p:set>
                                    <p:animEffect transition="in" filter="wipe(down)">
                                      <p:cBhvr>
                                        <p:cTn id="26" dur="500"/>
                                        <p:tgtEl>
                                          <p:spTgt spid="27651"/>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circle(in)">
                                      <p:cBhvr>
                                        <p:cTn id="31" dur="20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7652"/>
                                        </p:tgtEl>
                                        <p:attrNameLst>
                                          <p:attrName>style.visibility</p:attrName>
                                        </p:attrNameLst>
                                      </p:cBhvr>
                                      <p:to>
                                        <p:strVal val="visible"/>
                                      </p:to>
                                    </p:set>
                                    <p:animEffect transition="in" filter="wipe(down)">
                                      <p:cBhvr>
                                        <p:cTn id="36" dur="500"/>
                                        <p:tgtEl>
                                          <p:spTgt spid="27652"/>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7653"/>
                                        </p:tgtEl>
                                        <p:attrNameLst>
                                          <p:attrName>style.visibility</p:attrName>
                                        </p:attrNameLst>
                                      </p:cBhvr>
                                      <p:to>
                                        <p:strVal val="visible"/>
                                      </p:to>
                                    </p:set>
                                    <p:animEffect transition="in" filter="barn(inVertical)">
                                      <p:cBhvr>
                                        <p:cTn id="41"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1327</TotalTime>
  <Words>1343</Words>
  <Application>Microsoft Office PowerPoint</Application>
  <PresentationFormat>On-screen Show (4:3)</PresentationFormat>
  <Paragraphs>126</Paragraphs>
  <Slides>16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Office Theme</vt:lpstr>
      <vt:lpstr>Equation</vt:lpstr>
      <vt:lpstr>CHAPTER 3 Well posed predictive control 6 Changing the input weighting</vt:lpstr>
      <vt:lpstr>Introduction</vt:lpstr>
      <vt:lpstr>Typical performance index</vt:lpstr>
      <vt:lpstr>Choice of parameters</vt:lpstr>
      <vt:lpstr>Aside - feedforward</vt:lpstr>
      <vt:lpstr>gpc3_6_example1</vt:lpstr>
      <vt:lpstr>gpc3_6_example1</vt:lpstr>
      <vt:lpstr>gpc3_6_example2</vt:lpstr>
      <vt:lpstr>gpc3_6_example2</vt:lpstr>
      <vt:lpstr>gpc3_6_example3</vt:lpstr>
      <vt:lpstr>gpc3_6_example4</vt:lpstr>
      <vt:lpstr>Reflections</vt:lpstr>
      <vt:lpstr>Reflections on horizons</vt:lpstr>
      <vt:lpstr>CONCLUSIONS</vt:lpstr>
      <vt:lpstr>CAVIAT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128</cp:revision>
  <dcterms:created xsi:type="dcterms:W3CDTF">2012-03-07T15:25:29Z</dcterms:created>
  <dcterms:modified xsi:type="dcterms:W3CDTF">2014-02-14T13:18:17Z</dcterms:modified>
</cp:coreProperties>
</file>