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318" r:id="rId4"/>
    <p:sldId id="320" r:id="rId5"/>
    <p:sldId id="321" r:id="rId6"/>
    <p:sldId id="322" r:id="rId7"/>
    <p:sldId id="319" r:id="rId8"/>
    <p:sldId id="323" r:id="rId9"/>
    <p:sldId id="324" r:id="rId10"/>
    <p:sldId id="325" r:id="rId11"/>
    <p:sldId id="316"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1" d="100"/>
          <a:sy n="61" d="100"/>
        </p:scale>
        <p:origin x="-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2/14/2014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12</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5.jpeg"/><Relationship Id="rId5" Type="http://schemas.openxmlformats.org/officeDocument/2006/relationships/hyperlink" Target="http://engsc.ac.uk/" TargetMode="External"/><Relationship Id="rId10" Type="http://schemas.openxmlformats.org/officeDocument/2006/relationships/image" Target="../media/image14.jpeg"/><Relationship Id="rId4" Type="http://schemas.openxmlformats.org/officeDocument/2006/relationships/image" Target="../media/image11.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3</a:t>
            </a:r>
            <a:br>
              <a:rPr lang="en-GB" dirty="0" smtClean="0"/>
            </a:br>
            <a:r>
              <a:rPr lang="en-GB" dirty="0" smtClean="0"/>
              <a:t>Well posed predictive control 7</a:t>
            </a:r>
            <a:br>
              <a:rPr lang="en-GB" dirty="0" smtClean="0"/>
            </a:br>
            <a:r>
              <a:rPr lang="en-GB" dirty="0" smtClean="0"/>
              <a:t>unstable processes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Convergent predictions</a:t>
            </a:r>
            <a:endParaRPr lang="en-GB" dirty="0"/>
          </a:p>
        </p:txBody>
      </p:sp>
      <p:sp>
        <p:nvSpPr>
          <p:cNvPr id="3" name="Content Placeholder 2"/>
          <p:cNvSpPr>
            <a:spLocks noGrp="1"/>
          </p:cNvSpPr>
          <p:nvPr>
            <p:ph idx="1"/>
          </p:nvPr>
        </p:nvSpPr>
        <p:spPr>
          <a:xfrm>
            <a:off x="214282" y="928670"/>
            <a:ext cx="8715436" cy="4876594"/>
          </a:xfrm>
        </p:spPr>
        <p:txBody>
          <a:bodyPr>
            <a:normAutofit lnSpcReduction="10000"/>
          </a:bodyPr>
          <a:lstStyle/>
          <a:p>
            <a:pPr marL="0" indent="0">
              <a:buNone/>
            </a:pPr>
            <a:r>
              <a:rPr lang="en-GB" dirty="0" smtClean="0"/>
              <a:t>The fine details are omitted as now more of historical interest. </a:t>
            </a:r>
          </a:p>
          <a:p>
            <a:pPr marL="0" indent="0">
              <a:buNone/>
            </a:pPr>
            <a:endParaRPr lang="en-GB" dirty="0"/>
          </a:p>
          <a:p>
            <a:pPr marL="0" indent="0">
              <a:buNone/>
            </a:pPr>
            <a:endParaRPr lang="en-GB" dirty="0" smtClean="0"/>
          </a:p>
          <a:p>
            <a:pPr marL="0" indent="0">
              <a:buNone/>
            </a:pPr>
            <a:r>
              <a:rPr lang="en-GB" dirty="0" smtClean="0"/>
              <a:t>The key point is that the future control increments include a part that depends on past data (in vector p) and a totally free part captured in </a:t>
            </a:r>
            <a:r>
              <a:rPr lang="el-GR" dirty="0" smtClean="0"/>
              <a:t>ψ</a:t>
            </a:r>
            <a:r>
              <a:rPr lang="en-GB" dirty="0" smtClean="0"/>
              <a:t>.</a:t>
            </a:r>
          </a:p>
          <a:p>
            <a:pPr marL="0" indent="0">
              <a:buNone/>
            </a:pPr>
            <a:r>
              <a:rPr lang="en-GB" dirty="0" smtClean="0"/>
              <a:t>One now needs to substitute  this into the performance index, redo the optimisation and so forth.</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137203957"/>
              </p:ext>
            </p:extLst>
          </p:nvPr>
        </p:nvGraphicFramePr>
        <p:xfrm>
          <a:off x="1691680" y="2060848"/>
          <a:ext cx="5095875" cy="841375"/>
        </p:xfrm>
        <a:graphic>
          <a:graphicData uri="http://schemas.openxmlformats.org/presentationml/2006/ole">
            <mc:AlternateContent xmlns:mc="http://schemas.openxmlformats.org/markup-compatibility/2006">
              <mc:Choice xmlns:v="urn:schemas-microsoft-com:vml" Requires="v">
                <p:oleObj spid="_x0000_s34821" name="Equation" r:id="rId3" imgW="1460160" imgH="241200" progId="Equation.3">
                  <p:embed/>
                </p:oleObj>
              </mc:Choice>
              <mc:Fallback>
                <p:oleObj name="Equation" r:id="rId3" imgW="1460160" imgH="241200" progId="Equation.3">
                  <p:embed/>
                  <p:pic>
                    <p:nvPicPr>
                      <p:cNvPr id="0" name=""/>
                      <p:cNvPicPr>
                        <a:picLocks noChangeAspect="1" noChangeArrowheads="1"/>
                      </p:cNvPicPr>
                      <p:nvPr/>
                    </p:nvPicPr>
                    <p:blipFill>
                      <a:blip r:embed="rId4"/>
                      <a:srcRect/>
                      <a:stretch>
                        <a:fillRect/>
                      </a:stretch>
                    </p:blipFill>
                    <p:spPr bwMode="auto">
                      <a:xfrm>
                        <a:off x="1691680" y="2060848"/>
                        <a:ext cx="5095875" cy="841375"/>
                      </a:xfrm>
                      <a:prstGeom prst="rect">
                        <a:avLst/>
                      </a:prstGeom>
                      <a:solidFill>
                        <a:srgbClr val="FFFFCC"/>
                      </a:solidFill>
                      <a:ln w="9525">
                        <a:solidFill>
                          <a:schemeClr val="accent1"/>
                        </a:solidFill>
                        <a:miter lim="800000"/>
                        <a:headEnd/>
                        <a:tailEnd/>
                      </a:ln>
                    </p:spPr>
                  </p:pic>
                </p:oleObj>
              </mc:Fallback>
            </mc:AlternateContent>
          </a:graphicData>
        </a:graphic>
      </p:graphicFrame>
      <p:sp>
        <p:nvSpPr>
          <p:cNvPr id="6" name="Rectangle 5"/>
          <p:cNvSpPr/>
          <p:nvPr/>
        </p:nvSpPr>
        <p:spPr>
          <a:xfrm>
            <a:off x="323528" y="5733256"/>
            <a:ext cx="864096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rgbClr val="FFFF00"/>
                </a:solidFill>
              </a:rPr>
              <a:t>A conceptually </a:t>
            </a:r>
            <a:r>
              <a:rPr lang="en-GB" sz="2800" smtClean="0">
                <a:solidFill>
                  <a:srgbClr val="FFFF00"/>
                </a:solidFill>
              </a:rPr>
              <a:t>equivalent parameterisation/approach </a:t>
            </a:r>
            <a:r>
              <a:rPr lang="en-GB" sz="2800" dirty="0" smtClean="0">
                <a:solidFill>
                  <a:srgbClr val="FFFF00"/>
                </a:solidFill>
              </a:rPr>
              <a:t>exists for state space models.</a:t>
            </a:r>
            <a:endParaRPr lang="en-GB" sz="2800" dirty="0">
              <a:solidFill>
                <a:srgbClr val="FFFF00"/>
              </a:solidFill>
            </a:endParaRPr>
          </a:p>
        </p:txBody>
      </p:sp>
    </p:spTree>
    <p:extLst>
      <p:ext uri="{BB962C8B-B14F-4D97-AF65-F5344CB8AC3E}">
        <p14:creationId xmlns:p14="http://schemas.microsoft.com/office/powerpoint/2010/main" val="64693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 calcmode="lin" valueType="num">
                                      <p:cBhvr>
                                        <p:cTn id="19" dur="1000" fill="hold"/>
                                        <p:tgtEl>
                                          <p:spTgt spid="6"/>
                                        </p:tgtEl>
                                        <p:attrNameLst>
                                          <p:attrName>style.rotation</p:attrName>
                                        </p:attrNameLst>
                                      </p:cBhvr>
                                      <p:tavLst>
                                        <p:tav tm="0">
                                          <p:val>
                                            <p:fltVal val="90"/>
                                          </p:val>
                                        </p:tav>
                                        <p:tav tm="100000">
                                          <p:val>
                                            <p:fltVal val="0"/>
                                          </p:val>
                                        </p:tav>
                                      </p:tavLst>
                                    </p:anim>
                                    <p:animEffect transition="in" filter="fade">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a:t>
            </a:r>
            <a:endParaRPr lang="en-GB" dirty="0"/>
          </a:p>
        </p:txBody>
      </p:sp>
      <p:sp>
        <p:nvSpPr>
          <p:cNvPr id="3" name="Content Placeholder 2"/>
          <p:cNvSpPr>
            <a:spLocks noGrp="1"/>
          </p:cNvSpPr>
          <p:nvPr>
            <p:ph idx="1"/>
          </p:nvPr>
        </p:nvSpPr>
        <p:spPr/>
        <p:txBody>
          <a:bodyPr>
            <a:normAutofit lnSpcReduction="10000"/>
          </a:bodyPr>
          <a:lstStyle/>
          <a:p>
            <a:r>
              <a:rPr lang="en-GB" dirty="0" smtClean="0"/>
              <a:t>If a system is open-loop unstable, it is important to parameterise the predictions in such a way that they are convergent, before deploying them in the performance index.</a:t>
            </a:r>
          </a:p>
          <a:p>
            <a:r>
              <a:rPr lang="en-GB" b="1" dirty="0" smtClean="0">
                <a:solidFill>
                  <a:srgbClr val="7030A0"/>
                </a:solidFill>
              </a:rPr>
              <a:t>This helps ensure both a well-posed optimisation and also avoids the danger of numerical ill-conditioning.</a:t>
            </a:r>
          </a:p>
          <a:p>
            <a:r>
              <a:rPr lang="en-GB" b="1" dirty="0" smtClean="0">
                <a:solidFill>
                  <a:srgbClr val="C00000"/>
                </a:solidFill>
              </a:rPr>
              <a:t>While algebra and pole </a:t>
            </a:r>
            <a:r>
              <a:rPr lang="en-GB" b="1" smtClean="0">
                <a:solidFill>
                  <a:srgbClr val="C00000"/>
                </a:solidFill>
              </a:rPr>
              <a:t>cancellations are </a:t>
            </a:r>
            <a:r>
              <a:rPr lang="en-GB" b="1" dirty="0" smtClean="0">
                <a:solidFill>
                  <a:srgbClr val="C00000"/>
                </a:solidFill>
              </a:rPr>
              <a:t>straightforward as indicated here, better alternatives using closed-loop prediction are more favoured now and hence will be discussed in a later chapter.</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54324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Introduction</a:t>
            </a:r>
            <a:endParaRPr lang="en-GB" dirty="0"/>
          </a:p>
        </p:txBody>
      </p:sp>
      <p:sp>
        <p:nvSpPr>
          <p:cNvPr id="3" name="Content Placeholder 2"/>
          <p:cNvSpPr>
            <a:spLocks noGrp="1"/>
          </p:cNvSpPr>
          <p:nvPr>
            <p:ph idx="1"/>
          </p:nvPr>
        </p:nvSpPr>
        <p:spPr>
          <a:xfrm>
            <a:off x="214282" y="908720"/>
            <a:ext cx="8715436" cy="5663552"/>
          </a:xfrm>
        </p:spPr>
        <p:txBody>
          <a:bodyPr>
            <a:noAutofit/>
          </a:bodyPr>
          <a:lstStyle/>
          <a:p>
            <a:pPr marL="0" indent="0">
              <a:lnSpc>
                <a:spcPct val="90000"/>
              </a:lnSpc>
              <a:buNone/>
            </a:pPr>
            <a:r>
              <a:rPr lang="en-GB" altLang="en-US" sz="2800" dirty="0" smtClean="0"/>
              <a:t>The previous videos indicated many problems in doing GPC of unstable processes.</a:t>
            </a:r>
          </a:p>
          <a:p>
            <a:pPr marL="0" indent="0">
              <a:lnSpc>
                <a:spcPct val="90000"/>
              </a:lnSpc>
              <a:buNone/>
            </a:pPr>
            <a:r>
              <a:rPr lang="en-GB" altLang="en-US" sz="2800" dirty="0" smtClean="0"/>
              <a:t>Although the closed-loop control laws often are stabilising and appear to give reasonable performance, the underlying predictions are often far from desirable trajectories.</a:t>
            </a:r>
          </a:p>
          <a:p>
            <a:pPr marL="0" indent="0">
              <a:lnSpc>
                <a:spcPct val="90000"/>
              </a:lnSpc>
              <a:buNone/>
            </a:pPr>
            <a:r>
              <a:rPr lang="en-GB" altLang="en-US" sz="2800" dirty="0" smtClean="0"/>
              <a:t>This mismatch, between optimised trajectories and actual behaviour, indicates that the optimisation is ill-posed and thus the solutions could be seriously flawed.</a:t>
            </a:r>
          </a:p>
          <a:p>
            <a:pPr marL="0" indent="0">
              <a:lnSpc>
                <a:spcPct val="90000"/>
              </a:lnSpc>
              <a:buNone/>
            </a:pPr>
            <a:r>
              <a:rPr lang="en-GB" altLang="en-US" sz="2800" b="1" dirty="0" smtClean="0">
                <a:solidFill>
                  <a:srgbClr val="C00000"/>
                </a:solidFill>
              </a:rPr>
              <a:t>This video introduces the simple concepts in the literature for ensuring a well-posed optimisation and indicates the </a:t>
            </a:r>
            <a:r>
              <a:rPr lang="en-GB" altLang="en-US" sz="2800" b="1" dirty="0" smtClean="0">
                <a:solidFill>
                  <a:srgbClr val="7030A0"/>
                </a:solidFill>
              </a:rPr>
              <a:t>more well accepted techniques </a:t>
            </a:r>
            <a:r>
              <a:rPr lang="en-GB" altLang="en-US" sz="2800" b="1" dirty="0" smtClean="0">
                <a:solidFill>
                  <a:srgbClr val="C00000"/>
                </a:solidFill>
              </a:rPr>
              <a:t>to be discussed in a later chapter.</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instability</a:t>
            </a:r>
            <a:endParaRPr lang="en-GB" dirty="0"/>
          </a:p>
        </p:txBody>
      </p:sp>
      <p:sp>
        <p:nvSpPr>
          <p:cNvPr id="3" name="Content Placeholder 2"/>
          <p:cNvSpPr>
            <a:spLocks noGrp="1"/>
          </p:cNvSpPr>
          <p:nvPr>
            <p:ph idx="1"/>
          </p:nvPr>
        </p:nvSpPr>
        <p:spPr/>
        <p:txBody>
          <a:bodyPr/>
          <a:lstStyle/>
          <a:p>
            <a:r>
              <a:rPr lang="en-GB" dirty="0" smtClean="0"/>
              <a:t>The main problem with open-loop unstable systems is that the coefficients within the H, P, Q prediction matrices are divergent because the step response is divergent.</a:t>
            </a:r>
          </a:p>
          <a:p>
            <a:endParaRPr lang="en-GB" dirty="0"/>
          </a:p>
          <a:p>
            <a:endParaRPr lang="en-GB" dirty="0" smtClean="0"/>
          </a:p>
          <a:p>
            <a:r>
              <a:rPr lang="en-GB" dirty="0" smtClean="0"/>
              <a:t>GPC is in essence saying, take a linear mix of divergent responses and give me a smooth response with a constant steady-state – clearly this is not a sensible set up.</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586729861"/>
              </p:ext>
            </p:extLst>
          </p:nvPr>
        </p:nvGraphicFramePr>
        <p:xfrm>
          <a:off x="1475656" y="3068960"/>
          <a:ext cx="5208587" cy="774700"/>
        </p:xfrm>
        <a:graphic>
          <a:graphicData uri="http://schemas.openxmlformats.org/presentationml/2006/ole">
            <mc:AlternateContent xmlns:mc="http://schemas.openxmlformats.org/markup-compatibility/2006">
              <mc:Choice xmlns:v="urn:schemas-microsoft-com:vml" Requires="v">
                <p:oleObj spid="_x0000_s30734" name="Equation" r:id="rId3" imgW="1790640" imgH="266400" progId="Equation.3">
                  <p:embed/>
                </p:oleObj>
              </mc:Choice>
              <mc:Fallback>
                <p:oleObj name="Equation" r:id="rId3" imgW="1790640" imgH="26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068960"/>
                        <a:ext cx="5208587" cy="774700"/>
                      </a:xfrm>
                      <a:prstGeom prst="rect">
                        <a:avLst/>
                      </a:prstGeom>
                      <a:solidFill>
                        <a:srgbClr val="FFFFCC"/>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53301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Illustrate silly-mixing objective</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4</a:t>
            </a:fld>
            <a:endParaRPr lang="en-GB"/>
          </a:p>
        </p:txBody>
      </p:sp>
    </p:spTree>
    <p:extLst>
      <p:ext uri="{BB962C8B-B14F-4D97-AF65-F5344CB8AC3E}">
        <p14:creationId xmlns:p14="http://schemas.microsoft.com/office/powerpoint/2010/main" val="2036148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of conditioning problem</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Because the step response coefficients are divergent, if one chooses a large output horizon, then the H matrix could simultaneously contain values from say 1 up to 10</a:t>
            </a:r>
            <a:r>
              <a:rPr lang="en-GB" baseline="30000" dirty="0" smtClean="0"/>
              <a:t>16</a:t>
            </a:r>
            <a:r>
              <a:rPr lang="en-GB" dirty="0" smtClean="0"/>
              <a:t> and greater.</a:t>
            </a:r>
          </a:p>
          <a:p>
            <a:r>
              <a:rPr lang="en-GB" dirty="0" smtClean="0"/>
              <a:t>In this instance, the smaller values may be rounded to zero as software will generally store only a given range within a single matrix.</a:t>
            </a:r>
          </a:p>
          <a:p>
            <a:r>
              <a:rPr lang="en-GB" dirty="0" smtClean="0"/>
              <a:t>Similarly, when forming products such as H</a:t>
            </a:r>
            <a:r>
              <a:rPr lang="en-GB" baseline="30000" dirty="0" smtClean="0"/>
              <a:t>T</a:t>
            </a:r>
            <a:r>
              <a:rPr lang="en-GB" dirty="0" smtClean="0"/>
              <a:t>H, there will be numerous rounding errors introduced.</a:t>
            </a:r>
          </a:p>
          <a:p>
            <a:r>
              <a:rPr lang="en-GB" dirty="0" smtClean="0"/>
              <a:t>The consequence is that the control law parameters could be dominated by rounding errors and not the optimisation and may have little meaning.</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Tree>
    <p:extLst>
      <p:ext uri="{BB962C8B-B14F-4D97-AF65-F5344CB8AC3E}">
        <p14:creationId xmlns:p14="http://schemas.microsoft.com/office/powerpoint/2010/main" val="1389970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Illustration of rounding problem</a:t>
            </a:r>
            <a:endParaRPr lang="en-GB" dirty="0"/>
          </a:p>
        </p:txBody>
      </p:sp>
      <p:sp>
        <p:nvSpPr>
          <p:cNvPr id="3" name="Content Placeholder 2"/>
          <p:cNvSpPr>
            <a:spLocks noGrp="1"/>
          </p:cNvSpPr>
          <p:nvPr>
            <p:ph idx="1"/>
          </p:nvPr>
        </p:nvSpPr>
        <p:spPr>
          <a:xfrm>
            <a:off x="214282" y="928670"/>
            <a:ext cx="8715436" cy="1132178"/>
          </a:xfrm>
        </p:spPr>
        <p:txBody>
          <a:bodyPr/>
          <a:lstStyle/>
          <a:p>
            <a:pPr marL="0" indent="0">
              <a:buNone/>
            </a:pPr>
            <a:r>
              <a:rPr lang="en-GB" dirty="0" smtClean="0"/>
              <a:t>Plot the coefficients of </a:t>
            </a:r>
            <a:r>
              <a:rPr lang="en-GB" dirty="0" err="1" smtClean="0"/>
              <a:t>N</a:t>
            </a:r>
            <a:r>
              <a:rPr lang="en-GB" baseline="-25000" dirty="0" err="1" smtClean="0"/>
              <a:t>k</a:t>
            </a:r>
            <a:r>
              <a:rPr lang="en-GB" dirty="0" smtClean="0"/>
              <a:t>, for changing values of </a:t>
            </a:r>
            <a:r>
              <a:rPr lang="en-GB" dirty="0" err="1" smtClean="0"/>
              <a:t>ny</a:t>
            </a:r>
            <a:r>
              <a:rPr lang="en-GB" dirty="0" smtClean="0"/>
              <a:t> and nu=2.</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10830"/>
            <a:ext cx="6148189" cy="4802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467544" y="2564904"/>
            <a:ext cx="3600400" cy="1447398"/>
          </a:xfrm>
          <a:prstGeom prst="wedgeRoundRectCallout">
            <a:avLst>
              <a:gd name="adj1" fmla="val 62978"/>
              <a:gd name="adj2" fmla="val 846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Constant once </a:t>
            </a:r>
            <a:r>
              <a:rPr lang="en-GB" sz="3200" dirty="0" err="1" smtClean="0"/>
              <a:t>ny</a:t>
            </a:r>
            <a:r>
              <a:rPr lang="en-GB" sz="3200" dirty="0" smtClean="0"/>
              <a:t> large enough</a:t>
            </a:r>
            <a:endParaRPr lang="en-GB" sz="3200" dirty="0"/>
          </a:p>
        </p:txBody>
      </p:sp>
      <p:sp>
        <p:nvSpPr>
          <p:cNvPr id="8" name="Rounded Rectangular Callout 7"/>
          <p:cNvSpPr/>
          <p:nvPr/>
        </p:nvSpPr>
        <p:spPr>
          <a:xfrm>
            <a:off x="631414" y="4725144"/>
            <a:ext cx="4372634" cy="1688630"/>
          </a:xfrm>
          <a:prstGeom prst="wedgeRoundRectCallout">
            <a:avLst>
              <a:gd name="adj1" fmla="val 112992"/>
              <a:gd name="adj2" fmla="val -462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Ill-conditioning and rounding errors cause problems</a:t>
            </a:r>
            <a:endParaRPr lang="en-GB" sz="3200" dirty="0"/>
          </a:p>
        </p:txBody>
      </p:sp>
    </p:spTree>
    <p:extLst>
      <p:ext uri="{BB962C8B-B14F-4D97-AF65-F5344CB8AC3E}">
        <p14:creationId xmlns:p14="http://schemas.microsoft.com/office/powerpoint/2010/main" val="100888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Conceptual solution</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We have two challenges</a:t>
            </a:r>
          </a:p>
          <a:p>
            <a:r>
              <a:rPr lang="en-GB" dirty="0" smtClean="0"/>
              <a:t>Ensure the predictions we want to mix to make up </a:t>
            </a:r>
            <a:r>
              <a:rPr lang="en-GB" dirty="0" smtClean="0"/>
              <a:t>an </a:t>
            </a:r>
            <a:r>
              <a:rPr lang="en-GB" dirty="0" smtClean="0"/>
              <a:t>ideal prediction at least have shapes close to what we want.</a:t>
            </a:r>
          </a:p>
          <a:p>
            <a:r>
              <a:rPr lang="en-GB" dirty="0" smtClean="0"/>
              <a:t>Eliminate divergent signals from H,P, Q to avoid numerical ill-conditioning.</a:t>
            </a:r>
          </a:p>
          <a:p>
            <a:pPr marL="0" indent="0">
              <a:buNone/>
            </a:pPr>
            <a:r>
              <a:rPr lang="en-GB" dirty="0" smtClean="0"/>
              <a:t>A simple solution is to find the set of future inputs which will ‘cancel’ the unstable dynamics and thus, by using only these, the prediction class within the optimisation will be convergent.</a:t>
            </a:r>
          </a:p>
          <a:p>
            <a:pPr marL="0" indent="0">
              <a:buNone/>
            </a:pPr>
            <a:r>
              <a:rPr lang="en-GB" b="1" dirty="0" smtClean="0">
                <a:solidFill>
                  <a:srgbClr val="C00000"/>
                </a:solidFill>
              </a:rPr>
              <a:t>The algebra can be somewhat messy, so skip this if you like. A better solution comes in a later chapter.</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Tree>
    <p:extLst>
      <p:ext uri="{BB962C8B-B14F-4D97-AF65-F5344CB8AC3E}">
        <p14:creationId xmlns:p14="http://schemas.microsoft.com/office/powerpoint/2010/main" val="104937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ircle(in)">
                                      <p:cBhvr>
                                        <p:cTn id="7" dur="2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ircle(in)">
                                      <p:cBhvr>
                                        <p:cTn id="1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Convergent predictions</a:t>
            </a:r>
            <a:endParaRPr lang="en-GB" dirty="0"/>
          </a:p>
        </p:txBody>
      </p:sp>
      <p:sp>
        <p:nvSpPr>
          <p:cNvPr id="3" name="Content Placeholder 2"/>
          <p:cNvSpPr>
            <a:spLocks noGrp="1"/>
          </p:cNvSpPr>
          <p:nvPr>
            <p:ph idx="1"/>
          </p:nvPr>
        </p:nvSpPr>
        <p:spPr/>
        <p:txBody>
          <a:bodyPr/>
          <a:lstStyle/>
          <a:p>
            <a:pPr marL="0" indent="0">
              <a:buNone/>
            </a:pPr>
            <a:r>
              <a:rPr lang="en-GB" dirty="0" smtClean="0"/>
              <a:t>Take the original prediction equations.</a:t>
            </a:r>
          </a:p>
          <a:p>
            <a:pPr marL="0" indent="0">
              <a:buNone/>
            </a:pPr>
            <a:endParaRPr lang="en-GB" dirty="0"/>
          </a:p>
          <a:p>
            <a:pPr marL="0" indent="0">
              <a:buNone/>
            </a:pPr>
            <a:endParaRPr lang="en-GB" dirty="0" smtClean="0"/>
          </a:p>
          <a:p>
            <a:pPr marL="0" indent="0">
              <a:buNone/>
            </a:pPr>
            <a:r>
              <a:rPr lang="en-GB" dirty="0" smtClean="0"/>
              <a:t>Express this in the form of z-transforms.</a:t>
            </a:r>
          </a:p>
          <a:p>
            <a:pPr marL="0" indent="0">
              <a:buNone/>
            </a:pPr>
            <a:endParaRPr lang="en-GB" dirty="0"/>
          </a:p>
          <a:p>
            <a:pPr marL="0" indent="0">
              <a:buNone/>
            </a:pPr>
            <a:endParaRPr lang="en-GB" dirty="0" smtClean="0"/>
          </a:p>
          <a:p>
            <a:pPr marL="0" indent="0">
              <a:buNone/>
            </a:pPr>
            <a:r>
              <a:rPr lang="en-GB" dirty="0" smtClean="0"/>
              <a:t>Factorise A(z) to have the unstable and stable poles.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116732815"/>
              </p:ext>
            </p:extLst>
          </p:nvPr>
        </p:nvGraphicFramePr>
        <p:xfrm>
          <a:off x="539552" y="1628800"/>
          <a:ext cx="7610475" cy="812800"/>
        </p:xfrm>
        <a:graphic>
          <a:graphicData uri="http://schemas.openxmlformats.org/presentationml/2006/ole">
            <mc:AlternateContent xmlns:mc="http://schemas.openxmlformats.org/markup-compatibility/2006">
              <mc:Choice xmlns:v="urn:schemas-microsoft-com:vml" Requires="v">
                <p:oleObj spid="_x0000_s32790" name="Equation" r:id="rId3" imgW="2616120" imgH="279360" progId="Equation.3">
                  <p:embed/>
                </p:oleObj>
              </mc:Choice>
              <mc:Fallback>
                <p:oleObj name="Equation" r:id="rId3" imgW="2616120" imgH="2793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628800"/>
                        <a:ext cx="7610475" cy="8128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01333545"/>
              </p:ext>
            </p:extLst>
          </p:nvPr>
        </p:nvGraphicFramePr>
        <p:xfrm>
          <a:off x="165100" y="3429000"/>
          <a:ext cx="8318500" cy="936625"/>
        </p:xfrm>
        <a:graphic>
          <a:graphicData uri="http://schemas.openxmlformats.org/presentationml/2006/ole">
            <mc:AlternateContent xmlns:mc="http://schemas.openxmlformats.org/markup-compatibility/2006">
              <mc:Choice xmlns:v="urn:schemas-microsoft-com:vml" Requires="v">
                <p:oleObj spid="_x0000_s32791" name="Equation" r:id="rId5" imgW="3835080" imgH="431640" progId="Equation.3">
                  <p:embed/>
                </p:oleObj>
              </mc:Choice>
              <mc:Fallback>
                <p:oleObj name="Equation" r:id="rId5" imgW="3835080" imgH="431640" progId="Equation.3">
                  <p:embed/>
                  <p:pic>
                    <p:nvPicPr>
                      <p:cNvPr id="0" name="Object 5"/>
                      <p:cNvPicPr>
                        <a:picLocks noChangeAspect="1" noChangeArrowheads="1"/>
                      </p:cNvPicPr>
                      <p:nvPr/>
                    </p:nvPicPr>
                    <p:blipFill>
                      <a:blip r:embed="rId6"/>
                      <a:srcRect/>
                      <a:stretch>
                        <a:fillRect/>
                      </a:stretch>
                    </p:blipFill>
                    <p:spPr bwMode="auto">
                      <a:xfrm>
                        <a:off x="165100" y="3429000"/>
                        <a:ext cx="8318500" cy="936625"/>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17797206"/>
              </p:ext>
            </p:extLst>
          </p:nvPr>
        </p:nvGraphicFramePr>
        <p:xfrm>
          <a:off x="2483768" y="5085184"/>
          <a:ext cx="3985078" cy="787425"/>
        </p:xfrm>
        <a:graphic>
          <a:graphicData uri="http://schemas.openxmlformats.org/presentationml/2006/ole">
            <mc:AlternateContent xmlns:mc="http://schemas.openxmlformats.org/markup-compatibility/2006">
              <mc:Choice xmlns:v="urn:schemas-microsoft-com:vml" Requires="v">
                <p:oleObj spid="_x0000_s32792" name="Equation" r:id="rId7" imgW="1155600" imgH="228600" progId="Equation.3">
                  <p:embed/>
                </p:oleObj>
              </mc:Choice>
              <mc:Fallback>
                <p:oleObj name="Equation" r:id="rId7" imgW="1155600" imgH="228600" progId="Equation.3">
                  <p:embed/>
                  <p:pic>
                    <p:nvPicPr>
                      <p:cNvPr id="0" name="Object 6"/>
                      <p:cNvPicPr>
                        <a:picLocks noChangeAspect="1" noChangeArrowheads="1"/>
                      </p:cNvPicPr>
                      <p:nvPr/>
                    </p:nvPicPr>
                    <p:blipFill>
                      <a:blip r:embed="rId8"/>
                      <a:srcRect/>
                      <a:stretch>
                        <a:fillRect/>
                      </a:stretch>
                    </p:blipFill>
                    <p:spPr bwMode="auto">
                      <a:xfrm>
                        <a:off x="2483768" y="5085184"/>
                        <a:ext cx="3985078" cy="787425"/>
                      </a:xfrm>
                      <a:prstGeom prst="rect">
                        <a:avLst/>
                      </a:prstGeom>
                      <a:solidFill>
                        <a:srgbClr val="FFFFCC"/>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305981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Convergent predictions</a:t>
            </a:r>
            <a:endParaRPr lang="en-GB" dirty="0"/>
          </a:p>
        </p:txBody>
      </p:sp>
      <p:sp>
        <p:nvSpPr>
          <p:cNvPr id="3" name="Content Placeholder 2"/>
          <p:cNvSpPr>
            <a:spLocks noGrp="1"/>
          </p:cNvSpPr>
          <p:nvPr>
            <p:ph idx="1"/>
          </p:nvPr>
        </p:nvSpPr>
        <p:spPr/>
        <p:txBody>
          <a:bodyPr/>
          <a:lstStyle/>
          <a:p>
            <a:pPr marL="0" indent="0">
              <a:buNone/>
            </a:pPr>
            <a:r>
              <a:rPr lang="en-GB" dirty="0" smtClean="0"/>
              <a:t>The output predictions are convergent, if the poles are entirely stable, and therefore:</a:t>
            </a:r>
          </a:p>
          <a:p>
            <a:pPr marL="0" indent="0">
              <a:buNone/>
            </a:pPr>
            <a:endParaRPr lang="en-GB" dirty="0"/>
          </a:p>
          <a:p>
            <a:pPr marL="0" indent="0">
              <a:buNone/>
            </a:pPr>
            <a:endParaRPr lang="en-GB" dirty="0" smtClean="0"/>
          </a:p>
          <a:p>
            <a:pPr marL="0" indent="0">
              <a:buNone/>
            </a:pPr>
            <a:r>
              <a:rPr lang="en-GB" dirty="0" smtClean="0"/>
              <a:t>This gives us a simple restriction on the future control increments, that they must satisfy the following identity.</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1619775729"/>
              </p:ext>
            </p:extLst>
          </p:nvPr>
        </p:nvGraphicFramePr>
        <p:xfrm>
          <a:off x="755576" y="1988840"/>
          <a:ext cx="7117381" cy="1092076"/>
        </p:xfrm>
        <a:graphic>
          <a:graphicData uri="http://schemas.openxmlformats.org/presentationml/2006/ole">
            <mc:AlternateContent xmlns:mc="http://schemas.openxmlformats.org/markup-compatibility/2006">
              <mc:Choice xmlns:v="urn:schemas-microsoft-com:vml" Requires="v">
                <p:oleObj spid="_x0000_s33813" name="Equation" r:id="rId3" imgW="2895480" imgH="444240" progId="Equation.3">
                  <p:embed/>
                </p:oleObj>
              </mc:Choice>
              <mc:Fallback>
                <p:oleObj name="Equation" r:id="rId3" imgW="2895480" imgH="444240" progId="Equation.3">
                  <p:embed/>
                  <p:pic>
                    <p:nvPicPr>
                      <p:cNvPr id="0" name=""/>
                      <p:cNvPicPr>
                        <a:picLocks noChangeAspect="1" noChangeArrowheads="1"/>
                      </p:cNvPicPr>
                      <p:nvPr/>
                    </p:nvPicPr>
                    <p:blipFill>
                      <a:blip r:embed="rId4"/>
                      <a:srcRect/>
                      <a:stretch>
                        <a:fillRect/>
                      </a:stretch>
                    </p:blipFill>
                    <p:spPr bwMode="auto">
                      <a:xfrm>
                        <a:off x="755576" y="1988840"/>
                        <a:ext cx="7117381" cy="1092076"/>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091917768"/>
              </p:ext>
            </p:extLst>
          </p:nvPr>
        </p:nvGraphicFramePr>
        <p:xfrm>
          <a:off x="1259632" y="4725144"/>
          <a:ext cx="5760468" cy="840631"/>
        </p:xfrm>
        <a:graphic>
          <a:graphicData uri="http://schemas.openxmlformats.org/presentationml/2006/ole">
            <mc:AlternateContent xmlns:mc="http://schemas.openxmlformats.org/markup-compatibility/2006">
              <mc:Choice xmlns:v="urn:schemas-microsoft-com:vml" Requires="v">
                <p:oleObj spid="_x0000_s33814" name="Equation" r:id="rId5" imgW="1650960" imgH="241200" progId="Equation.3">
                  <p:embed/>
                </p:oleObj>
              </mc:Choice>
              <mc:Fallback>
                <p:oleObj name="Equation" r:id="rId5" imgW="1650960" imgH="241200" progId="Equation.3">
                  <p:embed/>
                  <p:pic>
                    <p:nvPicPr>
                      <p:cNvPr id="0" name="Object 6"/>
                      <p:cNvPicPr>
                        <a:picLocks noChangeAspect="1" noChangeArrowheads="1"/>
                      </p:cNvPicPr>
                      <p:nvPr/>
                    </p:nvPicPr>
                    <p:blipFill>
                      <a:blip r:embed="rId6"/>
                      <a:srcRect/>
                      <a:stretch>
                        <a:fillRect/>
                      </a:stretch>
                    </p:blipFill>
                    <p:spPr bwMode="auto">
                      <a:xfrm>
                        <a:off x="1259632" y="4725144"/>
                        <a:ext cx="5760468" cy="840631"/>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8539412"/>
              </p:ext>
            </p:extLst>
          </p:nvPr>
        </p:nvGraphicFramePr>
        <p:xfrm>
          <a:off x="3419872" y="5733256"/>
          <a:ext cx="5095875" cy="841375"/>
        </p:xfrm>
        <a:graphic>
          <a:graphicData uri="http://schemas.openxmlformats.org/presentationml/2006/ole">
            <mc:AlternateContent xmlns:mc="http://schemas.openxmlformats.org/markup-compatibility/2006">
              <mc:Choice xmlns:v="urn:schemas-microsoft-com:vml" Requires="v">
                <p:oleObj spid="_x0000_s33815" name="Equation" r:id="rId7" imgW="1460160" imgH="241200" progId="Equation.3">
                  <p:embed/>
                </p:oleObj>
              </mc:Choice>
              <mc:Fallback>
                <p:oleObj name="Equation" r:id="rId7" imgW="1460160" imgH="241200" progId="Equation.3">
                  <p:embed/>
                  <p:pic>
                    <p:nvPicPr>
                      <p:cNvPr id="0" name="Object 8"/>
                      <p:cNvPicPr>
                        <a:picLocks noChangeAspect="1" noChangeArrowheads="1"/>
                      </p:cNvPicPr>
                      <p:nvPr/>
                    </p:nvPicPr>
                    <p:blipFill>
                      <a:blip r:embed="rId8"/>
                      <a:srcRect/>
                      <a:stretch>
                        <a:fillRect/>
                      </a:stretch>
                    </p:blipFill>
                    <p:spPr bwMode="auto">
                      <a:xfrm>
                        <a:off x="3419872" y="5733256"/>
                        <a:ext cx="5095875" cy="841375"/>
                      </a:xfrm>
                      <a:prstGeom prst="rect">
                        <a:avLst/>
                      </a:prstGeom>
                      <a:solidFill>
                        <a:srgbClr val="FFFFCC"/>
                      </a:solidFill>
                      <a:ln w="9525">
                        <a:solidFill>
                          <a:schemeClr val="accent1"/>
                        </a:solidFill>
                        <a:miter lim="800000"/>
                        <a:headEnd/>
                        <a:tailEnd/>
                      </a:ln>
                    </p:spPr>
                  </p:pic>
                </p:oleObj>
              </mc:Fallback>
            </mc:AlternateContent>
          </a:graphicData>
        </a:graphic>
      </p:graphicFrame>
      <p:sp>
        <p:nvSpPr>
          <p:cNvPr id="11" name="Right Arrow 10"/>
          <p:cNvSpPr/>
          <p:nvPr/>
        </p:nvSpPr>
        <p:spPr>
          <a:xfrm>
            <a:off x="755576" y="5733256"/>
            <a:ext cx="194421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832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1276</TotalTime>
  <Words>742</Words>
  <Application>Microsoft Office PowerPoint</Application>
  <PresentationFormat>On-screen Show (4:3)</PresentationFormat>
  <Paragraphs>92</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Equation</vt:lpstr>
      <vt:lpstr>CHAPTER 3 Well posed predictive control 7 unstable processes</vt:lpstr>
      <vt:lpstr>Introduction</vt:lpstr>
      <vt:lpstr>Open-loop instability</vt:lpstr>
      <vt:lpstr>Illustrate silly-mixing objective</vt:lpstr>
      <vt:lpstr>Summary of conditioning problem</vt:lpstr>
      <vt:lpstr>Illustration of rounding problem</vt:lpstr>
      <vt:lpstr>Conceptual solution</vt:lpstr>
      <vt:lpstr>Convergent predictions</vt:lpstr>
      <vt:lpstr>Convergent predictions</vt:lpstr>
      <vt:lpstr>Convergent predictions</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134</cp:revision>
  <dcterms:created xsi:type="dcterms:W3CDTF">2012-03-07T15:25:29Z</dcterms:created>
  <dcterms:modified xsi:type="dcterms:W3CDTF">2014-02-14T13:57:04Z</dcterms:modified>
</cp:coreProperties>
</file>