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318" r:id="rId4"/>
    <p:sldId id="309" r:id="rId5"/>
    <p:sldId id="319" r:id="rId6"/>
    <p:sldId id="311" r:id="rId7"/>
    <p:sldId id="320" r:id="rId8"/>
    <p:sldId id="321" r:id="rId9"/>
    <p:sldId id="322" r:id="rId10"/>
    <p:sldId id="323" r:id="rId11"/>
    <p:sldId id="315" r:id="rId12"/>
    <p:sldId id="317" r:id="rId13"/>
    <p:sldId id="316" r:id="rId14"/>
    <p:sldId id="324"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hyperlink" Target="http://engsc.ac.uk/" TargetMode="External"/><Relationship Id="rId10" Type="http://schemas.openxmlformats.org/officeDocument/2006/relationships/image" Target="../media/image16.jpeg"/><Relationship Id="rId4" Type="http://schemas.openxmlformats.org/officeDocument/2006/relationships/image" Target="../media/image1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8</a:t>
            </a:r>
            <a:br>
              <a:rPr lang="en-GB" dirty="0" smtClean="0"/>
            </a:br>
            <a:r>
              <a:rPr lang="en-GB" dirty="0" smtClean="0"/>
              <a:t>Summary of horizon choice for given weights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gpc3_8_example4</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a:t>
            </a:r>
            <a:r>
              <a:rPr lang="el-GR" altLang="en-US" dirty="0" smtClean="0"/>
              <a:t>λ</a:t>
            </a:r>
            <a:r>
              <a:rPr lang="en-GB" altLang="en-US" dirty="0" smtClean="0"/>
              <a:t>=0.1, a choice of </a:t>
            </a:r>
            <a:r>
              <a:rPr lang="en-GB" altLang="en-US" dirty="0" err="1" smtClean="0"/>
              <a:t>ny</a:t>
            </a:r>
            <a:r>
              <a:rPr lang="en-GB" altLang="en-US" dirty="0" smtClean="0"/>
              <a:t>=6 and nu=4 should be enough!</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6" name="Rectangle 5"/>
          <p:cNvSpPr/>
          <p:nvPr/>
        </p:nvSpPr>
        <p:spPr>
          <a:xfrm>
            <a:off x="5076056" y="4149080"/>
            <a:ext cx="3888432" cy="25202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smtClean="0"/>
              <a:t>ny</a:t>
            </a:r>
            <a:r>
              <a:rPr lang="en-GB" sz="2800" dirty="0" smtClean="0"/>
              <a:t>=6 nu=4 give near identical control to </a:t>
            </a:r>
            <a:r>
              <a:rPr lang="en-GB" sz="2800" dirty="0" err="1" smtClean="0"/>
              <a:t>ny</a:t>
            </a:r>
            <a:r>
              <a:rPr lang="en-GB" sz="2800" dirty="0" smtClean="0"/>
              <a:t>=40 and nu=20.</a:t>
            </a:r>
          </a:p>
          <a:p>
            <a:pPr algn="ctr"/>
            <a:r>
              <a:rPr lang="en-GB" sz="2800" dirty="0" smtClean="0"/>
              <a:t>Try smaller nu and you will see this is no longer true.</a:t>
            </a:r>
            <a:endParaRPr lang="en-GB"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6064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8" y="287441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Reflections on horizons</a:t>
            </a:r>
            <a:endParaRPr lang="en-GB" dirty="0"/>
          </a:p>
        </p:txBody>
      </p:sp>
      <p:sp>
        <p:nvSpPr>
          <p:cNvPr id="3" name="Content Placeholder 2"/>
          <p:cNvSpPr>
            <a:spLocks noGrp="1"/>
          </p:cNvSpPr>
          <p:nvPr>
            <p:ph idx="1"/>
          </p:nvPr>
        </p:nvSpPr>
        <p:spPr>
          <a:xfrm>
            <a:off x="214282" y="928670"/>
            <a:ext cx="8715436" cy="700130"/>
          </a:xfrm>
        </p:spPr>
        <p:txBody>
          <a:bodyPr>
            <a:normAutofit/>
          </a:bodyPr>
          <a:lstStyle/>
          <a:p>
            <a:pPr marL="0" indent="0">
              <a:buNone/>
            </a:pPr>
            <a:r>
              <a:rPr lang="en-GB" dirty="0" smtClean="0"/>
              <a:t>Long enough cannot easily be defined in advance.</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10" name="Rectangle 9"/>
          <p:cNvSpPr/>
          <p:nvPr/>
        </p:nvSpPr>
        <p:spPr>
          <a:xfrm>
            <a:off x="323528" y="1700808"/>
            <a:ext cx="3672408" cy="46805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output horizon must be some samples longer than it takes the predictions to get to steady-state.</a:t>
            </a:r>
          </a:p>
          <a:p>
            <a:r>
              <a:rPr lang="en-GB" sz="2800" dirty="0" smtClean="0"/>
              <a:t>This tends to mean well over the open-loop settling time, especially </a:t>
            </a:r>
            <a:r>
              <a:rPr lang="en-GB" sz="2800" dirty="0"/>
              <a:t>i</a:t>
            </a:r>
            <a:r>
              <a:rPr lang="en-GB" sz="2800" dirty="0" smtClean="0"/>
              <a:t>f the control action is smooth (not aggressive).</a:t>
            </a:r>
            <a:endParaRPr lang="en-GB" sz="2800" dirty="0"/>
          </a:p>
        </p:txBody>
      </p:sp>
      <p:sp>
        <p:nvSpPr>
          <p:cNvPr id="11" name="Rectangle 10"/>
          <p:cNvSpPr/>
          <p:nvPr/>
        </p:nvSpPr>
        <p:spPr>
          <a:xfrm>
            <a:off x="4427984" y="1710942"/>
            <a:ext cx="4392488" cy="48864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input horizon should be long enough to capture the ‘ideal’ closed-loop input trajectory.</a:t>
            </a:r>
          </a:p>
          <a:p>
            <a:r>
              <a:rPr lang="en-GB" sz="2800" dirty="0" smtClean="0"/>
              <a:t>This could be close to the open-loop settling time but is dependent upon the target tuning (FAST or SLOW</a:t>
            </a:r>
            <a:r>
              <a:rPr lang="en-GB" sz="2800" dirty="0" smtClean="0"/>
              <a:t>).</a:t>
            </a:r>
            <a:endParaRPr lang="en-GB" sz="2800" dirty="0" smtClean="0"/>
          </a:p>
        </p:txBody>
      </p:sp>
    </p:spTree>
    <p:extLst>
      <p:ext uri="{BB962C8B-B14F-4D97-AF65-F5344CB8AC3E}">
        <p14:creationId xmlns:p14="http://schemas.microsoft.com/office/powerpoint/2010/main" val="196648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CAVIATS</a:t>
            </a:r>
            <a:endParaRPr lang="en-GB" dirty="0"/>
          </a:p>
        </p:txBody>
      </p:sp>
      <p:sp>
        <p:nvSpPr>
          <p:cNvPr id="3" name="Content Placeholder 2"/>
          <p:cNvSpPr>
            <a:spLocks noGrp="1"/>
          </p:cNvSpPr>
          <p:nvPr>
            <p:ph idx="1"/>
          </p:nvPr>
        </p:nvSpPr>
        <p:spPr/>
        <p:txBody>
          <a:bodyPr>
            <a:normAutofit fontScale="92500"/>
          </a:bodyPr>
          <a:lstStyle/>
          <a:p>
            <a:r>
              <a:rPr lang="en-GB" dirty="0" smtClean="0"/>
              <a:t>So far we have considered the unconstrained case. </a:t>
            </a:r>
          </a:p>
          <a:p>
            <a:r>
              <a:rPr lang="en-GB" dirty="0" smtClean="0"/>
              <a:t>The best horizons may well change in the presence of constraints such as rate limits on the inputs. However, the same philosophical thinking will apply.</a:t>
            </a:r>
          </a:p>
          <a:p>
            <a:r>
              <a:rPr lang="en-GB" dirty="0" smtClean="0"/>
              <a:t>So far we have also ignored the availability, or not, of advance information on the target.</a:t>
            </a:r>
          </a:p>
          <a:p>
            <a:r>
              <a:rPr lang="en-GB" dirty="0" smtClean="0"/>
              <a:t>It is noted that for open-loop unstable systems, that while GPC seems to work OK, it is not really a well defined algorithm for this case and should be used with extreme caution.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359202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horizons </a:t>
            </a:r>
            <a:r>
              <a:rPr lang="en-GB" dirty="0" err="1" smtClean="0"/>
              <a:t>ny</a:t>
            </a:r>
            <a:r>
              <a:rPr lang="en-GB" dirty="0" smtClean="0"/>
              <a:t> and nu are not tuning parameters or indeed ‘options’.</a:t>
            </a:r>
          </a:p>
          <a:p>
            <a:r>
              <a:rPr lang="en-GB" dirty="0" smtClean="0"/>
              <a:t>If not chosen correctly and systematically, then the optimisation will be ill-posed in that optimising J need not imply sensible or good overall trajectories.</a:t>
            </a:r>
          </a:p>
          <a:p>
            <a:r>
              <a:rPr lang="en-GB" b="1" dirty="0" smtClean="0">
                <a:solidFill>
                  <a:srgbClr val="C00000"/>
                </a:solidFill>
              </a:rPr>
              <a:t>Optimising J, tells you the best with restricted </a:t>
            </a:r>
            <a:r>
              <a:rPr lang="en-GB" b="1" dirty="0" err="1" smtClean="0">
                <a:solidFill>
                  <a:srgbClr val="C00000"/>
                </a:solidFill>
              </a:rPr>
              <a:t>d.o.f</a:t>
            </a:r>
            <a:r>
              <a:rPr lang="en-GB" b="1" dirty="0" smtClean="0">
                <a:solidFill>
                  <a:srgbClr val="C00000"/>
                </a:solidFill>
              </a:rPr>
              <a:t>. over a restricted horizon and this could be seriously flawed</a:t>
            </a:r>
            <a:r>
              <a:rPr lang="en-GB" dirty="0" smtClean="0"/>
              <a:t>.</a:t>
            </a:r>
          </a:p>
          <a:p>
            <a:r>
              <a:rPr lang="en-GB" b="1" dirty="0" smtClean="0">
                <a:solidFill>
                  <a:srgbClr val="7030A0"/>
                </a:solidFill>
              </a:rPr>
              <a:t>You can have confidence with GPC/DMC if and only if the horizons are long enough – it may take some offline testing to be sure of this. </a:t>
            </a:r>
          </a:p>
          <a:p>
            <a:r>
              <a:rPr lang="en-GB" b="1" dirty="0" smtClean="0">
                <a:solidFill>
                  <a:srgbClr val="00B050"/>
                </a:solidFill>
              </a:rPr>
              <a:t>I would recommend beginning from values that are close to the ideal closed-loop dynamics.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Tree>
    <p:extLst>
      <p:ext uri="{BB962C8B-B14F-4D97-AF65-F5344CB8AC3E}">
        <p14:creationId xmlns:p14="http://schemas.microsoft.com/office/powerpoint/2010/main" val="543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a:xfrm>
            <a:off x="214282" y="928670"/>
            <a:ext cx="8715436" cy="5668682"/>
          </a:xfrm>
        </p:spPr>
        <p:txBody>
          <a:bodyPr>
            <a:normAutofit fontScale="92500" lnSpcReduction="10000"/>
          </a:bodyPr>
          <a:lstStyle/>
          <a:p>
            <a:r>
              <a:rPr lang="en-GB" dirty="0" smtClean="0"/>
              <a:t>If you are happy with the open-loop dynamics and  thus an input which essentially moves directly to the expected steady-state then a simpler alternative exists.</a:t>
            </a:r>
          </a:p>
          <a:p>
            <a:r>
              <a:rPr lang="en-GB" dirty="0" smtClean="0"/>
              <a:t>You could use nu=1 and </a:t>
            </a:r>
            <a:r>
              <a:rPr lang="en-GB" dirty="0" err="1" smtClean="0"/>
              <a:t>ny</a:t>
            </a:r>
            <a:r>
              <a:rPr lang="en-GB" dirty="0" smtClean="0"/>
              <a:t> very </a:t>
            </a:r>
            <a:r>
              <a:rPr lang="en-GB" dirty="0" err="1" smtClean="0"/>
              <a:t>very</a:t>
            </a:r>
            <a:r>
              <a:rPr lang="en-GB" dirty="0" smtClean="0"/>
              <a:t> large and lambda small.</a:t>
            </a:r>
          </a:p>
          <a:p>
            <a:r>
              <a:rPr lang="en-GB" dirty="0" smtClean="0"/>
              <a:t>A simpler option would be simply to use the observation:</a:t>
            </a:r>
          </a:p>
          <a:p>
            <a:endParaRPr lang="en-GB" dirty="0"/>
          </a:p>
          <a:p>
            <a:r>
              <a:rPr lang="en-GB" dirty="0" smtClean="0"/>
              <a:t>This uses an estimate for ‘d’ which incorporates the feedback. </a:t>
            </a:r>
            <a:r>
              <a:rPr lang="en-GB" dirty="0" smtClean="0">
                <a:solidFill>
                  <a:srgbClr val="C00000"/>
                </a:solidFill>
              </a:rPr>
              <a:t>Either way, prediction and optimisation not needed</a:t>
            </a:r>
            <a:r>
              <a:rPr lang="en-GB" dirty="0" smtClean="0"/>
              <a: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93249675"/>
              </p:ext>
            </p:extLst>
          </p:nvPr>
        </p:nvGraphicFramePr>
        <p:xfrm>
          <a:off x="3059832" y="4077072"/>
          <a:ext cx="4176464" cy="940777"/>
        </p:xfrm>
        <a:graphic>
          <a:graphicData uri="http://schemas.openxmlformats.org/presentationml/2006/ole">
            <mc:AlternateContent xmlns:mc="http://schemas.openxmlformats.org/markup-compatibility/2006">
              <mc:Choice xmlns:v="urn:schemas-microsoft-com:vml" Requires="v">
                <p:oleObj spid="_x0000_s1035" name="Equation" r:id="rId3" imgW="1917360" imgH="431640" progId="Equation.3">
                  <p:embed/>
                </p:oleObj>
              </mc:Choice>
              <mc:Fallback>
                <p:oleObj name="Equation" r:id="rId3" imgW="1917360" imgH="431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077072"/>
                        <a:ext cx="4176464" cy="94077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39642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Observations</a:t>
            </a:r>
            <a:endParaRPr lang="en-GB" dirty="0"/>
          </a:p>
        </p:txBody>
      </p:sp>
      <p:sp>
        <p:nvSpPr>
          <p:cNvPr id="3" name="Content Placeholder 2"/>
          <p:cNvSpPr>
            <a:spLocks noGrp="1"/>
          </p:cNvSpPr>
          <p:nvPr>
            <p:ph idx="1"/>
          </p:nvPr>
        </p:nvSpPr>
        <p:spPr>
          <a:xfrm>
            <a:off x="214282" y="908720"/>
            <a:ext cx="8715436" cy="5663552"/>
          </a:xfrm>
        </p:spPr>
        <p:txBody>
          <a:bodyPr>
            <a:noAutofit/>
          </a:bodyPr>
          <a:lstStyle/>
          <a:p>
            <a:pPr marL="457200" indent="-457200">
              <a:lnSpc>
                <a:spcPct val="90000"/>
              </a:lnSpc>
              <a:buFont typeface="+mj-lt"/>
              <a:buAutoNum type="arabicPeriod"/>
            </a:pPr>
            <a:r>
              <a:rPr lang="en-GB" altLang="en-US" sz="2800" dirty="0" smtClean="0"/>
              <a:t>The optimisation of J is only meaningful if the optimised trajectories are close to the closed-loop responses that result.</a:t>
            </a:r>
          </a:p>
          <a:p>
            <a:pPr marL="457200" indent="-457200">
              <a:lnSpc>
                <a:spcPct val="90000"/>
              </a:lnSpc>
              <a:buFont typeface="+mj-lt"/>
              <a:buAutoNum type="arabicPeriod"/>
            </a:pPr>
            <a:r>
              <a:rPr lang="en-GB" altLang="en-US" sz="2800" dirty="0" smtClean="0"/>
              <a:t>If the optimised predictions differ significantly from the closed-loop behaviour, then the predictions are meaningless and thus the optimisation is meaningless as they do not represent what is actually going to happen.</a:t>
            </a:r>
          </a:p>
          <a:p>
            <a:pPr marL="457200" indent="-457200">
              <a:lnSpc>
                <a:spcPct val="90000"/>
              </a:lnSpc>
              <a:buFont typeface="+mj-lt"/>
              <a:buAutoNum type="arabicPeriod"/>
            </a:pPr>
            <a:r>
              <a:rPr lang="en-GB" altLang="en-US" sz="2800" dirty="0" smtClean="0"/>
              <a:t>There must also be a close match between predictions and the behaviour we actually want, otherwise our optimisation cannot lead us to the behaviour we want!</a:t>
            </a:r>
          </a:p>
          <a:p>
            <a:pPr marL="0" indent="0">
              <a:lnSpc>
                <a:spcPct val="90000"/>
              </a:lnSpc>
              <a:buNone/>
            </a:pPr>
            <a:r>
              <a:rPr lang="en-GB" altLang="en-US" sz="2800" dirty="0" smtClean="0"/>
              <a:t>Examples have shown that there is a close match between predictions and closed-loop behaviour, if and only if some conditions are met.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The numerous examples tended to indicate  that: </a:t>
            </a:r>
          </a:p>
          <a:p>
            <a:r>
              <a:rPr lang="en-GB" dirty="0" smtClean="0"/>
              <a:t>The output horizon should be well beyond the system open-loop settling time so that ignored tracking errors are zero.</a:t>
            </a:r>
          </a:p>
          <a:p>
            <a:r>
              <a:rPr lang="en-GB" dirty="0" smtClean="0"/>
              <a:t>The input horizon must be long enough to capture the entire desired closed-loop input trajectory – otherwise there is a mismatch between what the optimisation can offer and what you want.</a:t>
            </a:r>
          </a:p>
          <a:p>
            <a:r>
              <a:rPr lang="en-GB" dirty="0" smtClean="0"/>
              <a:t>The required horizons may change with the control weighting, as the weighting has an impact on the desired speed of response.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320150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Choice of parameters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In many cases one could estimate the required input and output horizons fairly easily.</a:t>
            </a:r>
          </a:p>
          <a:p>
            <a:r>
              <a:rPr lang="en-GB" dirty="0" smtClean="0"/>
              <a:t>Typically the output horizon should be a little over the open-loop settling time, but could be more if the target closed-loop dynamic is slower.</a:t>
            </a:r>
          </a:p>
          <a:p>
            <a:r>
              <a:rPr lang="en-GB" dirty="0" smtClean="0"/>
              <a:t>The required input horizon depends upon the open-loop behaviour:</a:t>
            </a:r>
          </a:p>
          <a:p>
            <a:pPr lvl="1"/>
            <a:r>
              <a:rPr lang="en-GB" dirty="0" smtClean="0"/>
              <a:t>If the open-loop behaviour is good, nu=1 may be sufficient as a simple change in the input could be enough.</a:t>
            </a:r>
          </a:p>
          <a:p>
            <a:pPr lvl="1"/>
            <a:r>
              <a:rPr lang="en-GB" altLang="en-US" dirty="0" smtClean="0"/>
              <a:t>If the open-loop behaviour is bad, one needs to know how many control moves are required, while not over-actuating, in order to force desirable behaviour.</a:t>
            </a:r>
          </a:p>
          <a:p>
            <a:pPr lvl="1"/>
            <a:r>
              <a:rPr lang="en-GB" altLang="en-US" dirty="0" smtClean="0"/>
              <a:t>It may require some trial/error simulation to establish this.</a:t>
            </a:r>
          </a:p>
          <a:p>
            <a:pPr marL="0" indent="0">
              <a:buNone/>
            </a:pPr>
            <a:r>
              <a:rPr lang="en-GB" b="1" dirty="0" smtClean="0">
                <a:solidFill>
                  <a:srgbClr val="C00000"/>
                </a:solidFill>
              </a:rPr>
              <a:t>What constitutes a long enough prediction horizon and large enough control horizon is not fixed! </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6911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Simple proposal</a:t>
            </a:r>
            <a:endParaRPr lang="en-GB" dirty="0"/>
          </a:p>
        </p:txBody>
      </p:sp>
      <p:sp>
        <p:nvSpPr>
          <p:cNvPr id="3" name="Content Placeholder 2"/>
          <p:cNvSpPr>
            <a:spLocks noGrp="1"/>
          </p:cNvSpPr>
          <p:nvPr>
            <p:ph idx="1"/>
          </p:nvPr>
        </p:nvSpPr>
        <p:spPr/>
        <p:txBody>
          <a:bodyPr/>
          <a:lstStyle/>
          <a:p>
            <a:pPr marL="0" indent="0">
              <a:buNone/>
            </a:pPr>
            <a:r>
              <a:rPr lang="en-GB" dirty="0" smtClean="0"/>
              <a:t>Note this is for open-loop stable systems only and assumes a computer accuracy not subject to numerical ill-conditioning.</a:t>
            </a:r>
          </a:p>
          <a:p>
            <a:pPr marL="514350" indent="-514350">
              <a:buFont typeface="+mj-lt"/>
              <a:buAutoNum type="arabicPeriod"/>
            </a:pPr>
            <a:r>
              <a:rPr lang="en-GB" dirty="0" smtClean="0"/>
              <a:t>Use </a:t>
            </a:r>
            <a:r>
              <a:rPr lang="en-GB" dirty="0" err="1" smtClean="0"/>
              <a:t>ny</a:t>
            </a:r>
            <a:r>
              <a:rPr lang="en-GB" dirty="0" smtClean="0"/>
              <a:t> and nu which are obviously larger than required.</a:t>
            </a:r>
          </a:p>
          <a:p>
            <a:pPr marL="514350" indent="-514350">
              <a:buFont typeface="+mj-lt"/>
              <a:buAutoNum type="arabicPeriod"/>
            </a:pPr>
            <a:r>
              <a:rPr lang="en-GB" dirty="0" smtClean="0"/>
              <a:t>Find the closed-loop responses.</a:t>
            </a:r>
          </a:p>
          <a:p>
            <a:pPr marL="514350" indent="-514350">
              <a:buFont typeface="+mj-lt"/>
              <a:buAutoNum type="arabicPeriod"/>
            </a:pPr>
            <a:r>
              <a:rPr lang="en-GB" dirty="0" smtClean="0"/>
              <a:t>Identify the length of the key input and output dynamics and select these as the appropriate minimum choices for </a:t>
            </a:r>
            <a:r>
              <a:rPr lang="en-GB" dirty="0" err="1" smtClean="0"/>
              <a:t>ny</a:t>
            </a:r>
            <a:r>
              <a:rPr lang="en-GB" dirty="0" smtClean="0"/>
              <a:t> and nu.</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9260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gpc3_8_example1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a:t>
            </a:r>
            <a:r>
              <a:rPr lang="el-GR" altLang="en-US" dirty="0" smtClean="0"/>
              <a:t>λ</a:t>
            </a:r>
            <a:r>
              <a:rPr lang="en-GB" altLang="en-US" dirty="0" smtClean="0"/>
              <a:t>=1, a choice of </a:t>
            </a:r>
            <a:r>
              <a:rPr lang="en-GB" altLang="en-US" dirty="0" err="1" smtClean="0"/>
              <a:t>ny</a:t>
            </a:r>
            <a:r>
              <a:rPr lang="en-GB" altLang="en-US" dirty="0" smtClean="0"/>
              <a:t>=10 and nu=5 should be enough!</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693" y="26064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 y="2822999"/>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76056" y="4509120"/>
            <a:ext cx="3888432" cy="21602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t>n</a:t>
            </a:r>
            <a:r>
              <a:rPr lang="en-GB" sz="2800" dirty="0" err="1" smtClean="0"/>
              <a:t>y</a:t>
            </a:r>
            <a:r>
              <a:rPr lang="en-GB" sz="2800" dirty="0" smtClean="0"/>
              <a:t>=10, nu=5 give near identical control to </a:t>
            </a:r>
            <a:r>
              <a:rPr lang="en-GB" sz="2800" dirty="0" err="1" smtClean="0"/>
              <a:t>ny</a:t>
            </a:r>
            <a:r>
              <a:rPr lang="en-GB" sz="2800" dirty="0" smtClean="0"/>
              <a:t>=40 and nu=20.</a:t>
            </a:r>
            <a:endParaRPr lang="en-GB" sz="2800" dirty="0"/>
          </a:p>
        </p:txBody>
      </p:sp>
    </p:spTree>
    <p:extLst>
      <p:ext uri="{BB962C8B-B14F-4D97-AF65-F5344CB8AC3E}">
        <p14:creationId xmlns:p14="http://schemas.microsoft.com/office/powerpoint/2010/main" val="151346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down)">
                                      <p:cBhvr>
                                        <p:cTn id="7" dur="500"/>
                                        <p:tgtEl>
                                          <p:spTgt spid="2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gpc3_8_example1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a:t>
            </a:r>
            <a:r>
              <a:rPr lang="el-GR" altLang="en-US" dirty="0" smtClean="0"/>
              <a:t>λ</a:t>
            </a:r>
            <a:r>
              <a:rPr lang="en-GB" altLang="en-US" dirty="0" smtClean="0"/>
              <a:t>=100, a choice of </a:t>
            </a:r>
            <a:r>
              <a:rPr lang="en-GB" altLang="en-US" dirty="0" err="1" smtClean="0"/>
              <a:t>ny</a:t>
            </a:r>
            <a:r>
              <a:rPr lang="en-GB" altLang="en-US" dirty="0" smtClean="0"/>
              <a:t>=15 and nu=7 should be enough!</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5076056" y="4293096"/>
            <a:ext cx="3888432" cy="23762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smtClean="0"/>
              <a:t>ny</a:t>
            </a:r>
            <a:r>
              <a:rPr lang="en-GB" sz="2800" dirty="0" smtClean="0"/>
              <a:t>=15, nu=7 give near identical control to </a:t>
            </a:r>
            <a:r>
              <a:rPr lang="en-GB" sz="2800" dirty="0" err="1" smtClean="0"/>
              <a:t>ny</a:t>
            </a:r>
            <a:r>
              <a:rPr lang="en-GB" sz="2800" dirty="0" smtClean="0"/>
              <a:t>=40 and nu=20.</a:t>
            </a:r>
          </a:p>
          <a:p>
            <a:pPr algn="ctr"/>
            <a:r>
              <a:rPr lang="en-GB" sz="2800" dirty="0" smtClean="0"/>
              <a:t>In fact smaller also does the job quite well</a:t>
            </a:r>
            <a:endParaRPr lang="en-GB" sz="28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04664"/>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6564"/>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21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down)">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gpc3_8_example2</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a:t>
            </a:r>
            <a:r>
              <a:rPr lang="el-GR" altLang="en-US" dirty="0" smtClean="0"/>
              <a:t>λ</a:t>
            </a:r>
            <a:r>
              <a:rPr lang="en-GB" altLang="en-US" dirty="0" smtClean="0"/>
              <a:t>=1, a choice of </a:t>
            </a:r>
            <a:r>
              <a:rPr lang="en-GB" altLang="en-US" dirty="0" err="1" smtClean="0"/>
              <a:t>ny</a:t>
            </a:r>
            <a:r>
              <a:rPr lang="en-GB" altLang="en-US" dirty="0" smtClean="0"/>
              <a:t>=10 and nu=5 should be enough!</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5076056" y="4509120"/>
            <a:ext cx="3888432" cy="21602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t>n</a:t>
            </a:r>
            <a:r>
              <a:rPr lang="en-GB" sz="2800" dirty="0" err="1" smtClean="0"/>
              <a:t>y</a:t>
            </a:r>
            <a:r>
              <a:rPr lang="en-GB" sz="2800" dirty="0" smtClean="0"/>
              <a:t>=10, nu=5 give near identical control to </a:t>
            </a:r>
            <a:r>
              <a:rPr lang="en-GB" sz="2800" dirty="0" err="1" smtClean="0"/>
              <a:t>ny</a:t>
            </a:r>
            <a:r>
              <a:rPr lang="en-GB" sz="2800" dirty="0" smtClean="0"/>
              <a:t>=40 and nu=20.</a:t>
            </a:r>
            <a:endParaRPr lang="en-GB" sz="28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739" y="33265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1287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4361138" cy="714380"/>
          </a:xfrm>
        </p:spPr>
        <p:txBody>
          <a:bodyPr>
            <a:normAutofit fontScale="90000"/>
          </a:bodyPr>
          <a:lstStyle/>
          <a:p>
            <a:r>
              <a:rPr lang="en-GB" dirty="0" smtClean="0"/>
              <a:t>gpc3_8_example3</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For </a:t>
            </a:r>
            <a:r>
              <a:rPr lang="el-GR" altLang="en-US" dirty="0" smtClean="0"/>
              <a:t>λ</a:t>
            </a:r>
            <a:r>
              <a:rPr lang="en-GB" altLang="en-US" dirty="0" smtClean="0"/>
              <a:t>=1, a choice of </a:t>
            </a:r>
            <a:r>
              <a:rPr lang="en-GB" altLang="en-US" dirty="0" err="1" smtClean="0"/>
              <a:t>ny</a:t>
            </a:r>
            <a:r>
              <a:rPr lang="en-GB" altLang="en-US" dirty="0" smtClean="0"/>
              <a:t>=8 and nu=6 should be enough!</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6" name="Rectangle 5"/>
          <p:cNvSpPr/>
          <p:nvPr/>
        </p:nvSpPr>
        <p:spPr>
          <a:xfrm>
            <a:off x="5076056" y="4509120"/>
            <a:ext cx="3888432" cy="21602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smtClean="0"/>
              <a:t>ny</a:t>
            </a:r>
            <a:r>
              <a:rPr lang="en-GB" sz="2800" dirty="0" smtClean="0"/>
              <a:t>=8, nu=6 give near identical control to </a:t>
            </a:r>
            <a:r>
              <a:rPr lang="en-GB" sz="2800" dirty="0" err="1" smtClean="0"/>
              <a:t>ny</a:t>
            </a:r>
            <a:r>
              <a:rPr lang="en-GB" sz="2800" dirty="0" smtClean="0"/>
              <a:t>=40 and nu=20.</a:t>
            </a:r>
            <a:endParaRPr lang="en-GB"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944" y="33265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1047</Words>
  <Application>Microsoft Office PowerPoint</Application>
  <PresentationFormat>On-screen Show (4:3)</PresentationFormat>
  <Paragraphs>111</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CHAPTER 3 Well posed predictive control 8 Summary of horizon choice for given weights</vt:lpstr>
      <vt:lpstr>Observations</vt:lpstr>
      <vt:lpstr>Observations</vt:lpstr>
      <vt:lpstr>Choice of parameters</vt:lpstr>
      <vt:lpstr>Simple proposal</vt:lpstr>
      <vt:lpstr>gpc3_8_example1</vt:lpstr>
      <vt:lpstr>gpc3_8_example1</vt:lpstr>
      <vt:lpstr>gpc3_8_example2</vt:lpstr>
      <vt:lpstr>gpc3_8_example3</vt:lpstr>
      <vt:lpstr>gpc3_8_example4</vt:lpstr>
      <vt:lpstr>Reflections on horizons</vt:lpstr>
      <vt:lpstr>CAVIATS</vt:lpstr>
      <vt:lpstr>CONCLUSIONS</vt:lpstr>
      <vt:lpstr>Remark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142</cp:revision>
  <dcterms:created xsi:type="dcterms:W3CDTF">2012-03-07T15:25:29Z</dcterms:created>
  <dcterms:modified xsi:type="dcterms:W3CDTF">2014-02-14T14:29:02Z</dcterms:modified>
</cp:coreProperties>
</file>