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8" r:id="rId4"/>
    <p:sldId id="269" r:id="rId5"/>
    <p:sldId id="270" r:id="rId6"/>
    <p:sldId id="271" r:id="rId7"/>
    <p:sldId id="260" r:id="rId8"/>
    <p:sldId id="261" r:id="rId9"/>
    <p:sldId id="263" r:id="rId10"/>
    <p:sldId id="272" r:id="rId11"/>
    <p:sldId id="266" r:id="rId12"/>
    <p:sldId id="262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66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F149-E518-4BAF-8AC2-F36F820697E2}" type="datetimeFigureOut">
              <a:rPr lang="en-US" smtClean="0"/>
              <a:pPr/>
              <a:t>8/21/2013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A5B40-F2EF-45EB-A493-79A52C5064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6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8E458A6-2E39-4786-A70B-48DD713AF247}" type="datetimeFigureOut">
              <a:rPr lang="en-US"/>
              <a:pPr>
                <a:defRPr/>
              </a:pPr>
              <a:t>8/21/2013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073CF40-D383-44C7-8ABC-4370BA738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77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A7562-30A2-4BD3-B2C0-BAD551F285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4A4C8-DED8-439F-949A-8E3A5611E6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33375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33375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8F52B-D077-4072-AB20-2742536AA4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333375"/>
            <a:ext cx="6069012" cy="107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4038600" cy="4395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00213"/>
            <a:ext cx="4038600" cy="4395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5E428-B82F-4128-BACB-E15A4FB1A8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333375"/>
            <a:ext cx="6069012" cy="107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4038600" cy="4395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700213"/>
            <a:ext cx="4038600" cy="212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973513"/>
            <a:ext cx="4038600" cy="2122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7B77-24CB-406B-BDF0-9CE47D4AA2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3" y="333375"/>
            <a:ext cx="6069012" cy="1079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4038600" cy="4395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700213"/>
            <a:ext cx="4038600" cy="4395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152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848C4-BC2F-458F-A9EA-FBA675975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A043D-27E9-4CF1-A324-6B022601C2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A3C31-AC68-4758-9875-4B135CA9DF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00213"/>
            <a:ext cx="40386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00213"/>
            <a:ext cx="4038600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CDABB-7DF5-4F8B-B362-3B85C9F93A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E415-A0AE-4421-B49D-EF673D29E8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2353-0A3F-48C3-BA44-EA837E9F97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C54F4-6ED2-44C2-8D1A-8CF75ABB4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B61F-E8FF-498F-B7EF-7943FCAEB5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E41F-73B5-4F0E-B836-61E3DD166D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333375"/>
            <a:ext cx="6069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rgbClr val="2A196F"/>
                </a:solidFill>
                <a:latin typeface="+mn-lt"/>
              </a:defRPr>
            </a:lvl1pPr>
          </a:lstStyle>
          <a:p>
            <a:pPr>
              <a:defRPr/>
            </a:pPr>
            <a:fld id="{059B2FC2-76AD-46F4-BC3E-7F36D3C75D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77800"/>
            <a:ext cx="24257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8229600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endParaRPr lang="en-GB" smtClean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79388" y="6165850"/>
            <a:ext cx="1725612" cy="533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ct val="30000"/>
              </a:spcBef>
              <a:spcAft>
                <a:spcPts val="0"/>
              </a:spcAft>
              <a:defRPr/>
            </a:pPr>
            <a:endParaRPr lang="en-US" sz="1200">
              <a:solidFill>
                <a:srgbClr val="2A196F"/>
              </a:solidFill>
              <a:latin typeface="TUOS Blake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629400" y="6324600"/>
            <a:ext cx="2514600" cy="533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en-GB" sz="1200">
                <a:solidFill>
                  <a:srgbClr val="2A196F"/>
                </a:solidFill>
                <a:latin typeface="TUOS Blake" pitchFamily="34" charset="0"/>
              </a:rPr>
              <a:t>Department of Automatic Control and Systems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  <p:sldLayoutId id="2147483675" r:id="rId14"/>
  </p:sldLayoutIdLst>
  <p:hf hdr="0" ftr="0" dt="0"/>
  <p:txStyles>
    <p:titleStyle>
      <a:lvl1pPr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+mj-lt"/>
          <a:ea typeface="+mj-ea"/>
          <a:cs typeface="+mj-cs"/>
        </a:defRPr>
      </a:lvl1pPr>
      <a:lvl2pPr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2pPr>
      <a:lvl3pPr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3pPr>
      <a:lvl4pPr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4pPr>
      <a:lvl5pPr algn="l" rtl="0" fontAlgn="base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har char="•"/>
        <a:defRPr sz="3200">
          <a:solidFill>
            <a:srgbClr val="2A196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0"/>
        </a:spcAft>
        <a:buFont typeface="TUOS Stephenson"/>
        <a:buChar char="•"/>
        <a:defRPr sz="2800">
          <a:solidFill>
            <a:srgbClr val="2A196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rgbClr val="2A196F"/>
          </a:solidFill>
          <a:latin typeface="+mn-lt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TUOS Stephenson"/>
        <a:defRPr sz="1400">
          <a:solidFill>
            <a:srgbClr val="2A196F"/>
          </a:solidFill>
          <a:latin typeface="+mn-lt"/>
        </a:defRPr>
      </a:lvl4pPr>
      <a:lvl5pPr marL="20574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Font typeface="TUOS Stephenson"/>
        <a:buChar char="•"/>
        <a:defRPr sz="900">
          <a:solidFill>
            <a:srgbClr val="2A196F"/>
          </a:solidFill>
          <a:latin typeface="+mn-lt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rgbClr val="2A196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rgbClr val="2A196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rgbClr val="2A196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rgbClr val="2A196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2130425"/>
            <a:ext cx="6672282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Modelling, simulation and control of liquid level in a tank.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1843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Anthony </a:t>
            </a:r>
            <a:r>
              <a:rPr lang="en-GB" dirty="0" err="1" smtClean="0"/>
              <a:t>Rossiter</a:t>
            </a:r>
            <a:endParaRPr lang="en-GB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E7676F-7D18-4D4F-9D89-96ADCD14552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of responses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7456157" cy="486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571604" y="1071546"/>
          <a:ext cx="52149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4" imgW="2209680" imgH="228600" progId="Equation.3">
                  <p:embed/>
                </p:oleObj>
              </mc:Choice>
              <mc:Fallback>
                <p:oleObj name="Equation" r:id="rId4" imgW="2209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071546"/>
                        <a:ext cx="5214937" cy="5397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108"/>
            <a:ext cx="8210872" cy="5095893"/>
          </a:xfrm>
        </p:spPr>
        <p:txBody>
          <a:bodyPr/>
          <a:lstStyle/>
          <a:p>
            <a:pPr>
              <a:buNone/>
            </a:pPr>
            <a:r>
              <a:rPr lang="en-GB" sz="2400" dirty="0" smtClean="0"/>
              <a:t>What is the impact of changing </a:t>
            </a:r>
            <a:r>
              <a:rPr lang="en-GB" sz="2400" dirty="0" err="1" smtClean="0"/>
              <a:t>Kp</a:t>
            </a:r>
            <a:r>
              <a:rPr lang="en-GB" sz="2400" dirty="0" smtClean="0"/>
              <a:t> on behaviour? Determine this from the ODE and looking at the solutions.</a:t>
            </a:r>
          </a:p>
          <a:p>
            <a:pPr>
              <a:buNone/>
            </a:pPr>
            <a:r>
              <a:rPr lang="en-GB" sz="2400" dirty="0" smtClean="0"/>
              <a:t>What is the impact of changing </a:t>
            </a:r>
            <a:r>
              <a:rPr lang="en-GB" sz="2400" dirty="0" err="1" smtClean="0"/>
              <a:t>Ki</a:t>
            </a:r>
            <a:r>
              <a:rPr lang="en-GB" sz="2400" dirty="0" smtClean="0"/>
              <a:t> on behaviour? Determine this from the ODE and looking at the solutions. </a:t>
            </a:r>
          </a:p>
          <a:p>
            <a:pPr>
              <a:buNone/>
            </a:pPr>
            <a:r>
              <a:rPr lang="en-GB" sz="2400" dirty="0" smtClean="0"/>
              <a:t>Can you show what you never reach the target when </a:t>
            </a:r>
            <a:r>
              <a:rPr lang="en-GB" sz="2400" dirty="0" err="1" smtClean="0"/>
              <a:t>Ki</a:t>
            </a:r>
            <a:r>
              <a:rPr lang="en-GB" sz="2400" dirty="0" smtClean="0"/>
              <a:t>=0?  Note with Ki=0, ODE reduces to</a:t>
            </a:r>
            <a:r>
              <a:rPr lang="en-GB" sz="2400" dirty="0" smtClean="0"/>
              <a:t>: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Generate fast numerical solutions using the MATLAB GUI (see next page) to check your answers and insights. 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357421" y="4200526"/>
          <a:ext cx="4529153" cy="107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1" y="4200526"/>
                        <a:ext cx="4529153" cy="107865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simulation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3"/>
            <a:ext cx="8640960" cy="47297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Use the MATLAB GUI file (you need the tanklevelanimation2.fig file in the same folder):  </a:t>
            </a:r>
            <a:endParaRPr lang="en-GB" dirty="0" smtClean="0"/>
          </a:p>
          <a:p>
            <a:pPr algn="ctr">
              <a:buNone/>
            </a:pPr>
            <a:r>
              <a:rPr lang="en-GB" sz="4000" b="1" dirty="0" smtClean="0">
                <a:solidFill>
                  <a:srgbClr val="C00000"/>
                </a:solidFill>
              </a:rPr>
              <a:t>tanklevelanimation2.p</a:t>
            </a:r>
            <a:r>
              <a:rPr lang="en-GB" dirty="0" smtClean="0"/>
              <a:t>  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This is a GUI with no inputs and outputs. You can change the parameters and investigate behaviour changes as you do so.</a:t>
            </a:r>
          </a:p>
          <a:p>
            <a:pPr>
              <a:buNone/>
            </a:pPr>
            <a:r>
              <a:rPr lang="en-GB" dirty="0" smtClean="0"/>
              <a:t>Initial depth, target, runtime, Ki and </a:t>
            </a:r>
            <a:r>
              <a:rPr lang="en-GB" dirty="0" err="1" smtClean="0"/>
              <a:t>Kp</a:t>
            </a:r>
            <a:r>
              <a:rPr lang="en-GB" dirty="0" smtClean="0"/>
              <a:t> are limited to sensible values. </a:t>
            </a:r>
            <a:r>
              <a:rPr lang="en-GB" dirty="0" smtClean="0"/>
              <a:t>Tank </a:t>
            </a:r>
            <a:r>
              <a:rPr lang="en-GB" dirty="0" smtClean="0"/>
              <a:t>attributes are taken as fixed.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of  the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7498"/>
            <a:ext cx="6912768" cy="527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452320" y="1286760"/>
            <a:ext cx="1584176" cy="40324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UOS Stephenso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UOS Stephenson" pitchFamily="18" charset="0"/>
              </a:rPr>
              <a:t>You can choose open-loop response or closed-loop.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000" dirty="0" smtClean="0">
              <a:solidFill>
                <a:srgbClr val="FF0000"/>
              </a:solidFill>
              <a:latin typeface="TUOS Stephenso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FF0000"/>
                </a:solidFill>
                <a:latin typeface="TUOS Stephenson" pitchFamily="18" charset="0"/>
              </a:rPr>
              <a:t>Open-loop ignores the control parameters.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UOS Stephenson" pitchFamily="18" charset="0"/>
            </a:endParaRPr>
          </a:p>
        </p:txBody>
      </p:sp>
      <p:sp>
        <p:nvSpPr>
          <p:cNvPr id="5" name="Curved Up Arrow 4"/>
          <p:cNvSpPr/>
          <p:nvPr/>
        </p:nvSpPr>
        <p:spPr bwMode="auto">
          <a:xfrm rot="10800000">
            <a:off x="3730832" y="944722"/>
            <a:ext cx="4513575" cy="684077"/>
          </a:xfrm>
          <a:prstGeom prst="curvedUpArrow">
            <a:avLst/>
          </a:prstGeom>
          <a:solidFill>
            <a:srgbClr val="00B0F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UOS Stephenso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3533772" cy="3371861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 tank has liquid to depth ‘h’.</a:t>
            </a:r>
          </a:p>
          <a:p>
            <a:pPr>
              <a:buNone/>
            </a:pPr>
            <a:r>
              <a:rPr lang="en-GB" dirty="0" smtClean="0"/>
              <a:t>There is liquid flowing in.</a:t>
            </a:r>
          </a:p>
          <a:p>
            <a:pPr>
              <a:buNone/>
            </a:pPr>
            <a:r>
              <a:rPr lang="en-GB" dirty="0" smtClean="0"/>
              <a:t>There is liquid flowing 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2811" y="1357298"/>
            <a:ext cx="5711189" cy="5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 bwMode="auto">
          <a:xfrm>
            <a:off x="428596" y="5214950"/>
            <a:ext cx="3357586" cy="128588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UOS Stephenson" pitchFamily="18" charset="0"/>
              </a:rPr>
              <a:t>Determine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UOS Stephenson" pitchFamily="18" charset="0"/>
              </a:rPr>
              <a:t> a model for the depth of liquid in the tank.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UOS Stephenso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5720" y="1214422"/>
            <a:ext cx="4286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002060"/>
                </a:solidFill>
              </a:rPr>
              <a:t>The flow out will depend upon the pressure in the tank which depends upon the depth (and a constant linked to density and pipe shape).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002060"/>
                </a:solidFill>
              </a:rPr>
              <a:t>The rate of change of depth will depend on the cross-sectional area.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002060"/>
                </a:solidFill>
              </a:rPr>
              <a:t>The rate of change of depth will depend on the difference between flow in and flow out.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40465" y="1500189"/>
          <a:ext cx="2925610" cy="7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465" y="1500189"/>
                        <a:ext cx="2925610" cy="785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86314" y="3429000"/>
          <a:ext cx="3449638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002960" imgH="393480" progId="Equation.3">
                  <p:embed/>
                </p:oleObj>
              </mc:Choice>
              <mc:Fallback>
                <p:oleObj name="Equation" r:id="rId5" imgW="1002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429000"/>
                        <a:ext cx="3449638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465638" y="4857750"/>
          <a:ext cx="423545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231560" imgH="393480" progId="Equation.3">
                  <p:embed/>
                </p:oleObj>
              </mc:Choice>
              <mc:Fallback>
                <p:oleObj name="Equation" r:id="rId7" imgW="12315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4857750"/>
                        <a:ext cx="4235450" cy="13541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657481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 observer monitors the depth and modifies the flow in to keep the depth at the target level.</a:t>
            </a:r>
          </a:p>
          <a:p>
            <a:pPr>
              <a:buNone/>
            </a:pPr>
            <a:r>
              <a:rPr lang="en-GB" dirty="0" smtClean="0"/>
              <a:t>Hence the flow in is determined from the standard proportional + integral law.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142976" y="3929066"/>
          <a:ext cx="63754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3" imgW="1854000" imgH="482400" progId="Equation.3">
                  <p:embed/>
                </p:oleObj>
              </mc:Choice>
              <mc:Fallback>
                <p:oleObj name="Equation" r:id="rId3" imgW="18540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929066"/>
                        <a:ext cx="6375400" cy="16605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5720" y="1214422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GB" sz="2400" dirty="0" smtClean="0">
                <a:solidFill>
                  <a:srgbClr val="002060"/>
                </a:solidFill>
              </a:rPr>
              <a:t>The control law needs to be included in the model.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85720" y="1857364"/>
          <a:ext cx="3575081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857364"/>
                        <a:ext cx="3575081" cy="114300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214810" y="1857364"/>
          <a:ext cx="4518036" cy="117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5" imgW="1854000" imgH="482400" progId="Equation.3">
                  <p:embed/>
                </p:oleObj>
              </mc:Choice>
              <mc:Fallback>
                <p:oleObj name="Equation" r:id="rId5" imgW="185400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1857364"/>
                        <a:ext cx="4518036" cy="117675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42910" y="3286124"/>
          <a:ext cx="740886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7" imgW="2552400" imgH="482400" progId="Equation.3">
                  <p:embed/>
                </p:oleObj>
              </mc:Choice>
              <mc:Fallback>
                <p:oleObj name="Equation" r:id="rId7" imgW="255240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286124"/>
                        <a:ext cx="7408863" cy="14001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 bwMode="auto">
          <a:xfrm>
            <a:off x="3857620" y="2428868"/>
            <a:ext cx="285752" cy="78581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UOS Stephenson" pitchFamily="18" charset="0"/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85763" y="4949825"/>
          <a:ext cx="7924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9" imgW="2730240" imgH="419040" progId="Equation.3">
                  <p:embed/>
                </p:oleObj>
              </mc:Choice>
              <mc:Fallback>
                <p:oleObj name="Equation" r:id="rId9" imgW="273024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949825"/>
                        <a:ext cx="7924800" cy="1216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11"/>
          <p:cNvSpPr/>
          <p:nvPr/>
        </p:nvSpPr>
        <p:spPr bwMode="auto">
          <a:xfrm>
            <a:off x="3857620" y="4357694"/>
            <a:ext cx="285752" cy="78581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UOS Stephenso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5720" y="1214422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GB" sz="2400" dirty="0" smtClean="0">
                <a:solidFill>
                  <a:srgbClr val="002060"/>
                </a:solidFill>
              </a:rPr>
              <a:t>Finally the model is simplified to a standard 2</a:t>
            </a:r>
            <a:r>
              <a:rPr lang="en-GB" sz="2400" baseline="30000" dirty="0" smtClean="0">
                <a:solidFill>
                  <a:srgbClr val="002060"/>
                </a:solidFill>
              </a:rPr>
              <a:t>nd</a:t>
            </a:r>
            <a:r>
              <a:rPr lang="en-GB" sz="2400" dirty="0" smtClean="0">
                <a:solidFill>
                  <a:srgbClr val="002060"/>
                </a:solidFill>
              </a:rPr>
              <a:t> order ODE. 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11163" y="2143125"/>
          <a:ext cx="78152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2692080" imgH="419040" progId="Equation.3">
                  <p:embed/>
                </p:oleObj>
              </mc:Choice>
              <mc:Fallback>
                <p:oleObj name="Equation" r:id="rId3" imgW="26920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143125"/>
                        <a:ext cx="7815262" cy="1216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596" y="4071942"/>
            <a:ext cx="7500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GB" sz="2400" dirty="0" smtClean="0">
                <a:solidFill>
                  <a:srgbClr val="002060"/>
                </a:solidFill>
              </a:rPr>
              <a:t>NOTE: Clearly the dynamics depend upon the control law parameters which hence need to be selected appropriately to get the desired response.</a:t>
            </a:r>
          </a:p>
          <a:p>
            <a:pPr marL="457200" indent="-457200"/>
            <a:endParaRPr lang="en-GB" sz="2400" dirty="0" smtClean="0">
              <a:solidFill>
                <a:srgbClr val="002060"/>
              </a:solidFill>
            </a:endParaRPr>
          </a:p>
          <a:p>
            <a:pPr marL="457200" indent="-457200"/>
            <a:r>
              <a:rPr lang="en-GB" sz="2400" dirty="0" smtClean="0">
                <a:solidFill>
                  <a:srgbClr val="002060"/>
                </a:solidFill>
              </a:rPr>
              <a:t>For practical reasons it is common place to ignore the differential of the target when the target undergoes step changes.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2985"/>
            <a:ext cx="8229600" cy="49530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First determine values for the Area and other constants.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Choose a target and initial depth.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Investigate how the response changes as the control law parameters are changed.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What sort of response is reasonable?</a:t>
            </a:r>
          </a:p>
          <a:p>
            <a:pPr marL="514350" indent="-514350">
              <a:buNone/>
            </a:pPr>
            <a:endParaRPr lang="en-GB" sz="2800" dirty="0" smtClean="0"/>
          </a:p>
          <a:p>
            <a:pPr marL="514350" indent="-514350">
              <a:buNone/>
            </a:pPr>
            <a:r>
              <a:rPr lang="en-GB" sz="2800" dirty="0" smtClean="0"/>
              <a:t>Remember, in practice the in-flow will be upper limited so, as with filling a bath, you can only do it so quick!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571744"/>
            <a:ext cx="1857388" cy="2500329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GB" dirty="0" smtClean="0"/>
              <a:t>A=50</a:t>
            </a:r>
          </a:p>
          <a:p>
            <a:pPr>
              <a:buNone/>
            </a:pPr>
            <a:r>
              <a:rPr lang="en-GB" dirty="0" err="1" smtClean="0"/>
              <a:t>Rg</a:t>
            </a:r>
            <a:r>
              <a:rPr lang="en-GB" dirty="0" smtClean="0">
                <a:sym typeface="Symbol"/>
              </a:rPr>
              <a:t></a:t>
            </a:r>
            <a:r>
              <a:rPr lang="en-GB" dirty="0" smtClean="0"/>
              <a:t>=1</a:t>
            </a:r>
          </a:p>
          <a:p>
            <a:pPr>
              <a:buNone/>
            </a:pPr>
            <a:r>
              <a:rPr lang="en-GB" dirty="0" err="1" smtClean="0"/>
              <a:t>Ki</a:t>
            </a:r>
            <a:r>
              <a:rPr lang="en-GB" dirty="0" smtClean="0"/>
              <a:t>=0.1</a:t>
            </a:r>
          </a:p>
          <a:p>
            <a:pPr>
              <a:buNone/>
            </a:pPr>
            <a:r>
              <a:rPr lang="en-GB" dirty="0" err="1" smtClean="0"/>
              <a:t>Kp</a:t>
            </a:r>
            <a:r>
              <a:rPr lang="en-GB" dirty="0" smtClean="0"/>
              <a:t>=1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Right Arrow 7"/>
          <p:cNvSpPr/>
          <p:nvPr/>
        </p:nvSpPr>
        <p:spPr bwMode="auto">
          <a:xfrm>
            <a:off x="2143108" y="3071810"/>
            <a:ext cx="1143008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UOS Stephenson" pitchFamily="18" charset="0"/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3428992" y="2643182"/>
          <a:ext cx="49387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643182"/>
                        <a:ext cx="4938713" cy="1216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357422" y="4071942"/>
          <a:ext cx="6586550" cy="105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2616120" imgH="419040" progId="Equation.3">
                  <p:embed/>
                </p:oleObj>
              </mc:Choice>
              <mc:Fallback>
                <p:oleObj name="Equation" r:id="rId5" imgW="26161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071942"/>
                        <a:ext cx="6586550" cy="105506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57224" y="1142984"/>
          <a:ext cx="78152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7" imgW="2692080" imgH="419040" progId="Equation.3">
                  <p:embed/>
                </p:oleObj>
              </mc:Choice>
              <mc:Fallback>
                <p:oleObj name="Equation" r:id="rId7" imgW="26920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142984"/>
                        <a:ext cx="7815262" cy="1216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4348" y="5500702"/>
          <a:ext cx="7143800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9" imgW="2539800" imgH="228600" progId="Equation.3">
                  <p:embed/>
                </p:oleObj>
              </mc:Choice>
              <mc:Fallback>
                <p:oleObj name="Equation" r:id="rId9" imgW="2539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500702"/>
                        <a:ext cx="7143800" cy="64294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Algebraic solution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8A043D-27E9-4CF1-A324-6B022601C2D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57158" y="2357430"/>
          <a:ext cx="45862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942920" imgH="672840" progId="Equation.3">
                  <p:embed/>
                </p:oleObj>
              </mc:Choice>
              <mc:Fallback>
                <p:oleObj name="Equation" r:id="rId3" imgW="194292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357430"/>
                        <a:ext cx="4586288" cy="1587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282" y="4143380"/>
          <a:ext cx="86820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4419360" imgH="711000" progId="Equation.3">
                  <p:embed/>
                </p:oleObj>
              </mc:Choice>
              <mc:Fallback>
                <p:oleObj name="Equation" r:id="rId5" imgW="44193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143380"/>
                        <a:ext cx="8682037" cy="13938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857224" y="1071546"/>
          <a:ext cx="6586537" cy="105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2616120" imgH="419040" progId="Equation.3">
                  <p:embed/>
                </p:oleObj>
              </mc:Choice>
              <mc:Fallback>
                <p:oleObj name="Equation" r:id="rId7" imgW="261612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071546"/>
                        <a:ext cx="6586537" cy="105568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5214942" y="2357430"/>
            <a:ext cx="3429024" cy="1714512"/>
          </a:xfrm>
          <a:prstGeom prst="wedgeRoundRectCallout">
            <a:avLst>
              <a:gd name="adj1" fmla="val -75615"/>
              <a:gd name="adj2" fmla="val -779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UOS Stephenson" pitchFamily="18" charset="0"/>
              </a:rPr>
              <a:t>By inspection,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UOS Stephenson" pitchFamily="18" charset="0"/>
              </a:rPr>
              <a:t> as t tends to infinity and derivatives go to zero, then h=r.  Hence B=1;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UOS Stephenso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5715016"/>
            <a:ext cx="7643866" cy="6771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MATLAB CODE</a:t>
            </a:r>
          </a:p>
          <a:p>
            <a:r>
              <a:rPr lang="pt-BR" sz="2000" dirty="0" smtClean="0">
                <a:solidFill>
                  <a:srgbClr val="0070C0"/>
                </a:solidFill>
              </a:rPr>
              <a:t>Ht=dsolve('50*D2h+2*Dh+0.2*h=0.2*r','Dh(0)=0','h(0)=0.2')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os_ppt_template_white">
  <a:themeElements>
    <a:clrScheme name="">
      <a:dk1>
        <a:srgbClr val="00FFFF"/>
      </a:dk1>
      <a:lt1>
        <a:srgbClr val="FFFFFF"/>
      </a:lt1>
      <a:dk2>
        <a:srgbClr val="FFFF33"/>
      </a:dk2>
      <a:lt2>
        <a:srgbClr val="FCFBE3"/>
      </a:lt2>
      <a:accent1>
        <a:srgbClr val="FFFF00"/>
      </a:accent1>
      <a:accent2>
        <a:srgbClr val="B5B5B5"/>
      </a:accent2>
      <a:accent3>
        <a:srgbClr val="FFFFFF"/>
      </a:accent3>
      <a:accent4>
        <a:srgbClr val="00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tuos_ppt_template_white">
      <a:majorFont>
        <a:latin typeface="TUOS Stephenson"/>
        <a:ea typeface=""/>
        <a:cs typeface=""/>
      </a:majorFont>
      <a:minorFont>
        <a:latin typeface="TUOS Bla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18" charset="0"/>
          </a:defRPr>
        </a:defPPr>
      </a:lstStyle>
    </a:lnDef>
  </a:objectDefaults>
  <a:extraClrSchemeLst>
    <a:extraClrScheme>
      <a:clrScheme name="tuos_ppt_template_white 1">
        <a:dk1>
          <a:srgbClr val="2A196F"/>
        </a:dk1>
        <a:lt1>
          <a:srgbClr val="F9FFA2"/>
        </a:lt1>
        <a:dk2>
          <a:srgbClr val="00B3EF"/>
        </a:dk2>
        <a:lt2>
          <a:srgbClr val="FCFBE3"/>
        </a:lt2>
        <a:accent1>
          <a:srgbClr val="FFFF00"/>
        </a:accent1>
        <a:accent2>
          <a:srgbClr val="B5B5B5"/>
        </a:accent2>
        <a:accent3>
          <a:srgbClr val="FBFFCE"/>
        </a:accent3>
        <a:accent4>
          <a:srgbClr val="22145E"/>
        </a:accent4>
        <a:accent5>
          <a:srgbClr val="FFFFAA"/>
        </a:accent5>
        <a:accent6>
          <a:srgbClr val="A4A4A4"/>
        </a:accent6>
        <a:hlink>
          <a:srgbClr val="00B4F0"/>
        </a:hlink>
        <a:folHlink>
          <a:srgbClr val="FF00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aloe08_Presentation_rossiterb</Template>
  <TotalTime>741</TotalTime>
  <Words>510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tuos_ppt_template_white</vt:lpstr>
      <vt:lpstr>Equation</vt:lpstr>
      <vt:lpstr>Modelling, simulation and control of liquid level in a tank.  </vt:lpstr>
      <vt:lpstr>Scenario</vt:lpstr>
      <vt:lpstr>Modelling 1</vt:lpstr>
      <vt:lpstr>Adding control</vt:lpstr>
      <vt:lpstr>Modelling 2</vt:lpstr>
      <vt:lpstr>Modelling 3</vt:lpstr>
      <vt:lpstr>Simulating the model</vt:lpstr>
      <vt:lpstr>Numerical example</vt:lpstr>
      <vt:lpstr>Algebraic solution</vt:lpstr>
      <vt:lpstr>Plot of responses</vt:lpstr>
      <vt:lpstr>Questions</vt:lpstr>
      <vt:lpstr>Running simulation yourself</vt:lpstr>
      <vt:lpstr>View of  the GUI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uos</cp:lastModifiedBy>
  <cp:revision>102</cp:revision>
  <dcterms:created xsi:type="dcterms:W3CDTF">2009-02-23T15:31:04Z</dcterms:created>
  <dcterms:modified xsi:type="dcterms:W3CDTF">2013-08-21T13:57:10Z</dcterms:modified>
</cp:coreProperties>
</file>