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brizeno.wordpress.com/" TargetMode="External"/><Relationship Id="rId2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FILTER – DESIGN PATTERN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Disciplina: Projeto Avançado de Sistemas</a:t>
            </a:r>
            <a:endParaRPr b="0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Docente: Eduardo F.M.  Jorge</a:t>
            </a:r>
            <a:endParaRPr b="0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Discentes: Marcelo Henrique A. Santos, Marcos Vinícuis</a:t>
            </a:r>
            <a:endParaRPr b="0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919880" y="1768680"/>
            <a:ext cx="6239880" cy="438408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FILTER – EXEMPLO - ESQUEMA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FILTER - EXEMPLO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Criterio.java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64080" y="2952000"/>
            <a:ext cx="9655920" cy="22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FILTER - EXEMPLO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Mulheres.java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363960" y="2624400"/>
            <a:ext cx="9452520" cy="356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FILTER - EXEMPLO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Homem.java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56" name="Imagem 106" descr=""/>
          <p:cNvPicPr/>
          <p:nvPr/>
        </p:nvPicPr>
        <p:blipFill>
          <a:blip r:embed="rId1"/>
          <a:stretch/>
        </p:blipFill>
        <p:spPr>
          <a:xfrm>
            <a:off x="360000" y="2610000"/>
            <a:ext cx="7899120" cy="39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FILTER - EXEMPLO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HomemCasado.java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59" name="Imagem 112" descr=""/>
          <p:cNvPicPr/>
          <p:nvPr/>
        </p:nvPicPr>
        <p:blipFill>
          <a:blip r:embed="rId1"/>
          <a:stretch/>
        </p:blipFill>
        <p:spPr>
          <a:xfrm>
            <a:off x="360000" y="2792880"/>
            <a:ext cx="9720720" cy="244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FILTER - EXEMPLO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Agora iremos solicitar na classe teste o tipo de Indivíduo que seja “Homem ” e “ Casado”.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62" name="Imagem 115" descr=""/>
          <p:cNvPicPr/>
          <p:nvPr/>
        </p:nvPicPr>
        <p:blipFill>
          <a:blip r:embed="rId1"/>
          <a:stretch/>
        </p:blipFill>
        <p:spPr>
          <a:xfrm>
            <a:off x="720000" y="4860000"/>
            <a:ext cx="6656040" cy="1855800"/>
          </a:xfrm>
          <a:prstGeom prst="rect">
            <a:avLst/>
          </a:prstGeom>
          <a:ln>
            <a:noFill/>
          </a:ln>
        </p:spPr>
      </p:pic>
      <p:pic>
        <p:nvPicPr>
          <p:cNvPr id="163" name="Imagem 116" descr=""/>
          <p:cNvPicPr/>
          <p:nvPr/>
        </p:nvPicPr>
        <p:blipFill>
          <a:blip r:embed="rId2"/>
          <a:stretch/>
        </p:blipFill>
        <p:spPr>
          <a:xfrm>
            <a:off x="720000" y="2917800"/>
            <a:ext cx="5370120" cy="194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FILTER - EXEMPLO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Saída do programa: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66" name="Imagem 119" descr=""/>
          <p:cNvPicPr/>
          <p:nvPr/>
        </p:nvPicPr>
        <p:blipFill>
          <a:blip r:embed="rId1"/>
          <a:stretch/>
        </p:blipFill>
        <p:spPr>
          <a:xfrm>
            <a:off x="1100160" y="2736000"/>
            <a:ext cx="6631920" cy="16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 standalone="yes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67" name="TextShape 1"/><p:cNvSpPr txBox="1"/><p:nvPr/></p:nvSpPr><p:spPr><a:xfrm><a:off x="360000" y="360000"/><a:ext cx="9359280" cy="899280"/></a:xfrm><a:prstGeom prst="rect"><a:avLst/></a:prstGeom><a:noFill/><a:ln><a:noFill/></a:ln></p:spPr><p:txBody><a:bodyPr lIns="0" rIns="0" tIns="0" bIns="0" anchor="ctr"></a:bodyPr><a:p><a:r><a:rPr b="1" lang="pt-BR" sz="3200" spc="-1" strike="noStrike"><a:solidFill><a:srgbClr val="ffffff"/></a:solidFill><a:uFill><a:solidFill><a:srgbClr val="ffffff"/></a:solidFill></a:uFill><a:latin typeface="Source Sans Pro Black"/></a:rPr><a:t>REFERÊNCIAS</a:t></a:r><a:endParaRPr b="0" lang="pt-BR" sz="3200" spc="-1" strike="noStrike"><a:solidFill><a:srgbClr val="000000"/></a:solidFill><a:uFill><a:solidFill><a:srgbClr val="ffffff"/></a:solidFill></a:uFill><a:latin typeface="Arial"/></a:endParaRPr></a:p></p:txBody></p:sp><p:sp><p:nvSpPr><p:cNvPr id="168" name="TextShape 2"/><p:cNvSpPr txBox="1"/><p:nvPr/></p:nvSpPr><p:spPr><a:xfrm><a:off x="360000" y="1980000"/><a:ext cx="9179280" cy="4679280"/></a:xfrm><a:prstGeom prst="rect"><a:avLst/></a:prstGeom><a:noFill/><a:ln><a:noFill/></a:ln></p:spPr><p:txBody><a:bodyPr lIns="0" rIns="0" tIns="0" bIns="0"></a:bodyPr><a:p><a:pPr><a:lnSpc><a:spcPct val="100000"/></a:lnSpc></a:pPr><a:r><a:rPr b="0" lang="pt-BR" sz="1800" spc="-1" strike="noStrike"><a:solidFill><a:srgbClr val="000000"/></a:solidFill><a:uFill><a:solidFill><a:srgbClr val="ffffff"/></a:solidFill></a:uFill><a:latin typeface="DejaVu Sans"/></a:rPr><a:t>ALUR, D. et al. Core J2EE Patterns. Rio de Janeiro: Campus, 2002.</a:t></a:r><a:endParaRPr b="0" lang="pt-BR" sz="1800" spc="-1" strike="noStrike"><a:solidFill><a:srgbClr val="000000"/></a:solidFill><a:uFill><a:solidFill><a:srgbClr val="ffffff"/></a:solidFill></a:uFill><a:latin typeface="DejaVu Sans"/></a:endParaRPr></a:p><a:p><a:pPr><a:lnSpc><a:spcPct val="100000"/></a:lnSpc></a:pPr><a:r><a:rPr b="0" lang="pt-BR" sz="1800" spc="-1" strike="noStrike"><a:solidFill><a:srgbClr val="000000"/></a:solidFill><a:uFill><a:solidFill><a:srgbClr val="ffffff"/></a:solidFill></a:uFill><a:latin typeface="DejaVu Sans"/></a:rPr><a:t> </a:t></a:r><a:r><a:rPr b="0" lang="pt-BR" sz="1800" spc="-1" strike="noStrike"><a:solidFill><a:srgbClr val="000000"/></a:solidFill><a:uFill><a:solidFill><a:srgbClr val="ffffff"/></a:solidFill></a:uFill><a:latin typeface="DejaVu Sans"/></a:rPr><a:t>PEDRO . R. Calva Disponível em: &lt;</a:t></a:r><a:r><a:rPr b="0" lang="pt-BR" sz="1800" spc="-1" strike="noStrike"><a:solidFill><a:srgbClr val="000000"/></a:solidFill><a:uFill><a:solidFill><a:srgbClr val="ffffff"/></a:solidFill></a:uFill><a:latin typeface="DejaVu Sans"/><a:hlinkClick r:id="rId1"/></a:rPr><a:t>https://brizeno.wordpress.com</a:t></a:r><a:r><a:rPr b="0" lang="pt-BR" sz="1800" spc="-1" strike="noStrike"><a:solidFill><a:srgbClr val="000000"/></a:solidFill><a:uFill><a:solidFill><a:srgbClr val="ffffff"/></a:solidFill></a:uFill><a:latin typeface="DejaVu Sans"/></a:rPr><a:t>&gt; Disponível em:  5 de junho de 2017.</a:t></a:r><a:endParaRPr b="0" lang="pt-BR" sz="1800" spc="-1" strike="noStrike"><a:solidFill><a:srgbClr val="000000"/></a:solidFill><a:uFill><a:solidFill><a:srgbClr val="ffffff"/></a:solidFill></a:uFill><a:latin typeface="DejaVu Sans"/></a:endParaRPr></a:p><a:p><a:pPr><a:lnSpc><a:spcPct val="100000"/></a:lnSpc></a:pPr><a:endParaRPr b="0" lang="pt-BR" sz="1800" spc="-1" strike="noStrike"><a:solidFill><a:srgbClr val="000000"/></a:solidFill><a:uFill><a:solidFill><a:srgbClr val="ffffff"/></a:solidFill></a:uFill><a:latin typeface="DejaVu Sans"/></a:endParaRPr></a:p><a:p><a:pPr><a:lnSpc><a:spcPct val="100000"/></a:lnSpc></a:pPr><a:r><a:rPr b="0" lang="pt-BR" sz="1800" spc="-1" strike="noStrike"><a:solidFill><a:srgbClr val="000000"/></a:solidFill><a:uFill><a:solidFill><a:srgbClr val="ffffff"/></a:solidFill></a:uFill><a:latin typeface="DejaVu Sans"/></a:rPr><a:t>Portal Educação, Google Analytics. Disponível em: &lt;http://www.portaleducacao.com.br/informatica/artigos/48358/google-analytics&gt;. Acesso em 3 de junho</a:t></a:r><a:r><a:rPr b="0" lang="pt-BR" sz="1800" spc="-1" strike="noStrike"><a:solidFill><a:srgbClr val="000000"/></a:solidFill><a:uFill><a:solidFill><a:srgbClr val="ffffff"/></a:solidFill></a:uFill><a:latin typeface="DejaVu Sans"/></a:rPr><a:t>	</a:t></a:r><a:r><a:rPr b="0" lang="pt-BR" sz="1800" spc="-1" strike="noStrike"><a:solidFill><a:srgbClr val="000000"/></a:solidFill><a:uFill><a:solidFill><a:srgbClr val="ffffff"/></a:solidFill></a:uFill><a:latin typeface="DejaVu Sans"/></a:rPr><a:t> de 2017.</a:t></a:r><a:endParaRPr b="0" lang="pt-BR" sz="1800" spc="-1" strike="noStrike"><a:solidFill><a:srgbClr val="000000"/></a:solidFill><a:uFill><a:solidFill><a:srgbClr val="ffffff"/></a:solidFill></a:uFill><a:latin typeface="DejaVu Sans"/></a:endParaRPr></a:p><a:p><a:pPr><a:lnSpc><a:spcPct val="100000"/></a:lnSpc></a:pPr><a:endParaRPr b="0" lang="pt-BR" sz="1800" spc="-1" strike="noStrike"><a:solidFill><a:srgbClr val="000000"/></a:solidFill><a:uFill><a:solidFill><a:srgbClr val="ffffff"/></a:solidFill></a:uFill><a:latin typeface="DejaVu Sans"/></a:endParaRPr></a:p><a:p><a:pPr><a:lnSpc><a:spcPct val="100000"/></a:lnSpc></a:pPr><a:r><a:rPr b="0" lang="pt-BR" sz="1800" spc="-1" strike="noStrike"><a:solidFill><a:srgbClr val="000000"/></a:solidFill><a:uFill><a:solidFill><a:srgbClr val="ffffff"/></a:solidFill></a:uFill><a:latin typeface="DejaVu Sans"/></a:rPr><a:t>Wikepedia &lt;wikipedia.org&gt;Disponível em:  5 de junho de 2017</a:t></a:r><a:endParaRPr b="0" lang="pt-BR" sz="1800" spc="-1" strike="noStrike"><a:solidFill><a:srgbClr val="000000"/></a:solidFill><a:uFill><a:solidFill><a:srgbClr val="ffffff"/></a:solidFill></a:uFill><a:latin typeface="DejaVu Sans"/></a:endParaRPr></a:p><a:p><a:pPr><a:lnSpc><a:spcPct val="100000"/></a:lnSpc></a:pPr><a:endParaRPr b="0" lang="pt-BR" sz="1800" spc="-1" strike="noStrike"><a:solidFill><a:srgbClr val="000000"/></a:solidFill><a:uFill><a:solidFill><a:srgbClr val="ffffff"/></a:solidFill></a:uFill><a:latin typeface="DejaVu Sans"/></a:endParaRPr></a:p><a:p><a:pPr><a:lnSpc><a:spcPct val="100000"/></a:lnSpc></a:pPr><a:r><a:rPr b="0" lang="pt-BR" sz="1800" spc="-1" strike="noStrike"><a:solidFill><a:srgbClr val="000000"/></a:solidFill><a:uFill><a:solidFill><a:srgbClr val="ffffff"/></a:solidFill></a:uFill><a:latin typeface="DejaVu Sans"/></a:rPr><a:t>PRESSMAN, R. S. Engenharia de software. Rio de Janeiro: Mc Graw Hill, 2002.</a:t></a:r><a:endParaRPr b="0" lang="pt-BR" sz="1800" spc="-1" strike="noStrike"><a:solidFill><a:srgbClr val="000000"/></a:solidFill><a:uFill><a:solidFill><a:srgbClr val="ffffff"/></a:solidFill></a:uFill><a:latin typeface="DejaVu Sans"/></a:endParaRPr></a:p><a:p><a:pPr><a:lnSpc><a:spcPct val="100000"/></a:lnSpc></a:pPr><a:endParaRPr b="0" lang="pt-BR" sz="1800" spc="-1" strike="noStrike"><a:solidFill><a:srgbClr val="000000"/></a:solidFill><a:uFill><a:solidFill><a:srgbClr val="ffffff"/></a:solidFill></a:uFill><a:latin typeface="DejaVu Sans"/></a:endParaRPr></a:p><a:p><a:pPr><a:lnSpc><a:spcPct val="100000"/></a:lnSpc></a:pPr><a:r><a:rPr b="0" lang="pt-BR" sz="1800" spc="-1" strike="noStrike"><a:solidFill><a:srgbClr val="000000"/></a:solidFill><a:uFill><a:solidFill><a:srgbClr val="ffffff"/></a:solidFill></a:uFill><a:latin typeface="DejaVu Sans"/></a:rPr><a:t>Rodrigues,Leonardo.  Rafael Linsmar &lt;www.csi.uneb.br/padroes_de_projetos/filter.html&gt;Disponível em:  5 de junho de 2017.</a:t></a:r><a:endParaRPr b="0" lang="pt-BR" sz="1800" spc="-1" strike="noStrike"><a:solidFill><a:srgbClr val="000000"/></a:solidFill><a:uFill><a:solidFill><a:srgbClr val="ffffff"/></a:solidFill></a:uFill><a:latin typeface="DejaVu Sans"/></a:endParaRPr></a:p><a:p><a:pPr><a:lnSpc><a:spcPct val="100000"/></a:lnSpc></a:pPr><a:endParaRPr b="0" lang="pt-BR" sz="1800" spc="-1" strike="noStrike"><a:solidFill><a:srgbClr val="000000"/></a:solidFill><a:uFill><a:solidFill><a:srgbClr val="ffffff"/></a:solidFill></a:uFill><a:latin typeface="DejaVu Sans"/></a:endParaRPr></a:p><a:p><a:pPr><a:lnSpc><a:spcPct val="100000"/></a:lnSpc></a:pPr><a:endParaRPr b="0" lang="pt-BR" sz="1800" spc="-1" strike="noStrike"><a:solidFill><a:srgbClr val="000000"/></a:solidFill><a:uFill><a:solidFill><a:srgbClr val="ffffff"/></a:solidFill></a:uFill><a:latin typeface="DejaVu Sans"/></a:endParaRPr></a:p><a:p><a:pPr><a:lnSpc><a:spcPct val="100000"/></a:lnSpc></a:pPr><a:endParaRPr b="0" lang="pt-BR" sz="1800" spc="-1" strike="noStrike"><a:solidFill><a:srgbClr val="000000"/></a:solidFill><a:uFill><a:solidFill><a:srgbClr val="ffffff"/></a:solidFill></a:uFill><a:latin typeface="DejaVu Sans"/></a:endParaRPr></a:p><a:p><a:pPr><a:lnSpc><a:spcPct val="100000"/></a:lnSpc></a:pPr><a:endParaRPr b="0" lang="pt-BR" sz="1800" spc="-1" strike="noStrike"><a:solidFill><a:srgbClr val="000000"/></a:solidFill><a:uFill><a:solidFill><a:srgbClr val="ffffff"/></a:solidFill></a:uFill><a:latin typeface="DejaVu Sans"/></a:endParaRPr></a:p><a:p><a:pPr><a:lnSpc><a:spcPct val="100000"/></a:lnSpc></a:pPr><a:endParaRPr b="0" lang="pt-BR" sz="1800" spc="-1" strike="noStrike"><a:solidFill><a:srgbClr val="000000"/></a:solidFill><a:uFill><a:solidFill><a:srgbClr val="ffffff"/></a:solidFill></a:uFill><a:latin typeface="DejaVu Sans"/></a:endParaRPr></a:p></p:txBody></p:sp></p:spTree></p:cSld><p:timing><p:tnLst><p:par><p:cTn id="33" dur="indefinite" restart="never" nodeType="tmRoot"><p:childTnLst><p:seq><p:cTn id="34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123080" y="3632400"/>
            <a:ext cx="4660920" cy="268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FIM</a:t>
            </a:r>
            <a:endParaRPr b="0" lang="pt-BR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FILTER – DEFINIÇÃO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É um padrão de projeto utilizado para análise e tratamento de dados. Com ele é possível utilizar um ou mais objetos (filtros) que tratam ou operam um fluxo de dados de maneira específica, a fim de obter soluções genéricas (reutilizáveis)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27" name="Imagem 84" descr=""/>
          <p:cNvPicPr/>
          <p:nvPr/>
        </p:nvPicPr>
        <p:blipFill>
          <a:blip r:embed="rId1"/>
          <a:stretch/>
        </p:blipFill>
        <p:spPr>
          <a:xfrm>
            <a:off x="2592000" y="4248000"/>
            <a:ext cx="4535640" cy="219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FILTER - CARACTERÍSTICAS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Filters lêem a entrada e produzem saída através de: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8" marL="1944000" indent="-2160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Refinamentos: comprimir ou extrair informações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8" marL="1944000" indent="-2160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Conversões: mudar o formato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8" marL="1944000" indent="-2160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Enriquecimento: adição de informações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8" marL="1944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Filters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8" marL="1944000" indent="-2160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não possuem estados externos visíveis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8" marL="1944000" indent="-2160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Não comunicam com outros componentes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FILTER - CARACTERÍSTICAS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Filters são independentes uns dos outros, vários podem ser executados concorrentemente.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Filters podem produzir saída antes mesmo de consumir toda a entrada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PADRÕES RELACIONADOS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0840" y="1867320"/>
            <a:ext cx="5788800" cy="21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Alguns padrões relacionados: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Decorator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Composite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Pipe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34" name="Imagem 95" descr=""/>
          <p:cNvPicPr/>
          <p:nvPr/>
        </p:nvPicPr>
        <p:blipFill>
          <a:blip r:embed="rId1"/>
          <a:stretch/>
        </p:blipFill>
        <p:spPr>
          <a:xfrm>
            <a:off x="3397320" y="4065480"/>
            <a:ext cx="4607640" cy="223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FILTER - VANTAGENS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88000" y="1656000"/>
            <a:ext cx="9179280" cy="467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Grande escala de reuso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Facilmente modificados e/ou substituídos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Transparência no uso dos objetos (filtros) de transformações e análises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Oportunidade de existir um elo dinâmico entre análise de dados e transformação de objetos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FILTER - VANTAGENS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Podem ser facilmente modificados, substituídos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Filters são altamente reusáveis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FILTER - DESVANTAGENS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Inadequado para aplicações interativas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Geralmente consomem e produzem  dados simples, como strings de caracteres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FILTER - EXEMPLO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Suponhamos que existe em um grupo de pessoas com homens e mulheres, onde uns são casados e outros solteiros. Desejamos filtrar os Homens casados.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 b="0" lang="pt-BR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500000" y="0"/>
            <a:ext cx="17928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"/>
          <p:cNvSpPr/>
          <p:nvPr/>
        </p:nvSpPr>
        <p:spPr>
          <a:xfrm>
            <a:off x="8100000" y="3420000"/>
            <a:ext cx="18000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360880" y="3240000"/>
            <a:ext cx="5475600" cy="341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Application>LibreOffice/5.3.3.2$Linux_X86_64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2017-06-05T20:40:56Z</dcterms:created>
  <dc:creator>Vinícius</dc:creator>
  <dc:description/>
  <dc:language>pt-BR</dc:language>
  <cp:lastModifiedBy/>
  <dcterms:modified xsi:type="dcterms:W3CDTF">2017-06-08T16:46:58Z</dcterms:modified>
  <cp:revision>24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