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7" r:id="rId9"/>
    <p:sldId id="268" r:id="rId10"/>
    <p:sldId id="260" r:id="rId11"/>
    <p:sldId id="265" r:id="rId12"/>
    <p:sldId id="266" r:id="rId13"/>
  </p:sldIdLst>
  <p:sldSz cx="12192000" cy="6858000"/>
  <p:notesSz cx="6858000" cy="11144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544110-F4AE-46A7-82EB-1E154C99DA9F}" v="2147" dt="2020-03-23T12:36:19.790"/>
    <p1510:client id="{72646C4B-83F2-4D69-9FCE-049756CA8230}" v="2703" dt="2020-05-11T09:27:27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C0F4F-F513-4628-89F5-58A683EFFD09}" type="datetimeFigureOut">
              <a:rPr lang="de-DE"/>
              <a:t>11.05.2020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C43F3-1DB4-4068-8564-347CC9EC9C36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476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C43F3-1DB4-4068-8564-347CC9EC9C36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680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Anzahl Dijkstras per Request: ((ROUND_UP((gesamt distanz – aktuelle reichweite) / maximal reichweite )) * 2) + 1 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C43F3-1DB4-4068-8564-347CC9EC9C36}" type="slidenum">
              <a:rPr lang="de-DE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4133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dms.images.consumerreports.org/c_lfill,w_720,q_auto,f_auto/prod/cars/cr/model-years/11213-2022-tesla-cybertruc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hargemap.org/site&#8203;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upload.wikimedia.org/wikipedia/commons/thumb/a/a7/React-icon.svg/1280px-React-icon.svg.png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upload.wikimedia.org/wikipedia/commons/thumb/b/b0/Openstreetmap_logo.svg/1200px-Openstreetmap_logo.svg.png" TargetMode="External"/><Relationship Id="rId2" Type="http://schemas.openxmlformats.org/officeDocument/2006/relationships/hyperlink" Target="https://cdn.freebiesupply.com/logos/thumbs/2x/leaflet-logo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upload.wikimedia.org/wikipedia/commons/thumb/d/d5/Rust_programming_language_black_logo.svg/1200px-Rust_programming_language_black_logo.svg.png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eMaps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Fachpraktikum</a:t>
            </a:r>
            <a:r>
              <a:rPr lang="en-US" dirty="0"/>
              <a:t> Algorithms on OpenStreetMap Data 19/20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BF68BD-2EA3-4A26-8EA8-9682D2F62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92A361-5831-461A-B83B-10A869673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8897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Search Cities, Places, POIs, … via </a:t>
            </a:r>
            <a:r>
              <a:rPr lang="de-DE" dirty="0" err="1"/>
              <a:t>Nominatim</a:t>
            </a:r>
            <a:r>
              <a:rPr lang="de-DE" dirty="0"/>
              <a:t> API</a:t>
            </a:r>
          </a:p>
          <a:p>
            <a:r>
              <a:rPr lang="de-DE" dirty="0"/>
              <a:t>Show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charging</a:t>
            </a:r>
            <a:r>
              <a:rPr lang="de-DE" dirty="0"/>
              <a:t> </a:t>
            </a:r>
            <a:r>
              <a:rPr lang="de-DE" dirty="0" err="1"/>
              <a:t>stations</a:t>
            </a:r>
          </a:p>
          <a:p>
            <a:r>
              <a:rPr lang="de-DE"/>
              <a:t>Time/distance routing</a:t>
            </a:r>
          </a:p>
          <a:p>
            <a:r>
              <a:rPr lang="de-DE"/>
              <a:t>Routing for eBike and eCar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0577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67A30-2169-4D4B-9E33-382C6607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Limitations &amp; Future 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1AA876-23D7-498E-9E2C-6F50EB9A6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1204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Determining</a:t>
            </a:r>
            <a:r>
              <a:rPr lang="de-DE" dirty="0"/>
              <a:t> </a:t>
            </a:r>
            <a:r>
              <a:rPr lang="de-DE" dirty="0" err="1"/>
              <a:t>charging</a:t>
            </a:r>
            <a:r>
              <a:rPr lang="de-DE" dirty="0"/>
              <a:t> </a:t>
            </a:r>
            <a:r>
              <a:rPr lang="de-DE" dirty="0" err="1"/>
              <a:t>station</a:t>
            </a:r>
            <a:r>
              <a:rPr lang="de-DE" dirty="0"/>
              <a:t>/route not optimal</a:t>
            </a:r>
          </a:p>
          <a:p>
            <a:pPr lvl="1"/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dijkstra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charging</a:t>
            </a:r>
            <a:r>
              <a:rPr lang="de-DE" dirty="0"/>
              <a:t> </a:t>
            </a:r>
            <a:r>
              <a:rPr lang="de-DE" dirty="0" err="1"/>
              <a:t>station</a:t>
            </a:r>
            <a:r>
              <a:rPr lang="de-DE" dirty="0"/>
              <a:t>     </a:t>
            </a:r>
            <a:r>
              <a:rPr lang="de-DE" dirty="0" err="1"/>
              <a:t>inefficient</a:t>
            </a:r>
          </a:p>
          <a:p>
            <a:pPr lvl="1"/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edges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consumption</a:t>
            </a:r>
            <a:endParaRPr lang="de-DE" dirty="0"/>
          </a:p>
          <a:p>
            <a:pPr lvl="1"/>
            <a:r>
              <a:rPr lang="de-DE" dirty="0" err="1"/>
              <a:t>Consider</a:t>
            </a:r>
            <a:r>
              <a:rPr lang="de-DE" dirty="0"/>
              <a:t> </a:t>
            </a:r>
            <a:r>
              <a:rPr lang="de-DE" dirty="0" err="1"/>
              <a:t>elevation</a:t>
            </a:r>
            <a:r>
              <a:rPr lang="de-DE" dirty="0"/>
              <a:t> </a:t>
            </a:r>
            <a:r>
              <a:rPr lang="de-DE" dirty="0" err="1"/>
              <a:t>profile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efficient</a:t>
            </a:r>
            <a:r>
              <a:rPr lang="de-DE" dirty="0"/>
              <a:t> </a:t>
            </a:r>
            <a:r>
              <a:rPr lang="de-DE" dirty="0" err="1"/>
              <a:t>routes</a:t>
            </a:r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0847F258-9B7F-42AC-ADEA-64A93129E6EB}"/>
              </a:ext>
            </a:extLst>
          </p:cNvPr>
          <p:cNvSpPr/>
          <p:nvPr/>
        </p:nvSpPr>
        <p:spPr>
          <a:xfrm>
            <a:off x="5519276" y="2189183"/>
            <a:ext cx="181335" cy="17244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991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8B5FC6-2EDE-46CE-89BD-DFA96DAA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120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1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B8C30B-28BF-474A-8CD0-C933F237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4DCE9B-CE88-4B67-A446-C407866B9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976" y="1746198"/>
            <a:ext cx="5014525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Electrically-powered</a:t>
            </a:r>
            <a:r>
              <a:rPr lang="de-DE" dirty="0"/>
              <a:t> </a:t>
            </a:r>
            <a:r>
              <a:rPr lang="de-DE" dirty="0" err="1"/>
              <a:t>vehicles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in </a:t>
            </a:r>
            <a:r>
              <a:rPr lang="de-DE" dirty="0" err="1"/>
              <a:t>fight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climate</a:t>
            </a:r>
            <a:r>
              <a:rPr lang="de-DE" dirty="0"/>
              <a:t> </a:t>
            </a:r>
            <a:r>
              <a:rPr lang="de-DE" dirty="0" err="1"/>
              <a:t>change</a:t>
            </a:r>
          </a:p>
          <a:p>
            <a:endParaRPr lang="de-DE" dirty="0"/>
          </a:p>
          <a:p>
            <a:r>
              <a:rPr lang="de-DE" dirty="0"/>
              <a:t>Unique </a:t>
            </a:r>
            <a:r>
              <a:rPr lang="de-DE" dirty="0" err="1"/>
              <a:t>characteristics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Limited </a:t>
            </a:r>
            <a:r>
              <a:rPr lang="de-DE" dirty="0" err="1"/>
              <a:t>cruising</a:t>
            </a:r>
            <a:r>
              <a:rPr lang="de-DE" dirty="0"/>
              <a:t> </a:t>
            </a:r>
            <a:r>
              <a:rPr lang="de-DE" dirty="0" err="1"/>
              <a:t>range</a:t>
            </a:r>
            <a:endParaRPr lang="de-DE"/>
          </a:p>
          <a:p>
            <a:pPr lvl="1"/>
            <a:r>
              <a:rPr lang="de-DE" dirty="0"/>
              <a:t>Long </a:t>
            </a:r>
            <a:r>
              <a:rPr lang="de-DE" dirty="0" err="1"/>
              <a:t>recharge</a:t>
            </a:r>
            <a:r>
              <a:rPr lang="de-DE" dirty="0"/>
              <a:t> </a:t>
            </a:r>
            <a:r>
              <a:rPr lang="de-DE" dirty="0" err="1"/>
              <a:t>times</a:t>
            </a:r>
          </a:p>
          <a:p>
            <a:pPr lvl="1"/>
            <a:endParaRPr lang="de-DE" dirty="0"/>
          </a:p>
          <a:p>
            <a:r>
              <a:rPr lang="de-DE" dirty="0"/>
              <a:t>May </a:t>
            </a:r>
            <a:r>
              <a:rPr lang="de-DE" dirty="0" err="1"/>
              <a:t>run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power 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       Adaption </a:t>
            </a:r>
            <a:r>
              <a:rPr lang="de-DE" dirty="0" err="1"/>
              <a:t>of</a:t>
            </a:r>
            <a:r>
              <a:rPr lang="de-DE" dirty="0"/>
              <a:t> route </a:t>
            </a:r>
            <a:r>
              <a:rPr lang="de-DE" dirty="0" err="1"/>
              <a:t>planners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!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4" name="Grafik 4" descr="Ein Bild, das Auto, sitzend, weiß, Tisch enthält.&#10;&#10;Mit sehr hoher Zuverlässigkeit generierte Beschreibung">
            <a:extLst>
              <a:ext uri="{FF2B5EF4-FFF2-40B4-BE49-F238E27FC236}">
                <a16:creationId xmlns:a16="http://schemas.microsoft.com/office/drawing/2014/main" id="{08E127D1-995C-4604-95A2-CCFC57F9D7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1941"/>
          <a:stretch/>
        </p:blipFill>
        <p:spPr>
          <a:xfrm>
            <a:off x="305248" y="1497555"/>
            <a:ext cx="4535924" cy="3245868"/>
          </a:xfrm>
          <a:prstGeom prst="rect">
            <a:avLst/>
          </a:prstGeo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174A69AE-F0E0-49C2-A805-2DE5E4039CF1}"/>
              </a:ext>
            </a:extLst>
          </p:cNvPr>
          <p:cNvSpPr/>
          <p:nvPr/>
        </p:nvSpPr>
        <p:spPr>
          <a:xfrm>
            <a:off x="4845199" y="5227413"/>
            <a:ext cx="376719" cy="1626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F5A45E9-4656-4AA2-823B-B91F6050A30B}"/>
              </a:ext>
            </a:extLst>
          </p:cNvPr>
          <p:cNvSpPr txBox="1"/>
          <p:nvPr/>
        </p:nvSpPr>
        <p:spPr>
          <a:xfrm>
            <a:off x="2147299" y="4484669"/>
            <a:ext cx="2743199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600" dirty="0">
                <a:solidFill>
                  <a:schemeClr val="bg1">
                    <a:lumMod val="50000"/>
                  </a:schemeClr>
                </a:solidFill>
                <a:hlinkClick r:id="rId4"/>
              </a:rPr>
              <a:t>Source</a:t>
            </a:r>
            <a:endParaRPr lang="de-DE" sz="600" dirty="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031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B8C30B-28BF-474A-8CD0-C933F237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de-DE" dirty="0" err="1"/>
              <a:t>Idea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4DCE9B-CE88-4B67-A446-C407866B9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976" y="1602763"/>
            <a:ext cx="5014525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Route </a:t>
            </a:r>
            <a:r>
              <a:rPr lang="de-DE" dirty="0" err="1"/>
              <a:t>planner</a:t>
            </a:r>
            <a:r>
              <a:rPr lang="de-DE" dirty="0"/>
              <a:t> </a:t>
            </a:r>
            <a:r>
              <a:rPr lang="de-DE" dirty="0" err="1"/>
              <a:t>for</a:t>
            </a:r>
            <a:r>
              <a:rPr lang="de-DE" dirty="0"/>
              <a:t> e-</a:t>
            </a:r>
            <a:r>
              <a:rPr lang="de-DE" dirty="0" err="1"/>
              <a:t>Vehicles</a:t>
            </a:r>
            <a:endParaRPr lang="de-DE" dirty="0"/>
          </a:p>
          <a:p>
            <a:endParaRPr lang="de-DE" dirty="0"/>
          </a:p>
          <a:p>
            <a:r>
              <a:rPr lang="de-DE" dirty="0"/>
              <a:t>Route </a:t>
            </a:r>
            <a:r>
              <a:rPr lang="de-DE" dirty="0" err="1"/>
              <a:t>planner</a:t>
            </a:r>
            <a:r>
              <a:rPr lang="de-DE" dirty="0"/>
              <a:t> </a:t>
            </a:r>
            <a:r>
              <a:rPr lang="de-DE" dirty="0" err="1"/>
              <a:t>should</a:t>
            </a:r>
            <a:r>
              <a:rPr lang="de-DE" dirty="0"/>
              <a:t> </a:t>
            </a:r>
            <a:r>
              <a:rPr lang="de-DE" dirty="0" err="1"/>
              <a:t>consider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Current</a:t>
            </a:r>
            <a:r>
              <a:rPr lang="de-DE" dirty="0"/>
              <a:t> and maximum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e-</a:t>
            </a:r>
            <a:r>
              <a:rPr lang="de-DE" dirty="0" err="1"/>
              <a:t>Vehicles</a:t>
            </a:r>
            <a:endParaRPr lang="de-DE"/>
          </a:p>
          <a:p>
            <a:pPr lvl="1"/>
            <a:r>
              <a:rPr lang="de-DE" dirty="0" err="1"/>
              <a:t>Availability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charging</a:t>
            </a:r>
            <a:r>
              <a:rPr lang="de-DE" dirty="0"/>
              <a:t> </a:t>
            </a:r>
            <a:r>
              <a:rPr lang="de-DE" dirty="0" err="1"/>
              <a:t>stations</a:t>
            </a:r>
            <a:endParaRPr lang="de-DE"/>
          </a:p>
          <a:p>
            <a:pPr lvl="1"/>
            <a:r>
              <a:rPr lang="de-DE" dirty="0"/>
              <a:t>Never </a:t>
            </a:r>
            <a:r>
              <a:rPr lang="de-DE" dirty="0" err="1"/>
              <a:t>running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power</a:t>
            </a:r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5" name="Grafik 6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66F6B269-F9D4-4314-826D-3E205D71E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93" y="1601027"/>
            <a:ext cx="3944470" cy="297553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47ABD98-749D-470F-BCA2-188D8E5C650F}"/>
              </a:ext>
            </a:extLst>
          </p:cNvPr>
          <p:cNvSpPr txBox="1"/>
          <p:nvPr/>
        </p:nvSpPr>
        <p:spPr>
          <a:xfrm>
            <a:off x="2179733" y="4486683"/>
            <a:ext cx="2743199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6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Source</a:t>
            </a:r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17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D72AC35-DA88-4D41-A54D-6DA56DC1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120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Live Demo</a:t>
            </a: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47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>
            <a:extLst>
              <a:ext uri="{FF2B5EF4-FFF2-40B4-BE49-F238E27FC236}">
                <a16:creationId xmlns:a16="http://schemas.microsoft.com/office/drawing/2014/main" id="{FB62AD90-A3DC-4AB4-BF87-D00720EE967B}"/>
              </a:ext>
            </a:extLst>
          </p:cNvPr>
          <p:cNvSpPr txBox="1"/>
          <p:nvPr/>
        </p:nvSpPr>
        <p:spPr>
          <a:xfrm>
            <a:off x="2620064" y="2094281"/>
            <a:ext cx="274320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>
                <a:hlinkClick r:id="rId2"/>
              </a:rPr>
              <a:t>Source</a:t>
            </a:r>
            <a:endParaRPr lang="en-US" sz="6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7DEFCB-7806-447C-AAB5-80B57107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de-DE" dirty="0"/>
              <a:t>Architecture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CDD2F6AF-366E-4EF6-8D8B-E19EB19FB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40" y="1977887"/>
            <a:ext cx="1965660" cy="335218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84D2BD-AE10-4F59-8FC6-2F9E2307C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1722" y="1929420"/>
            <a:ext cx="5207839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Resources: Raw OpenStreetMap </a:t>
            </a:r>
            <a:r>
              <a:rPr lang="de-DE" err="1"/>
              <a:t>data</a:t>
            </a:r>
            <a:r>
              <a:rPr lang="de-DE" dirty="0"/>
              <a:t> in PBF </a:t>
            </a:r>
            <a:r>
              <a:rPr lang="de-DE" err="1"/>
              <a:t>format</a:t>
            </a:r>
            <a:endParaRPr lang="de-DE"/>
          </a:p>
          <a:p>
            <a:endParaRPr lang="de-DE" dirty="0"/>
          </a:p>
          <a:p>
            <a:r>
              <a:rPr lang="de-DE" dirty="0"/>
              <a:t>Backend: </a:t>
            </a:r>
            <a:r>
              <a:rPr lang="de-DE" dirty="0" err="1"/>
              <a:t>core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r>
              <a:rPr lang="de-DE" dirty="0"/>
              <a:t> and API </a:t>
            </a:r>
            <a:r>
              <a:rPr lang="de-DE" dirty="0" err="1"/>
              <a:t>written</a:t>
            </a:r>
            <a:r>
              <a:rPr lang="de-DE" dirty="0"/>
              <a:t> in Rust</a:t>
            </a:r>
          </a:p>
          <a:p>
            <a:endParaRPr lang="de-DE" dirty="0"/>
          </a:p>
          <a:p>
            <a:r>
              <a:rPr lang="de-DE" dirty="0"/>
              <a:t>Frontend: </a:t>
            </a:r>
            <a:r>
              <a:rPr lang="de-DE" dirty="0" err="1"/>
              <a:t>display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and </a:t>
            </a:r>
            <a:r>
              <a:rPr lang="de-DE" dirty="0" err="1"/>
              <a:t>routes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React</a:t>
            </a:r>
            <a:r>
              <a:rPr lang="de-DE" dirty="0"/>
              <a:t> and </a:t>
            </a:r>
            <a:r>
              <a:rPr lang="de-DE" dirty="0" err="1"/>
              <a:t>Leaflet</a:t>
            </a:r>
            <a:endParaRPr lang="de-DE" dirty="0"/>
          </a:p>
          <a:p>
            <a:endParaRPr lang="de-DE" dirty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1EB52D99-2313-4248-A9D4-8EB34F270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514" y="3519819"/>
            <a:ext cx="636999" cy="6369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B27D2B3-BC24-4E0E-B239-7EE0554FDA8B}"/>
              </a:ext>
            </a:extLst>
          </p:cNvPr>
          <p:cNvSpPr txBox="1"/>
          <p:nvPr/>
        </p:nvSpPr>
        <p:spPr>
          <a:xfrm>
            <a:off x="2585817" y="4157675"/>
            <a:ext cx="274320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  <a:hlinkClick r:id="rId5"/>
              </a:rPr>
              <a:t>Source</a:t>
            </a:r>
            <a:endParaRPr 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Grafik 9" descr="Ein Bild, das Regenschirm enthält.&#10;&#10;Mit sehr hoher Zuverlässigkeit generierte Beschreibung">
            <a:extLst>
              <a:ext uri="{FF2B5EF4-FFF2-40B4-BE49-F238E27FC236}">
                <a16:creationId xmlns:a16="http://schemas.microsoft.com/office/drawing/2014/main" id="{52553F41-DEE4-472D-8B87-7B46E1CC4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4581" y="4512989"/>
            <a:ext cx="756863" cy="75686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6399E47-4EEB-48DE-80CF-3DF0FC88F9E0}"/>
              </a:ext>
            </a:extLst>
          </p:cNvPr>
          <p:cNvSpPr txBox="1"/>
          <p:nvPr/>
        </p:nvSpPr>
        <p:spPr>
          <a:xfrm>
            <a:off x="2585817" y="5227898"/>
            <a:ext cx="2743199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600" dirty="0">
                <a:hlinkClick r:id="rId7"/>
              </a:rPr>
              <a:t>Source</a:t>
            </a:r>
            <a:endParaRPr lang="de-DE" sz="60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BD4D8C9-0401-4CDE-9A67-D5E6B31FC1EF}"/>
              </a:ext>
            </a:extLst>
          </p:cNvPr>
          <p:cNvSpPr txBox="1"/>
          <p:nvPr/>
        </p:nvSpPr>
        <p:spPr>
          <a:xfrm>
            <a:off x="2585817" y="2907653"/>
            <a:ext cx="274320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>
                <a:hlinkClick r:id="rId8"/>
              </a:rPr>
              <a:t>Source</a:t>
            </a:r>
            <a:endParaRPr lang="en-US" sz="600"/>
          </a:p>
        </p:txBody>
      </p:sp>
      <p:pic>
        <p:nvPicPr>
          <p:cNvPr id="13" name="Grafik 13" descr="Ein Bild, das Zeichnung enthält.&#10;&#10;Mit sehr hoher Zuverlässigkeit generierte Beschreibung">
            <a:extLst>
              <a:ext uri="{FF2B5EF4-FFF2-40B4-BE49-F238E27FC236}">
                <a16:creationId xmlns:a16="http://schemas.microsoft.com/office/drawing/2014/main" id="{500902FD-27AF-45F1-BEE2-6763450C2B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4581" y="2269229"/>
            <a:ext cx="885290" cy="638136"/>
          </a:xfrm>
          <a:prstGeom prst="rect">
            <a:avLst/>
          </a:prstGeom>
        </p:spPr>
      </p:pic>
      <p:pic>
        <p:nvPicPr>
          <p:cNvPr id="15" name="Grafik 15">
            <a:extLst>
              <a:ext uri="{FF2B5EF4-FFF2-40B4-BE49-F238E27FC236}">
                <a16:creationId xmlns:a16="http://schemas.microsoft.com/office/drawing/2014/main" id="{E28B1043-48C8-4EF6-98C4-E332215FD4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2177" y="1259933"/>
            <a:ext cx="1767156" cy="1321086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9AA1D1B5-8848-45FA-9639-7DAEA0C91AE7}"/>
              </a:ext>
            </a:extLst>
          </p:cNvPr>
          <p:cNvSpPr txBox="1"/>
          <p:nvPr/>
        </p:nvSpPr>
        <p:spPr>
          <a:xfrm>
            <a:off x="4604535" y="440761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9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D3434-7A4A-4044-8AC8-1A5C2651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Key Concepts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873222-04A5-4410-BFC8-D9CAAB546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8589"/>
            <a:ext cx="8596668" cy="41445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Parse </a:t>
            </a:r>
            <a:r>
              <a:rPr lang="de-DE" dirty="0" err="1"/>
              <a:t>amenities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OpenStreetMap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{</a:t>
            </a:r>
            <a:r>
              <a:rPr lang="de-DE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amenity</a:t>
            </a:r>
            <a:r>
              <a:rPr lang="de-DE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de-DE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charging_station</a:t>
            </a:r>
            <a:r>
              <a:rPr lang="de-DE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}</a:t>
            </a:r>
          </a:p>
          <a:p>
            <a:pPr lvl="1"/>
            <a:r>
              <a:rPr lang="de-DE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Parse </a:t>
            </a:r>
            <a:r>
              <a:rPr lang="de-DE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vehicle</a:t>
            </a:r>
            <a:r>
              <a:rPr lang="de-DE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supported</a:t>
            </a:r>
            <a:r>
              <a:rPr lang="de-DE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  <a:r>
              <a:rPr lang="de-DE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by</a:t>
            </a:r>
            <a:r>
              <a:rPr lang="de-DE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  <a:r>
              <a:rPr lang="de-DE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charging</a:t>
            </a:r>
            <a:r>
              <a:rPr lang="de-DE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station</a:t>
            </a:r>
            <a:r>
              <a:rPr lang="de-DE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e.g. </a:t>
            </a:r>
            <a:r>
              <a:rPr lang="de-DE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only</a:t>
            </a:r>
            <a:r>
              <a:rPr lang="de-DE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Cars, </a:t>
            </a:r>
            <a:r>
              <a:rPr lang="de-DE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only</a:t>
            </a:r>
            <a:r>
              <a:rPr lang="de-DE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Bikes, </a:t>
            </a:r>
            <a:r>
              <a:rPr lang="de-DE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</a:t>
            </a:r>
            <a:r>
              <a:rPr lang="de-DE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both</a:t>
            </a:r>
            <a:endParaRPr lang="de-DE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de-DE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de-DE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de-DE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de-DE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de-DE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de-DE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Extend</a:t>
            </a:r>
            <a:r>
              <a:rPr lang="de-DE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</a:t>
            </a:r>
            <a:r>
              <a:rPr lang="de-DE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with</a:t>
            </a:r>
            <a:r>
              <a:rPr lang="de-DE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charging</a:t>
            </a:r>
            <a:r>
              <a:rPr lang="de-DE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station</a:t>
            </a:r>
            <a:r>
              <a:rPr lang="de-DE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nodes</a:t>
            </a:r>
            <a:endParaRPr lang="de-DE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de-DE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de-DE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de-DE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de-DE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de-DE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de-DE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de-DE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de-DE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de-DE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Grafik 5" descr="Ein Bild, das schwarz, Laptop, Computer enthält.&#10;&#10;Mit sehr hoher Zuverlässigkeit generierte Beschreibung">
            <a:extLst>
              <a:ext uri="{FF2B5EF4-FFF2-40B4-BE49-F238E27FC236}">
                <a16:creationId xmlns:a16="http://schemas.microsoft.com/office/drawing/2014/main" id="{868E8E69-FCEA-422E-A726-B3E190F8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322" y="2160806"/>
            <a:ext cx="2909277" cy="154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8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D3434-7A4A-4044-8AC8-1A5C26519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de-DE" dirty="0"/>
              <a:t>Key </a:t>
            </a:r>
            <a:r>
              <a:rPr lang="de-DE" dirty="0" err="1"/>
              <a:t>Concepts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873222-04A5-4410-BFC8-D9CAAB546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52" y="1545127"/>
            <a:ext cx="9174146" cy="4388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buAutoNum type="arabicPeriod"/>
            </a:pPr>
            <a:r>
              <a:rPr lang="de-DE" sz="1700" dirty="0">
                <a:latin typeface="+mj-lt"/>
                <a:ea typeface="+mj-ea"/>
                <a:cs typeface="+mj-cs"/>
              </a:rPr>
              <a:t>Backend </a:t>
            </a:r>
            <a:r>
              <a:rPr lang="de-DE" sz="1700" dirty="0" err="1">
                <a:latin typeface="+mj-lt"/>
                <a:ea typeface="+mj-ea"/>
                <a:cs typeface="+mj-cs"/>
              </a:rPr>
              <a:t>receives</a:t>
            </a:r>
            <a:r>
              <a:rPr lang="de-DE" sz="1700" dirty="0">
                <a:latin typeface="+mj-lt"/>
                <a:ea typeface="+mj-ea"/>
                <a:cs typeface="+mj-cs"/>
              </a:rPr>
              <a:t> </a:t>
            </a:r>
            <a:r>
              <a:rPr lang="de-DE" sz="1700" dirty="0" err="1">
                <a:latin typeface="+mj-lt"/>
                <a:ea typeface="+mj-ea"/>
                <a:cs typeface="+mj-cs"/>
              </a:rPr>
              <a:t>routing</a:t>
            </a:r>
            <a:r>
              <a:rPr lang="de-DE" sz="1700" dirty="0">
                <a:latin typeface="+mj-lt"/>
                <a:ea typeface="+mj-ea"/>
                <a:cs typeface="+mj-cs"/>
              </a:rPr>
              <a:t> </a:t>
            </a:r>
            <a:r>
              <a:rPr lang="de-DE" sz="1700" dirty="0" err="1">
                <a:latin typeface="+mj-lt"/>
                <a:ea typeface="+mj-ea"/>
                <a:cs typeface="+mj-cs"/>
              </a:rPr>
              <a:t>request</a:t>
            </a:r>
            <a:r>
              <a:rPr lang="de-DE" sz="1700" dirty="0">
                <a:latin typeface="+mj-lt"/>
                <a:ea typeface="+mj-ea"/>
                <a:cs typeface="+mj-cs"/>
              </a:rPr>
              <a:t> </a:t>
            </a:r>
            <a:r>
              <a:rPr lang="de-DE" sz="1700" dirty="0" err="1">
                <a:latin typeface="+mj-lt"/>
                <a:ea typeface="+mj-ea"/>
                <a:cs typeface="+mj-cs"/>
              </a:rPr>
              <a:t>from</a:t>
            </a:r>
            <a:r>
              <a:rPr lang="de-DE" sz="1700" dirty="0">
                <a:latin typeface="+mj-lt"/>
                <a:ea typeface="+mj-ea"/>
                <a:cs typeface="+mj-cs"/>
              </a:rPr>
              <a:t> Frontend </a:t>
            </a:r>
            <a:r>
              <a:rPr lang="de-DE" sz="1700" dirty="0" err="1">
                <a:latin typeface="+mj-lt"/>
                <a:ea typeface="+mj-ea"/>
                <a:cs typeface="+mj-cs"/>
              </a:rPr>
              <a:t>including</a:t>
            </a:r>
            <a:r>
              <a:rPr lang="de-DE" sz="1700" dirty="0">
                <a:latin typeface="+mj-lt"/>
                <a:ea typeface="+mj-ea"/>
                <a:cs typeface="+mj-cs"/>
              </a:rPr>
              <a:t> </a:t>
            </a:r>
            <a:r>
              <a:rPr lang="de-DE" sz="1700" dirty="0" err="1">
                <a:latin typeface="+mj-lt"/>
                <a:ea typeface="+mj-ea"/>
                <a:cs typeface="+mj-cs"/>
              </a:rPr>
              <a:t>current</a:t>
            </a:r>
            <a:r>
              <a:rPr lang="de-DE" sz="1700" dirty="0">
                <a:latin typeface="+mj-lt"/>
                <a:ea typeface="+mj-ea"/>
                <a:cs typeface="+mj-cs"/>
              </a:rPr>
              <a:t> and maximum </a:t>
            </a:r>
            <a:r>
              <a:rPr lang="de-DE" sz="1700" dirty="0" err="1">
                <a:latin typeface="+mj-lt"/>
                <a:ea typeface="+mj-ea"/>
                <a:cs typeface="+mj-cs"/>
              </a:rPr>
              <a:t>range</a:t>
            </a:r>
            <a:r>
              <a:rPr lang="de-DE" sz="1700" dirty="0">
                <a:latin typeface="+mj-lt"/>
                <a:ea typeface="+mj-ea"/>
                <a:cs typeface="+mj-cs"/>
              </a:rPr>
              <a:t> </a:t>
            </a:r>
            <a:r>
              <a:rPr lang="de-DE" sz="1700" dirty="0" err="1">
                <a:latin typeface="+mj-lt"/>
                <a:ea typeface="+mj-ea"/>
                <a:cs typeface="+mj-cs"/>
              </a:rPr>
              <a:t>of</a:t>
            </a:r>
            <a:r>
              <a:rPr lang="de-DE" sz="1700" dirty="0">
                <a:latin typeface="+mj-lt"/>
                <a:ea typeface="+mj-ea"/>
                <a:cs typeface="+mj-cs"/>
              </a:rPr>
              <a:t> </a:t>
            </a:r>
            <a:r>
              <a:rPr lang="de-DE" sz="1700" dirty="0" err="1">
                <a:latin typeface="+mj-lt"/>
                <a:ea typeface="+mj-ea"/>
                <a:cs typeface="+mj-cs"/>
              </a:rPr>
              <a:t>electric</a:t>
            </a:r>
            <a:r>
              <a:rPr lang="de-DE" sz="1700" dirty="0">
                <a:latin typeface="+mj-lt"/>
                <a:ea typeface="+mj-ea"/>
                <a:cs typeface="+mj-cs"/>
              </a:rPr>
              <a:t> </a:t>
            </a:r>
            <a:r>
              <a:rPr lang="de-DE" sz="1700" dirty="0" err="1">
                <a:latin typeface="+mj-lt"/>
                <a:ea typeface="+mj-ea"/>
                <a:cs typeface="+mj-cs"/>
              </a:rPr>
              <a:t>vehicle</a:t>
            </a:r>
            <a:endParaRPr lang="de-DE" sz="170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buAutoNum type="arabicPeriod"/>
            </a:pPr>
            <a:r>
              <a:rPr lang="de-DE" sz="1700" dirty="0"/>
              <a:t>Initial Dijkstra </a:t>
            </a:r>
            <a:r>
              <a:rPr lang="de-DE" sz="1700" dirty="0" err="1"/>
              <a:t>calculation</a:t>
            </a:r>
            <a:r>
              <a:rPr lang="de-DE" sz="1700" dirty="0"/>
              <a:t> </a:t>
            </a:r>
            <a:r>
              <a:rPr lang="de-DE" sz="1700" dirty="0" err="1"/>
              <a:t>to</a:t>
            </a:r>
            <a:r>
              <a:rPr lang="de-DE" sz="1700" dirty="0"/>
              <a:t> check </a:t>
            </a:r>
            <a:r>
              <a:rPr lang="de-DE" sz="1700" dirty="0" err="1"/>
              <a:t>if</a:t>
            </a:r>
            <a:r>
              <a:rPr lang="de-DE" sz="1700" dirty="0"/>
              <a:t> </a:t>
            </a:r>
            <a:r>
              <a:rPr lang="de-DE" sz="1700" dirty="0" err="1"/>
              <a:t>charging</a:t>
            </a:r>
            <a:r>
              <a:rPr lang="de-DE" sz="1700" dirty="0"/>
              <a:t> </a:t>
            </a:r>
            <a:r>
              <a:rPr lang="de-DE" sz="1700" dirty="0" err="1"/>
              <a:t>is</a:t>
            </a:r>
            <a:r>
              <a:rPr lang="de-DE" sz="1700" dirty="0"/>
              <a:t> </a:t>
            </a:r>
            <a:r>
              <a:rPr lang="de-DE" sz="1700" dirty="0" err="1"/>
              <a:t>required</a:t>
            </a:r>
            <a:r>
              <a:rPr lang="de-DE" sz="1700" dirty="0"/>
              <a:t> at all</a:t>
            </a:r>
          </a:p>
          <a:p>
            <a:pPr lvl="1">
              <a:lnSpc>
                <a:spcPct val="90000"/>
              </a:lnSpc>
            </a:pPr>
            <a:r>
              <a:rPr lang="de-DE" sz="1500" dirty="0" err="1"/>
              <a:t>No</a:t>
            </a:r>
            <a:r>
              <a:rPr lang="de-DE" sz="1500" dirty="0"/>
              <a:t>: </a:t>
            </a:r>
            <a:r>
              <a:rPr lang="de-DE" sz="1500" dirty="0" err="1">
                <a:solidFill>
                  <a:schemeClr val="accent1"/>
                </a:solidFill>
              </a:rPr>
              <a:t>return</a:t>
            </a:r>
            <a:r>
              <a:rPr lang="de-DE" sz="1500" dirty="0">
                <a:solidFill>
                  <a:schemeClr val="accent1"/>
                </a:solidFill>
              </a:rPr>
              <a:t> </a:t>
            </a:r>
            <a:r>
              <a:rPr lang="de-DE" sz="1500" dirty="0" err="1"/>
              <a:t>calculated</a:t>
            </a:r>
            <a:r>
              <a:rPr lang="de-DE" sz="1500" dirty="0"/>
              <a:t> </a:t>
            </a:r>
            <a:r>
              <a:rPr lang="de-DE" sz="1500" dirty="0" err="1"/>
              <a:t>dijkstra</a:t>
            </a:r>
            <a:endParaRPr lang="de-DE" sz="1500"/>
          </a:p>
          <a:p>
            <a:pPr lvl="1">
              <a:lnSpc>
                <a:spcPct val="90000"/>
              </a:lnSpc>
            </a:pPr>
            <a:r>
              <a:rPr lang="de-DE" sz="1500" dirty="0"/>
              <a:t>Yes: </a:t>
            </a:r>
            <a:r>
              <a:rPr lang="de-DE" sz="1500" dirty="0" err="1"/>
              <a:t>go</a:t>
            </a:r>
            <a:r>
              <a:rPr lang="de-DE" sz="1500" dirty="0"/>
              <a:t> </a:t>
            </a:r>
            <a:r>
              <a:rPr lang="de-DE" sz="1500" dirty="0" err="1"/>
              <a:t>to</a:t>
            </a:r>
            <a:r>
              <a:rPr lang="de-DE" sz="1500" dirty="0"/>
              <a:t> </a:t>
            </a:r>
            <a:r>
              <a:rPr lang="de-DE" sz="1500" b="1" dirty="0">
                <a:solidFill>
                  <a:schemeClr val="accent1"/>
                </a:solidFill>
              </a:rPr>
              <a:t>3</a:t>
            </a:r>
          </a:p>
          <a:p>
            <a:pPr>
              <a:lnSpc>
                <a:spcPct val="90000"/>
              </a:lnSpc>
              <a:buAutoNum type="arabicPeriod"/>
            </a:pPr>
            <a:r>
              <a:rPr lang="de-DE" sz="1700" err="1"/>
              <a:t>Identify</a:t>
            </a:r>
            <a:r>
              <a:rPr lang="de-DE" sz="1700" dirty="0"/>
              <a:t> "</a:t>
            </a:r>
            <a:r>
              <a:rPr lang="de-DE" sz="1700" err="1"/>
              <a:t>best</a:t>
            </a:r>
            <a:r>
              <a:rPr lang="de-DE" sz="1700" dirty="0"/>
              <a:t>" </a:t>
            </a:r>
            <a:r>
              <a:rPr lang="de-DE" sz="1700" err="1"/>
              <a:t>charging</a:t>
            </a:r>
            <a:r>
              <a:rPr lang="de-DE" sz="1700" dirty="0"/>
              <a:t> </a:t>
            </a:r>
            <a:r>
              <a:rPr lang="de-DE" sz="1700" err="1"/>
              <a:t>station</a:t>
            </a:r>
            <a:r>
              <a:rPr lang="de-DE" sz="1700" dirty="0"/>
              <a:t> </a:t>
            </a:r>
            <a:r>
              <a:rPr lang="de-DE" sz="1700" err="1"/>
              <a:t>related</a:t>
            </a:r>
            <a:r>
              <a:rPr lang="de-DE" sz="1700" dirty="0"/>
              <a:t> </a:t>
            </a:r>
            <a:r>
              <a:rPr lang="de-DE" sz="1700" err="1"/>
              <a:t>to</a:t>
            </a:r>
            <a:r>
              <a:rPr lang="de-DE" sz="1700" dirty="0"/>
              <a:t> </a:t>
            </a:r>
            <a:r>
              <a:rPr lang="de-DE" sz="1700" err="1"/>
              <a:t>start</a:t>
            </a:r>
            <a:r>
              <a:rPr lang="de-DE" sz="1700" dirty="0"/>
              <a:t> and </a:t>
            </a:r>
            <a:r>
              <a:rPr lang="de-DE" sz="1700"/>
              <a:t>goal and current range</a:t>
            </a:r>
            <a:endParaRPr lang="de-DE" sz="1700" dirty="0"/>
          </a:p>
          <a:p>
            <a:pPr>
              <a:lnSpc>
                <a:spcPct val="90000"/>
              </a:lnSpc>
              <a:buAutoNum type="arabicPeriod"/>
            </a:pPr>
            <a:r>
              <a:rPr lang="de-DE" sz="1700" dirty="0" err="1"/>
              <a:t>Calculate</a:t>
            </a:r>
            <a:r>
              <a:rPr lang="de-DE" sz="1700" dirty="0"/>
              <a:t> Dijkstra </a:t>
            </a:r>
            <a:r>
              <a:rPr lang="de-DE" sz="1700" dirty="0" err="1"/>
              <a:t>from</a:t>
            </a:r>
            <a:r>
              <a:rPr lang="de-DE" sz="1700" dirty="0"/>
              <a:t> </a:t>
            </a:r>
            <a:r>
              <a:rPr lang="de-DE" sz="1700" dirty="0" err="1"/>
              <a:t>start</a:t>
            </a:r>
            <a:r>
              <a:rPr lang="de-DE" sz="1700" dirty="0"/>
              <a:t> </a:t>
            </a:r>
            <a:r>
              <a:rPr lang="de-DE" sz="1700" dirty="0" err="1"/>
              <a:t>to</a:t>
            </a:r>
            <a:r>
              <a:rPr lang="de-DE" sz="1700" dirty="0"/>
              <a:t> </a:t>
            </a:r>
            <a:r>
              <a:rPr lang="de-DE" sz="1700" dirty="0" err="1"/>
              <a:t>identified</a:t>
            </a:r>
            <a:r>
              <a:rPr lang="de-DE" sz="1700" dirty="0"/>
              <a:t> </a:t>
            </a:r>
            <a:r>
              <a:rPr lang="de-DE" sz="1700" dirty="0" err="1"/>
              <a:t>charging</a:t>
            </a:r>
            <a:r>
              <a:rPr lang="de-DE" sz="1700" dirty="0"/>
              <a:t> </a:t>
            </a:r>
            <a:r>
              <a:rPr lang="de-DE" sz="1700" dirty="0" err="1"/>
              <a:t>station</a:t>
            </a:r>
          </a:p>
          <a:p>
            <a:pPr>
              <a:lnSpc>
                <a:spcPct val="90000"/>
              </a:lnSpc>
              <a:buAutoNum type="arabicPeriod"/>
            </a:pPr>
            <a:r>
              <a:rPr lang="de-DE" sz="1700" dirty="0"/>
              <a:t>Set </a:t>
            </a:r>
            <a:r>
              <a:rPr lang="de-DE" sz="1700" dirty="0" err="1">
                <a:solidFill>
                  <a:schemeClr val="accent1"/>
                </a:solidFill>
              </a:rPr>
              <a:t>current</a:t>
            </a:r>
            <a:r>
              <a:rPr lang="de-DE" sz="1700" dirty="0">
                <a:solidFill>
                  <a:schemeClr val="accent1"/>
                </a:solidFill>
              </a:rPr>
              <a:t> </a:t>
            </a:r>
            <a:r>
              <a:rPr lang="de-DE" sz="1700" dirty="0" err="1">
                <a:solidFill>
                  <a:schemeClr val="accent1"/>
                </a:solidFill>
              </a:rPr>
              <a:t>range</a:t>
            </a:r>
            <a:r>
              <a:rPr lang="de-DE" sz="1700" dirty="0">
                <a:solidFill>
                  <a:schemeClr val="accent1"/>
                </a:solidFill>
              </a:rPr>
              <a:t> = maximum</a:t>
            </a:r>
            <a:r>
              <a:rPr lang="de-DE" sz="1700" dirty="0"/>
              <a:t> </a:t>
            </a:r>
            <a:r>
              <a:rPr lang="de-DE" sz="1700" dirty="0" err="1">
                <a:solidFill>
                  <a:schemeClr val="accent1"/>
                </a:solidFill>
              </a:rPr>
              <a:t>range</a:t>
            </a:r>
            <a:r>
              <a:rPr lang="de-DE" sz="1700" dirty="0"/>
              <a:t> and </a:t>
            </a:r>
            <a:r>
              <a:rPr lang="de-DE" sz="1700" dirty="0" err="1">
                <a:solidFill>
                  <a:schemeClr val="accent1"/>
                </a:solidFill>
              </a:rPr>
              <a:t>start</a:t>
            </a:r>
            <a:r>
              <a:rPr lang="de-DE" sz="1700" dirty="0">
                <a:solidFill>
                  <a:schemeClr val="accent1"/>
                </a:solidFill>
              </a:rPr>
              <a:t> = </a:t>
            </a:r>
            <a:r>
              <a:rPr lang="de-DE" sz="1700" dirty="0" err="1">
                <a:solidFill>
                  <a:schemeClr val="accent1"/>
                </a:solidFill>
              </a:rPr>
              <a:t>charging</a:t>
            </a:r>
            <a:r>
              <a:rPr lang="de-DE" sz="1700" dirty="0">
                <a:solidFill>
                  <a:schemeClr val="accent1"/>
                </a:solidFill>
              </a:rPr>
              <a:t> </a:t>
            </a:r>
            <a:r>
              <a:rPr lang="de-DE" sz="1700" dirty="0" err="1">
                <a:solidFill>
                  <a:schemeClr val="accent1"/>
                </a:solidFill>
              </a:rPr>
              <a:t>station</a:t>
            </a:r>
            <a:endParaRPr lang="de-DE" sz="1700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buAutoNum type="arabicPeriod"/>
            </a:pPr>
            <a:r>
              <a:rPr lang="de-DE" sz="1700" dirty="0" err="1"/>
              <a:t>Calculate</a:t>
            </a:r>
            <a:r>
              <a:rPr lang="de-DE" sz="1700" dirty="0"/>
              <a:t> Dijkstra </a:t>
            </a:r>
            <a:r>
              <a:rPr lang="de-DE" sz="1700" dirty="0" err="1"/>
              <a:t>from</a:t>
            </a:r>
            <a:r>
              <a:rPr lang="de-DE" sz="1700" dirty="0"/>
              <a:t> </a:t>
            </a:r>
            <a:r>
              <a:rPr lang="de-DE" sz="1700" dirty="0" err="1"/>
              <a:t>charging</a:t>
            </a:r>
            <a:r>
              <a:rPr lang="de-DE" sz="1700" dirty="0"/>
              <a:t> </a:t>
            </a:r>
            <a:r>
              <a:rPr lang="de-DE" sz="1700" dirty="0" err="1"/>
              <a:t>station</a:t>
            </a:r>
            <a:r>
              <a:rPr lang="de-DE" sz="1700" dirty="0"/>
              <a:t> </a:t>
            </a:r>
            <a:r>
              <a:rPr lang="de-DE" sz="1700" dirty="0" err="1"/>
              <a:t>to</a:t>
            </a:r>
            <a:r>
              <a:rPr lang="de-DE" sz="1700" dirty="0"/>
              <a:t> </a:t>
            </a:r>
            <a:r>
              <a:rPr lang="de-DE" sz="1700" dirty="0" err="1"/>
              <a:t>goal</a:t>
            </a:r>
            <a:r>
              <a:rPr lang="de-DE" sz="1700" dirty="0"/>
              <a:t> </a:t>
            </a:r>
            <a:r>
              <a:rPr lang="de-DE" sz="1700" dirty="0" err="1"/>
              <a:t>to</a:t>
            </a:r>
            <a:r>
              <a:rPr lang="de-DE" sz="1700" dirty="0"/>
              <a:t> check </a:t>
            </a:r>
            <a:r>
              <a:rPr lang="de-DE" sz="1700" dirty="0" err="1"/>
              <a:t>if</a:t>
            </a:r>
            <a:r>
              <a:rPr lang="de-DE" sz="1700" dirty="0"/>
              <a:t> </a:t>
            </a:r>
            <a:r>
              <a:rPr lang="de-DE" sz="1700" dirty="0" err="1"/>
              <a:t>further</a:t>
            </a:r>
            <a:r>
              <a:rPr lang="de-DE" sz="1700" dirty="0"/>
              <a:t> </a:t>
            </a:r>
            <a:r>
              <a:rPr lang="de-DE" sz="1700" dirty="0" err="1"/>
              <a:t>charging</a:t>
            </a:r>
            <a:r>
              <a:rPr lang="de-DE" sz="1700" dirty="0"/>
              <a:t> </a:t>
            </a:r>
            <a:r>
              <a:rPr lang="de-DE" sz="1700" dirty="0" err="1"/>
              <a:t>is</a:t>
            </a:r>
            <a:r>
              <a:rPr lang="de-DE" sz="1700" dirty="0"/>
              <a:t> </a:t>
            </a:r>
            <a:r>
              <a:rPr lang="de-DE" sz="1700" dirty="0" err="1"/>
              <a:t>required</a:t>
            </a:r>
            <a:r>
              <a:rPr lang="de-DE" sz="1700" dirty="0"/>
              <a:t>:</a:t>
            </a:r>
          </a:p>
          <a:p>
            <a:pPr lvl="1">
              <a:lnSpc>
                <a:spcPct val="90000"/>
              </a:lnSpc>
            </a:pPr>
            <a:r>
              <a:rPr lang="de-DE" sz="1500" dirty="0" err="1">
                <a:solidFill>
                  <a:srgbClr val="404040"/>
                </a:solidFill>
              </a:rPr>
              <a:t>No</a:t>
            </a:r>
            <a:r>
              <a:rPr lang="de-DE" sz="1500" dirty="0">
                <a:solidFill>
                  <a:srgbClr val="404040"/>
                </a:solidFill>
              </a:rPr>
              <a:t>: </a:t>
            </a:r>
            <a:r>
              <a:rPr lang="de-DE" sz="1500" dirty="0" err="1">
                <a:solidFill>
                  <a:srgbClr val="404040"/>
                </a:solidFill>
              </a:rPr>
              <a:t>concatenate</a:t>
            </a:r>
            <a:r>
              <a:rPr lang="de-DE" sz="1500" dirty="0">
                <a:solidFill>
                  <a:srgbClr val="404040"/>
                </a:solidFill>
              </a:rPr>
              <a:t> route and </a:t>
            </a:r>
            <a:r>
              <a:rPr lang="de-DE" sz="1500" dirty="0" err="1">
                <a:solidFill>
                  <a:schemeClr val="accent1"/>
                </a:solidFill>
              </a:rPr>
              <a:t>return</a:t>
            </a:r>
            <a:endParaRPr lang="de-DE" sz="1500">
              <a:solidFill>
                <a:schemeClr val="accent1"/>
              </a:solidFill>
            </a:endParaRPr>
          </a:p>
          <a:p>
            <a:pPr lvl="1">
              <a:lnSpc>
                <a:spcPct val="90000"/>
              </a:lnSpc>
            </a:pPr>
            <a:r>
              <a:rPr lang="de-DE" sz="1500" dirty="0">
                <a:solidFill>
                  <a:srgbClr val="404040"/>
                </a:solidFill>
              </a:rPr>
              <a:t>Yes: </a:t>
            </a:r>
            <a:r>
              <a:rPr lang="de-DE" sz="1500" dirty="0" err="1">
                <a:solidFill>
                  <a:srgbClr val="404040"/>
                </a:solidFill>
              </a:rPr>
              <a:t>continue</a:t>
            </a:r>
            <a:r>
              <a:rPr lang="de-DE" sz="1500" dirty="0">
                <a:solidFill>
                  <a:srgbClr val="404040"/>
                </a:solidFill>
              </a:rPr>
              <a:t> </a:t>
            </a:r>
            <a:r>
              <a:rPr lang="de-DE" sz="1500" dirty="0" err="1">
                <a:solidFill>
                  <a:srgbClr val="404040"/>
                </a:solidFill>
              </a:rPr>
              <a:t>with</a:t>
            </a:r>
            <a:r>
              <a:rPr lang="de-DE" sz="1500" dirty="0">
                <a:solidFill>
                  <a:srgbClr val="404040"/>
                </a:solidFill>
              </a:rPr>
              <a:t> </a:t>
            </a:r>
            <a:r>
              <a:rPr lang="de-DE" sz="1500" b="1" dirty="0">
                <a:solidFill>
                  <a:schemeClr val="accent1"/>
                </a:solidFill>
                <a:ea typeface="+mn-lt"/>
                <a:cs typeface="+mn-lt"/>
              </a:rPr>
              <a:t>3</a:t>
            </a:r>
            <a:endParaRPr lang="de-DE" sz="1500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buAutoNum type="arabicPeriod"/>
            </a:pPr>
            <a:endParaRPr lang="de-DE" sz="17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  <a:buAutoNum type="arabicPeriod"/>
            </a:pPr>
            <a:endParaRPr lang="de-DE" sz="1500" b="1" dirty="0">
              <a:solidFill>
                <a:srgbClr val="90C226"/>
              </a:solidFill>
            </a:endParaRPr>
          </a:p>
          <a:p>
            <a:pPr>
              <a:lnSpc>
                <a:spcPct val="90000"/>
              </a:lnSpc>
              <a:buAutoNum type="arabicPeriod"/>
            </a:pPr>
            <a:endParaRPr lang="de-DE" sz="1700" dirty="0"/>
          </a:p>
          <a:p>
            <a:pPr marL="0" indent="0">
              <a:lnSpc>
                <a:spcPct val="90000"/>
              </a:lnSpc>
              <a:buNone/>
            </a:pPr>
            <a:endParaRPr lang="de-DE" sz="1700" dirty="0"/>
          </a:p>
          <a:p>
            <a:pPr marL="0" indent="0">
              <a:lnSpc>
                <a:spcPct val="90000"/>
              </a:lnSpc>
              <a:buNone/>
            </a:pPr>
            <a:endParaRPr lang="de-DE" sz="1700" dirty="0"/>
          </a:p>
          <a:p>
            <a:pPr>
              <a:lnSpc>
                <a:spcPct val="90000"/>
              </a:lnSpc>
              <a:buAutoNum type="arabicPeriod"/>
            </a:pPr>
            <a:endParaRPr lang="de-DE" sz="1700" dirty="0"/>
          </a:p>
        </p:txBody>
      </p:sp>
    </p:spTree>
    <p:extLst>
      <p:ext uri="{BB962C8B-B14F-4D97-AF65-F5344CB8AC3E}">
        <p14:creationId xmlns:p14="http://schemas.microsoft.com/office/powerpoint/2010/main" val="61086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D3434-7A4A-4044-8AC8-1A5C26519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de-DE" dirty="0"/>
              <a:t>Key Concepts</a:t>
            </a:r>
          </a:p>
        </p:txBody>
      </p:sp>
      <p:pic>
        <p:nvPicPr>
          <p:cNvPr id="8" name="Grafik 24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C41EA0C4-0285-4295-86BC-892E92EFA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692" y="1273485"/>
            <a:ext cx="3428906" cy="4881608"/>
          </a:xfrm>
        </p:spPr>
      </p:pic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CAE18761-F8BA-407F-9656-F51CAB734044}"/>
              </a:ext>
            </a:extLst>
          </p:cNvPr>
          <p:cNvSpPr txBox="1">
            <a:spLocks/>
          </p:cNvSpPr>
          <p:nvPr/>
        </p:nvSpPr>
        <p:spPr>
          <a:xfrm>
            <a:off x="3781410" y="1376719"/>
            <a:ext cx="6152234" cy="48650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/>
              <a:t>For each charging station:</a:t>
            </a:r>
          </a:p>
          <a:p>
            <a:pPr>
              <a:buAutoNum type="arabicPeriod"/>
            </a:pPr>
            <a:r>
              <a:rPr lang="de-DE"/>
              <a:t>Check if haversine distance from start to charging station is within current range with treshold</a:t>
            </a:r>
            <a:endParaRPr lang="de-DE" dirty="0"/>
          </a:p>
          <a:p>
            <a:pPr lvl="1"/>
            <a:r>
              <a:rPr lang="de-DE"/>
              <a:t>Yes: go to </a:t>
            </a:r>
            <a:r>
              <a:rPr lang="de-DE" dirty="0">
                <a:solidFill>
                  <a:schemeClr val="accent1"/>
                </a:solidFill>
              </a:rPr>
              <a:t>2</a:t>
            </a:r>
          </a:p>
          <a:p>
            <a:pPr lvl="1"/>
            <a:r>
              <a:rPr lang="de-DE"/>
              <a:t>No: go to next charging station</a:t>
            </a:r>
            <a:endParaRPr lang="de-DE" dirty="0"/>
          </a:p>
          <a:p>
            <a:pPr>
              <a:buAutoNum type="arabicPeriod"/>
            </a:pPr>
            <a:r>
              <a:rPr lang="de-DE"/>
              <a:t>Check if charging station utilizes at least 50% of current range</a:t>
            </a:r>
            <a:endParaRPr lang="de-DE" dirty="0"/>
          </a:p>
          <a:p>
            <a:pPr lvl="1" indent="-342900">
              <a:buAutoNum type="arabicPeriod"/>
            </a:pPr>
            <a:r>
              <a:rPr lang="de-DE"/>
              <a:t>Yes: go to </a:t>
            </a:r>
            <a:r>
              <a:rPr lang="de-DE">
                <a:solidFill>
                  <a:schemeClr val="accent1"/>
                </a:solidFill>
              </a:rPr>
              <a:t>3</a:t>
            </a:r>
            <a:endParaRPr lang="de-DE" dirty="0">
              <a:solidFill>
                <a:schemeClr val="accent1"/>
              </a:solidFill>
            </a:endParaRPr>
          </a:p>
          <a:p>
            <a:pPr lvl="1">
              <a:buAutoNum type="arabicPeriod"/>
            </a:pPr>
            <a:r>
              <a:rPr lang="de-DE"/>
              <a:t>No: go to next charging station</a:t>
            </a:r>
            <a:endParaRPr lang="de-DE" dirty="0"/>
          </a:p>
          <a:p>
            <a:pPr>
              <a:buAutoNum type="arabicPeriod"/>
            </a:pPr>
            <a:r>
              <a:rPr lang="de-DE"/>
              <a:t>Calculate haversine distance from charging station to goal</a:t>
            </a:r>
          </a:p>
          <a:p>
            <a:pPr>
              <a:buAutoNum type="arabicPeriod"/>
            </a:pPr>
            <a:r>
              <a:rPr lang="de-DE"/>
              <a:t>Check if sum of distances is smaller than current best sum</a:t>
            </a:r>
            <a:endParaRPr lang="de-DE" dirty="0"/>
          </a:p>
          <a:p>
            <a:pPr lvl="1" indent="-342900">
              <a:buAutoNum type="arabicPeriod"/>
            </a:pPr>
            <a:r>
              <a:rPr lang="de-DE"/>
              <a:t>Yes: update currently best charging station</a:t>
            </a:r>
            <a:endParaRPr lang="de-DE" dirty="0"/>
          </a:p>
          <a:p>
            <a:pPr lvl="1" indent="-342900">
              <a:buAutoNum type="arabicPeriod"/>
            </a:pPr>
            <a:r>
              <a:rPr lang="de-DE"/>
              <a:t>No: go to next charging station</a:t>
            </a:r>
            <a:endParaRPr lang="de-DE" dirty="0"/>
          </a:p>
          <a:p>
            <a:pPr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612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24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C41EA0C4-0285-4295-86BC-892E92EFA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192" y="1104151"/>
            <a:ext cx="3312490" cy="4712275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19D3434-7A4A-4044-8AC8-1A5C26519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de-DE" dirty="0"/>
              <a:t>Key </a:t>
            </a:r>
            <a:r>
              <a:rPr lang="de-DE"/>
              <a:t>Concepts</a:t>
            </a:r>
            <a:endParaRPr lang="de-DE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CAE18761-F8BA-407F-9656-F51CAB734044}"/>
              </a:ext>
            </a:extLst>
          </p:cNvPr>
          <p:cNvSpPr txBox="1">
            <a:spLocks/>
          </p:cNvSpPr>
          <p:nvPr/>
        </p:nvSpPr>
        <p:spPr>
          <a:xfrm>
            <a:off x="3442744" y="1228553"/>
            <a:ext cx="6543817" cy="48650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de-DE"/>
              <a:t>CS1:</a:t>
            </a:r>
            <a:endParaRPr lang="de-DE" dirty="0"/>
          </a:p>
          <a:p>
            <a:pPr lvl="1" indent="-342900">
              <a:buAutoNum type="arabicPeriod"/>
            </a:pPr>
            <a:r>
              <a:rPr lang="de-DE"/>
              <a:t>Is in current range: 240 &lt; 250      true</a:t>
            </a:r>
            <a:endParaRPr lang="de-DE" dirty="0"/>
          </a:p>
          <a:p>
            <a:pPr lvl="1" indent="-342900">
              <a:buAutoNum type="arabicPeriod"/>
            </a:pPr>
            <a:r>
              <a:rPr lang="de-DE"/>
              <a:t>Utilizes at least 50% of range: 240 =&gt; 250*0.5     true </a:t>
            </a:r>
            <a:endParaRPr lang="de-DE" dirty="0"/>
          </a:p>
          <a:p>
            <a:pPr lvl="1" indent="-342900">
              <a:buAutoNum type="arabicPeriod"/>
            </a:pPr>
            <a:r>
              <a:rPr lang="de-DE"/>
              <a:t>Sum of distances smaller than current best sum: 290 + 240 &lt; MAX      true      set as currently best charging station </a:t>
            </a:r>
            <a:endParaRPr lang="de-DE" dirty="0"/>
          </a:p>
          <a:p>
            <a:pPr marL="285750" indent="-285750"/>
            <a:r>
              <a:rPr lang="de-DE">
                <a:ea typeface="+mn-lt"/>
                <a:cs typeface="+mn-lt"/>
              </a:rPr>
              <a:t>CS2:</a:t>
            </a:r>
          </a:p>
          <a:p>
            <a:pPr lvl="1" indent="-342900">
              <a:buFont typeface="Wingdings 3" charset="2"/>
              <a:buAutoNum type="arabicPeriod"/>
            </a:pPr>
            <a:r>
              <a:rPr lang="de-DE"/>
              <a:t>Is in current range: 320 &lt; 250     false     go to CS3</a:t>
            </a:r>
          </a:p>
          <a:p>
            <a:pPr marL="285750" indent="-285750"/>
            <a:r>
              <a:rPr lang="de-DE">
                <a:ea typeface="+mn-lt"/>
                <a:cs typeface="+mn-lt"/>
              </a:rPr>
              <a:t>CS3:</a:t>
            </a:r>
          </a:p>
          <a:p>
            <a:pPr marL="800100" lvl="1" indent="-342900">
              <a:buAutoNum type="arabicPeriod"/>
            </a:pPr>
            <a:r>
              <a:rPr lang="de-DE"/>
              <a:t>Is in current range: 180 &lt; 250      true</a:t>
            </a:r>
          </a:p>
          <a:p>
            <a:pPr marL="800100" lvl="1" indent="-342900">
              <a:buAutoNum type="arabicPeriod"/>
            </a:pPr>
            <a:r>
              <a:rPr lang="de-DE"/>
              <a:t>Utilizes at least 50% of range: 180 =&gt; 250*0.5     true </a:t>
            </a:r>
          </a:p>
          <a:p>
            <a:pPr marL="800100" lvl="1" indent="-342900">
              <a:buAutoNum type="arabicPeriod"/>
            </a:pPr>
            <a:r>
              <a:rPr lang="de-DE"/>
              <a:t>Sum of distances smaller than current best sum: 180 + 340 &lt; 530      true      set as currently best charging station </a:t>
            </a:r>
          </a:p>
          <a:p>
            <a:pPr>
              <a:buFont typeface="Wingdings 3" charset="2"/>
              <a:buAutoNum type="arabicPeriod"/>
            </a:pPr>
            <a:endParaRPr lang="de-DE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3D0C43E6-0724-499F-9408-7E7CFF9370A1}"/>
              </a:ext>
            </a:extLst>
          </p:cNvPr>
          <p:cNvSpPr/>
          <p:nvPr/>
        </p:nvSpPr>
        <p:spPr>
          <a:xfrm>
            <a:off x="7075026" y="1712933"/>
            <a:ext cx="181335" cy="17244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21AE4BDB-8221-480F-A0A5-6AC3F7E6FD96}"/>
              </a:ext>
            </a:extLst>
          </p:cNvPr>
          <p:cNvSpPr/>
          <p:nvPr/>
        </p:nvSpPr>
        <p:spPr>
          <a:xfrm>
            <a:off x="8461443" y="2093933"/>
            <a:ext cx="181335" cy="17244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2C3D306A-C4C5-4D1E-9E88-DAB79F537DE3}"/>
              </a:ext>
            </a:extLst>
          </p:cNvPr>
          <p:cNvSpPr/>
          <p:nvPr/>
        </p:nvSpPr>
        <p:spPr>
          <a:xfrm>
            <a:off x="4746693" y="2686600"/>
            <a:ext cx="181335" cy="17244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D9ED4F93-A899-422C-BAF9-7E8FD980D708}"/>
              </a:ext>
            </a:extLst>
          </p:cNvPr>
          <p:cNvSpPr/>
          <p:nvPr/>
        </p:nvSpPr>
        <p:spPr>
          <a:xfrm>
            <a:off x="5508693" y="2686600"/>
            <a:ext cx="181335" cy="17244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AFF934FE-6D1C-495D-BAE3-C7BD174BCDC2}"/>
              </a:ext>
            </a:extLst>
          </p:cNvPr>
          <p:cNvSpPr/>
          <p:nvPr/>
        </p:nvSpPr>
        <p:spPr>
          <a:xfrm>
            <a:off x="7032693" y="3490933"/>
            <a:ext cx="181335" cy="17244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EC563DEF-D292-46E1-B93D-B9F674019C32}"/>
              </a:ext>
            </a:extLst>
          </p:cNvPr>
          <p:cNvSpPr/>
          <p:nvPr/>
        </p:nvSpPr>
        <p:spPr>
          <a:xfrm>
            <a:off x="7762942" y="3490932"/>
            <a:ext cx="181335" cy="17244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F345411E-CA47-4099-AE62-0B50DFFD072A}"/>
              </a:ext>
            </a:extLst>
          </p:cNvPr>
          <p:cNvSpPr/>
          <p:nvPr/>
        </p:nvSpPr>
        <p:spPr>
          <a:xfrm>
            <a:off x="7127943" y="4242350"/>
            <a:ext cx="181335" cy="17244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05A1EDD9-6EC9-410A-95A3-ABD5E1A67221}"/>
              </a:ext>
            </a:extLst>
          </p:cNvPr>
          <p:cNvSpPr/>
          <p:nvPr/>
        </p:nvSpPr>
        <p:spPr>
          <a:xfrm>
            <a:off x="8514360" y="4623350"/>
            <a:ext cx="181335" cy="17244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F74F059C-E32E-468A-A838-CB25863F9E8E}"/>
              </a:ext>
            </a:extLst>
          </p:cNvPr>
          <p:cNvSpPr/>
          <p:nvPr/>
        </p:nvSpPr>
        <p:spPr>
          <a:xfrm>
            <a:off x="5275860" y="5237183"/>
            <a:ext cx="181335" cy="17244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B828CC9E-E02B-463D-99E6-3EA51F3B5B23}"/>
              </a:ext>
            </a:extLst>
          </p:cNvPr>
          <p:cNvSpPr/>
          <p:nvPr/>
        </p:nvSpPr>
        <p:spPr>
          <a:xfrm>
            <a:off x="6059027" y="5237183"/>
            <a:ext cx="181335" cy="17244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0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Breitbild</PresentationFormat>
  <Paragraphs>0</Paragraphs>
  <Slides>12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Facet</vt:lpstr>
      <vt:lpstr>eMaps</vt:lpstr>
      <vt:lpstr>Motivation</vt:lpstr>
      <vt:lpstr>Idea</vt:lpstr>
      <vt:lpstr>Live Demo</vt:lpstr>
      <vt:lpstr>Architecture</vt:lpstr>
      <vt:lpstr>Key Concepts</vt:lpstr>
      <vt:lpstr>Key Concepts</vt:lpstr>
      <vt:lpstr>Key Concepts</vt:lpstr>
      <vt:lpstr>Key Concepts</vt:lpstr>
      <vt:lpstr>Other Features</vt:lpstr>
      <vt:lpstr>Limitations &amp; 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921</cp:revision>
  <dcterms:created xsi:type="dcterms:W3CDTF">2020-03-23T08:36:49Z</dcterms:created>
  <dcterms:modified xsi:type="dcterms:W3CDTF">2020-05-11T09:41:35Z</dcterms:modified>
</cp:coreProperties>
</file>