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2" r:id="rId7"/>
    <p:sldId id="263" r:id="rId8"/>
    <p:sldId id="264" r:id="rId9"/>
    <p:sldId id="260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544110-F4AE-46A7-82EB-1E154C99DA9F}" v="2147" dt="2020-03-23T12:36:19.7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71" d="100"/>
          <a:sy n="71" d="100"/>
        </p:scale>
        <p:origin x="66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3/23/2020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rdms.images.consumerreports.org/c_lfill,w_720,q_auto,f_auto/prod/cars/cr/model-years/11213-2022-tesla-cybertruck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chargemap.org/site&#8203;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upload.wikimedia.org/wikipedia/commons/thumb/a/a7/React-icon.svg/1280px-React-icon.svg.png" TargetMode="External"/><Relationship Id="rId3" Type="http://schemas.openxmlformats.org/officeDocument/2006/relationships/image" Target="../media/image3.png"/><Relationship Id="rId7" Type="http://schemas.openxmlformats.org/officeDocument/2006/relationships/hyperlink" Target="https://upload.wikimedia.org/wikipedia/commons/thumb/b/b0/Openstreetmap_logo.svg/1200px-Openstreetmap_logo.svg.png" TargetMode="External"/><Relationship Id="rId2" Type="http://schemas.openxmlformats.org/officeDocument/2006/relationships/hyperlink" Target="https://cdn.freebiesupply.com/logos/thumbs/2x/leaflet-logo.png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hyperlink" Target="https://upload.wikimedia.org/wikipedia/commons/thumb/d/d5/Rust_programming_language_black_logo.svg/1200px-Rust_programming_language_black_logo.svg.png" TargetMode="External"/><Relationship Id="rId10" Type="http://schemas.openxmlformats.org/officeDocument/2006/relationships/image" Target="../media/image7.png"/><Relationship Id="rId4" Type="http://schemas.openxmlformats.org/officeDocument/2006/relationships/image" Target="../media/image4.png"/><Relationship Id="rId9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eMaps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Fachpraktikum</a:t>
            </a:r>
            <a:r>
              <a:rPr lang="en-US" dirty="0"/>
              <a:t> Algorithms on OpenStreetMap Data 19/20</a:t>
            </a:r>
          </a:p>
        </p:txBody>
      </p:sp>
    </p:spTree>
    <p:extLst>
      <p:ext uri="{BB962C8B-B14F-4D97-AF65-F5344CB8AC3E}">
        <p14:creationId xmlns:p14="http://schemas.microsoft.com/office/powerpoint/2010/main" val="5210406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E67A30-2169-4D4B-9E33-382C6607F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Limitations &amp; Future Work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81AA876-23D7-498E-9E2C-6F50EB9A66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Determining charging station/route not optimal</a:t>
            </a:r>
          </a:p>
          <a:p>
            <a:pPr lvl="1"/>
            <a:r>
              <a:rPr lang="de-DE"/>
              <a:t>Extend edges by a weight representing the energy consumption</a:t>
            </a:r>
            <a:endParaRPr lang="de-DE" dirty="0"/>
          </a:p>
          <a:p>
            <a:pPr lvl="1"/>
            <a:r>
              <a:rPr lang="de-DE"/>
              <a:t>Consider elevation profile to determine more energy efficient routes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239910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28460BD8-AE3F-4AC9-9D0B-717052AA5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9179DE42-5613-4B35-A1E6-6CCBAA13C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B898B32-3891-4C3A-8F58-C5969D2E9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9524500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AE4806D-B8F9-4679-A68A-9BD21C01A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361267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3">
            <a:extLst>
              <a:ext uri="{FF2B5EF4-FFF2-40B4-BE49-F238E27FC236}">
                <a16:creationId xmlns:a16="http://schemas.microsoft.com/office/drawing/2014/main" id="{52FB45E9-914E-4471-AC87-E475CD5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25887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Rectangle 25">
            <a:extLst>
              <a:ext uri="{FF2B5EF4-FFF2-40B4-BE49-F238E27FC236}">
                <a16:creationId xmlns:a16="http://schemas.microsoft.com/office/drawing/2014/main" id="{C310626D-5743-49D4-8F7D-88C4F8F05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2271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3C195FC1-B568-4C72-9902-34CB35DDD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22712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Rectangle 27">
            <a:extLst>
              <a:ext uri="{FF2B5EF4-FFF2-40B4-BE49-F238E27FC236}">
                <a16:creationId xmlns:a16="http://schemas.microsoft.com/office/drawing/2014/main" id="{EF2BDF77-362C-43F0-8CBB-A969EC2AE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25886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4BE96B01-3929-432D-B8C2-ADBCB74C2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25887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2A6FCDE6-CDE2-4C51-B18E-A95CFB67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8467"/>
            <a:ext cx="9175713" cy="6866467"/>
          </a:xfrm>
          <a:custGeom>
            <a:avLst/>
            <a:gdLst>
              <a:gd name="connsiteX0" fmla="*/ 0 w 9175713"/>
              <a:gd name="connsiteY0" fmla="*/ 0 h 6866467"/>
              <a:gd name="connsiteX1" fmla="*/ 1249825 w 9175713"/>
              <a:gd name="connsiteY1" fmla="*/ 0 h 6866467"/>
              <a:gd name="connsiteX2" fmla="*/ 1249825 w 9175713"/>
              <a:gd name="connsiteY2" fmla="*/ 8467 h 6866467"/>
              <a:gd name="connsiteX3" fmla="*/ 9175713 w 9175713"/>
              <a:gd name="connsiteY3" fmla="*/ 8467 h 6866467"/>
              <a:gd name="connsiteX4" fmla="*/ 9175713 w 9175713"/>
              <a:gd name="connsiteY4" fmla="*/ 6866467 h 6866467"/>
              <a:gd name="connsiteX5" fmla="*/ 1249825 w 9175713"/>
              <a:gd name="connsiteY5" fmla="*/ 6866467 h 6866467"/>
              <a:gd name="connsiteX6" fmla="*/ 1109382 w 9175713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75713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9175713" y="8467"/>
                </a:lnTo>
                <a:lnTo>
                  <a:pt x="9175713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E8B5FC6-2EDE-46CE-89BD-DFA96DAAB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120" y="1020871"/>
            <a:ext cx="6960759" cy="284967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>
                <a:solidFill>
                  <a:srgbClr val="FFFFFF"/>
                </a:solidFill>
              </a:rPr>
              <a:t>Thank you!</a:t>
            </a:r>
          </a:p>
        </p:txBody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9D2E8756-2465-473A-BA2A-2DB1D6224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92146" y="3271487"/>
            <a:ext cx="220660" cy="186439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619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B8C30B-28BF-474A-8CD0-C933F2373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de-DE" dirty="0"/>
              <a:t>Motivation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E4DCE9B-CE88-4B67-A446-C407866B98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2976" y="1746198"/>
            <a:ext cx="5014525" cy="388077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 err="1"/>
              <a:t>Electrically-powered</a:t>
            </a:r>
            <a:r>
              <a:rPr lang="de-DE" dirty="0"/>
              <a:t> </a:t>
            </a:r>
            <a:r>
              <a:rPr lang="de-DE" dirty="0" err="1"/>
              <a:t>vehicles</a:t>
            </a:r>
            <a:r>
              <a:rPr lang="de-DE" dirty="0"/>
              <a:t> </a:t>
            </a:r>
            <a:r>
              <a:rPr lang="de-DE" dirty="0" err="1"/>
              <a:t>important</a:t>
            </a:r>
            <a:r>
              <a:rPr lang="de-DE" dirty="0"/>
              <a:t> in </a:t>
            </a:r>
            <a:r>
              <a:rPr lang="de-DE" dirty="0" err="1"/>
              <a:t>fight</a:t>
            </a:r>
            <a:r>
              <a:rPr lang="de-DE" dirty="0"/>
              <a:t> </a:t>
            </a:r>
            <a:r>
              <a:rPr lang="de-DE" dirty="0" err="1"/>
              <a:t>against</a:t>
            </a:r>
            <a:r>
              <a:rPr lang="de-DE" dirty="0"/>
              <a:t> </a:t>
            </a:r>
            <a:r>
              <a:rPr lang="de-DE" dirty="0" err="1"/>
              <a:t>climate</a:t>
            </a:r>
            <a:r>
              <a:rPr lang="de-DE" dirty="0"/>
              <a:t> </a:t>
            </a:r>
            <a:r>
              <a:rPr lang="de-DE" dirty="0" err="1"/>
              <a:t>change</a:t>
            </a:r>
          </a:p>
          <a:p>
            <a:endParaRPr lang="de-DE" dirty="0"/>
          </a:p>
          <a:p>
            <a:r>
              <a:rPr lang="de-DE" dirty="0"/>
              <a:t>Unique </a:t>
            </a:r>
            <a:r>
              <a:rPr lang="de-DE" dirty="0" err="1"/>
              <a:t>characteristics</a:t>
            </a:r>
            <a:r>
              <a:rPr lang="de-DE" dirty="0"/>
              <a:t>:</a:t>
            </a:r>
          </a:p>
          <a:p>
            <a:pPr lvl="1"/>
            <a:r>
              <a:rPr lang="de-DE" dirty="0"/>
              <a:t>Limited </a:t>
            </a:r>
            <a:r>
              <a:rPr lang="de-DE" dirty="0" err="1"/>
              <a:t>cruising</a:t>
            </a:r>
            <a:r>
              <a:rPr lang="de-DE" dirty="0"/>
              <a:t> </a:t>
            </a:r>
            <a:r>
              <a:rPr lang="de-DE" dirty="0" err="1"/>
              <a:t>range</a:t>
            </a:r>
            <a:endParaRPr lang="de-DE"/>
          </a:p>
          <a:p>
            <a:pPr lvl="1"/>
            <a:r>
              <a:rPr lang="de-DE" dirty="0"/>
              <a:t>Long </a:t>
            </a:r>
            <a:r>
              <a:rPr lang="de-DE" dirty="0" err="1"/>
              <a:t>recharge</a:t>
            </a:r>
            <a:r>
              <a:rPr lang="de-DE" dirty="0"/>
              <a:t> </a:t>
            </a:r>
            <a:r>
              <a:rPr lang="de-DE" dirty="0" err="1"/>
              <a:t>times</a:t>
            </a:r>
          </a:p>
          <a:p>
            <a:pPr lvl="1"/>
            <a:endParaRPr lang="de-DE" dirty="0"/>
          </a:p>
          <a:p>
            <a:r>
              <a:rPr lang="de-DE" dirty="0"/>
              <a:t>May </a:t>
            </a:r>
            <a:r>
              <a:rPr lang="de-DE" dirty="0" err="1"/>
              <a:t>run</a:t>
            </a:r>
            <a:r>
              <a:rPr lang="de-DE" dirty="0"/>
              <a:t> out </a:t>
            </a:r>
            <a:r>
              <a:rPr lang="de-DE" dirty="0" err="1"/>
              <a:t>of</a:t>
            </a:r>
            <a:r>
              <a:rPr lang="de-DE" dirty="0"/>
              <a:t> power 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       Adaption </a:t>
            </a:r>
            <a:r>
              <a:rPr lang="de-DE" dirty="0" err="1"/>
              <a:t>of</a:t>
            </a:r>
            <a:r>
              <a:rPr lang="de-DE" dirty="0"/>
              <a:t> route </a:t>
            </a:r>
            <a:r>
              <a:rPr lang="de-DE" dirty="0" err="1"/>
              <a:t>planners</a:t>
            </a:r>
            <a:r>
              <a:rPr lang="de-DE" dirty="0"/>
              <a:t> </a:t>
            </a:r>
            <a:r>
              <a:rPr lang="de-DE" dirty="0" err="1"/>
              <a:t>required</a:t>
            </a:r>
            <a:r>
              <a:rPr lang="de-DE" dirty="0"/>
              <a:t>!</a:t>
            </a:r>
          </a:p>
          <a:p>
            <a:pPr lvl="1"/>
            <a:endParaRPr lang="de-DE" dirty="0"/>
          </a:p>
          <a:p>
            <a:pPr lvl="1"/>
            <a:endParaRPr lang="de-DE" dirty="0"/>
          </a:p>
          <a:p>
            <a:endParaRPr lang="de-DE" dirty="0"/>
          </a:p>
        </p:txBody>
      </p:sp>
      <p:pic>
        <p:nvPicPr>
          <p:cNvPr id="4" name="Grafik 4" descr="Ein Bild, das Auto, sitzend, weiß, Tisch enthält.&#10;&#10;Mit sehr hoher Zuverlässigkeit generierte Beschreibung">
            <a:extLst>
              <a:ext uri="{FF2B5EF4-FFF2-40B4-BE49-F238E27FC236}">
                <a16:creationId xmlns:a16="http://schemas.microsoft.com/office/drawing/2014/main" id="{08E127D1-995C-4604-95A2-CCFC57F9D7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" b="1941"/>
          <a:stretch/>
        </p:blipFill>
        <p:spPr>
          <a:xfrm>
            <a:off x="305248" y="1497555"/>
            <a:ext cx="4535924" cy="3245868"/>
          </a:xfrm>
          <a:prstGeom prst="rect">
            <a:avLst/>
          </a:prstGeom>
        </p:spPr>
      </p:pic>
      <p:sp>
        <p:nvSpPr>
          <p:cNvPr id="6" name="Pfeil: nach rechts 5">
            <a:extLst>
              <a:ext uri="{FF2B5EF4-FFF2-40B4-BE49-F238E27FC236}">
                <a16:creationId xmlns:a16="http://schemas.microsoft.com/office/drawing/2014/main" id="{174A69AE-F0E0-49C2-A805-2DE5E4039CF1}"/>
              </a:ext>
            </a:extLst>
          </p:cNvPr>
          <p:cNvSpPr/>
          <p:nvPr/>
        </p:nvSpPr>
        <p:spPr>
          <a:xfrm>
            <a:off x="4845199" y="5227413"/>
            <a:ext cx="376719" cy="16267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4F5A45E9-4656-4AA2-823B-B91F6050A30B}"/>
              </a:ext>
            </a:extLst>
          </p:cNvPr>
          <p:cNvSpPr txBox="1"/>
          <p:nvPr/>
        </p:nvSpPr>
        <p:spPr>
          <a:xfrm>
            <a:off x="2147299" y="4484669"/>
            <a:ext cx="2743199" cy="184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600" dirty="0">
                <a:solidFill>
                  <a:schemeClr val="bg1">
                    <a:lumMod val="50000"/>
                  </a:schemeClr>
                </a:solidFill>
                <a:hlinkClick r:id="rId3"/>
              </a:rPr>
              <a:t>Source</a:t>
            </a:r>
            <a:endParaRPr lang="de-DE" sz="600" dirty="0">
              <a:solidFill>
                <a:schemeClr val="bg1">
                  <a:lumMod val="50000"/>
                </a:schemeClr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80316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B8C30B-28BF-474A-8CD0-C933F2373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de-DE" dirty="0" err="1"/>
              <a:t>Idea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E4DCE9B-CE88-4B67-A446-C407866B98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2976" y="1602763"/>
            <a:ext cx="5014525" cy="388077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Route </a:t>
            </a:r>
            <a:r>
              <a:rPr lang="de-DE" dirty="0" err="1"/>
              <a:t>planner</a:t>
            </a:r>
            <a:r>
              <a:rPr lang="de-DE" dirty="0"/>
              <a:t> </a:t>
            </a:r>
            <a:r>
              <a:rPr lang="de-DE" dirty="0" err="1"/>
              <a:t>for</a:t>
            </a:r>
            <a:r>
              <a:rPr lang="de-DE" dirty="0"/>
              <a:t> e-</a:t>
            </a:r>
            <a:r>
              <a:rPr lang="de-DE" dirty="0" err="1"/>
              <a:t>Vehicles</a:t>
            </a:r>
            <a:endParaRPr lang="de-DE" dirty="0"/>
          </a:p>
          <a:p>
            <a:endParaRPr lang="de-DE" dirty="0"/>
          </a:p>
          <a:p>
            <a:r>
              <a:rPr lang="de-DE" dirty="0"/>
              <a:t>Route </a:t>
            </a:r>
            <a:r>
              <a:rPr lang="de-DE" dirty="0" err="1"/>
              <a:t>planner</a:t>
            </a:r>
            <a:r>
              <a:rPr lang="de-DE" dirty="0"/>
              <a:t> </a:t>
            </a:r>
            <a:r>
              <a:rPr lang="de-DE" dirty="0" err="1"/>
              <a:t>should</a:t>
            </a:r>
            <a:r>
              <a:rPr lang="de-DE" dirty="0"/>
              <a:t> </a:t>
            </a:r>
            <a:r>
              <a:rPr lang="de-DE" dirty="0" err="1"/>
              <a:t>consider</a:t>
            </a:r>
            <a:r>
              <a:rPr lang="de-DE" dirty="0"/>
              <a:t>:</a:t>
            </a:r>
          </a:p>
          <a:p>
            <a:pPr lvl="1"/>
            <a:r>
              <a:rPr lang="de-DE" dirty="0" err="1"/>
              <a:t>Current</a:t>
            </a:r>
            <a:r>
              <a:rPr lang="de-DE" dirty="0"/>
              <a:t> and maximum </a:t>
            </a:r>
            <a:r>
              <a:rPr lang="de-DE" dirty="0" err="1"/>
              <a:t>range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e-</a:t>
            </a:r>
            <a:r>
              <a:rPr lang="de-DE" dirty="0" err="1"/>
              <a:t>Vehicles</a:t>
            </a:r>
            <a:endParaRPr lang="de-DE"/>
          </a:p>
          <a:p>
            <a:pPr lvl="1"/>
            <a:r>
              <a:rPr lang="de-DE" dirty="0" err="1"/>
              <a:t>Availability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charging</a:t>
            </a:r>
            <a:r>
              <a:rPr lang="de-DE" dirty="0"/>
              <a:t> </a:t>
            </a:r>
            <a:r>
              <a:rPr lang="de-DE" dirty="0" err="1"/>
              <a:t>stations</a:t>
            </a:r>
            <a:endParaRPr lang="de-DE"/>
          </a:p>
          <a:p>
            <a:pPr lvl="1"/>
            <a:r>
              <a:rPr lang="de-DE" dirty="0"/>
              <a:t>Never </a:t>
            </a:r>
            <a:r>
              <a:rPr lang="de-DE" dirty="0" err="1"/>
              <a:t>running</a:t>
            </a:r>
            <a:r>
              <a:rPr lang="de-DE" dirty="0"/>
              <a:t> out </a:t>
            </a:r>
            <a:r>
              <a:rPr lang="de-DE" dirty="0" err="1"/>
              <a:t>of</a:t>
            </a:r>
            <a:r>
              <a:rPr lang="de-DE" dirty="0"/>
              <a:t> power</a:t>
            </a:r>
          </a:p>
          <a:p>
            <a:endParaRPr lang="de-DE" dirty="0"/>
          </a:p>
          <a:p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endParaRPr lang="de-DE" dirty="0"/>
          </a:p>
        </p:txBody>
      </p:sp>
      <p:pic>
        <p:nvPicPr>
          <p:cNvPr id="5" name="Grafik 6" descr="Ein Bild, das Text, Karte enthält.&#10;&#10;Mit sehr hoher Zuverlässigkeit generierte Beschreibung">
            <a:extLst>
              <a:ext uri="{FF2B5EF4-FFF2-40B4-BE49-F238E27FC236}">
                <a16:creationId xmlns:a16="http://schemas.microsoft.com/office/drawing/2014/main" id="{66F6B269-F9D4-4314-826D-3E205D71E0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093" y="1601027"/>
            <a:ext cx="3944470" cy="2975535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747ABD98-749D-470F-BCA2-188D8E5C650F}"/>
              </a:ext>
            </a:extLst>
          </p:cNvPr>
          <p:cNvSpPr txBox="1"/>
          <p:nvPr/>
        </p:nvSpPr>
        <p:spPr>
          <a:xfrm>
            <a:off x="2179733" y="4486683"/>
            <a:ext cx="2743199" cy="184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600" dirty="0">
                <a:solidFill>
                  <a:schemeClr val="bg1">
                    <a:lumMod val="50000"/>
                  </a:schemeClr>
                </a:solidFill>
                <a:hlinkClick r:id="rId3"/>
              </a:rPr>
              <a:t>Source</a:t>
            </a:r>
            <a:endParaRPr lang="de-DE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9173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28460BD8-AE3F-4AC9-9D0B-717052AA5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7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8" name="Isosceles Triangle 47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0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1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2" name="Isosceles Triangle 51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3" name="Isosceles Triangle 52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9179DE42-5613-4B35-A1E6-6CCBAA13C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B898B32-3891-4C3A-8F58-C5969D2E9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9524500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AE4806D-B8F9-4679-A68A-9BD21C01A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361267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Rectangle 23">
            <a:extLst>
              <a:ext uri="{FF2B5EF4-FFF2-40B4-BE49-F238E27FC236}">
                <a16:creationId xmlns:a16="http://schemas.microsoft.com/office/drawing/2014/main" id="{52FB45E9-914E-4471-AC87-E475CD5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25887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3" name="Rectangle 25">
            <a:extLst>
              <a:ext uri="{FF2B5EF4-FFF2-40B4-BE49-F238E27FC236}">
                <a16:creationId xmlns:a16="http://schemas.microsoft.com/office/drawing/2014/main" id="{C310626D-5743-49D4-8F7D-88C4F8F05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2271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5" name="Isosceles Triangle 64">
            <a:extLst>
              <a:ext uri="{FF2B5EF4-FFF2-40B4-BE49-F238E27FC236}">
                <a16:creationId xmlns:a16="http://schemas.microsoft.com/office/drawing/2014/main" id="{3C195FC1-B568-4C72-9902-34CB35DDD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22712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7" name="Rectangle 27">
            <a:extLst>
              <a:ext uri="{FF2B5EF4-FFF2-40B4-BE49-F238E27FC236}">
                <a16:creationId xmlns:a16="http://schemas.microsoft.com/office/drawing/2014/main" id="{EF2BDF77-362C-43F0-8CBB-A969EC2AE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25886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9" name="Isosceles Triangle 68">
            <a:extLst>
              <a:ext uri="{FF2B5EF4-FFF2-40B4-BE49-F238E27FC236}">
                <a16:creationId xmlns:a16="http://schemas.microsoft.com/office/drawing/2014/main" id="{4BE96B01-3929-432D-B8C2-ADBCB74C2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25887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2A6FCDE6-CDE2-4C51-B18E-A95CFB67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8467"/>
            <a:ext cx="9175713" cy="6866467"/>
          </a:xfrm>
          <a:custGeom>
            <a:avLst/>
            <a:gdLst>
              <a:gd name="connsiteX0" fmla="*/ 0 w 9175713"/>
              <a:gd name="connsiteY0" fmla="*/ 0 h 6866467"/>
              <a:gd name="connsiteX1" fmla="*/ 1249825 w 9175713"/>
              <a:gd name="connsiteY1" fmla="*/ 0 h 6866467"/>
              <a:gd name="connsiteX2" fmla="*/ 1249825 w 9175713"/>
              <a:gd name="connsiteY2" fmla="*/ 8467 h 6866467"/>
              <a:gd name="connsiteX3" fmla="*/ 9175713 w 9175713"/>
              <a:gd name="connsiteY3" fmla="*/ 8467 h 6866467"/>
              <a:gd name="connsiteX4" fmla="*/ 9175713 w 9175713"/>
              <a:gd name="connsiteY4" fmla="*/ 6866467 h 6866467"/>
              <a:gd name="connsiteX5" fmla="*/ 1249825 w 9175713"/>
              <a:gd name="connsiteY5" fmla="*/ 6866467 h 6866467"/>
              <a:gd name="connsiteX6" fmla="*/ 1109382 w 9175713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75713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9175713" y="8467"/>
                </a:lnTo>
                <a:lnTo>
                  <a:pt x="9175713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D72AC35-DA88-4D41-A54D-6DA56DC1F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120" y="1020871"/>
            <a:ext cx="6960759" cy="284967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>
                <a:solidFill>
                  <a:srgbClr val="FFFFFF"/>
                </a:solidFill>
              </a:rPr>
              <a:t>Live Demo</a:t>
            </a:r>
          </a:p>
        </p:txBody>
      </p:sp>
      <p:sp>
        <p:nvSpPr>
          <p:cNvPr id="73" name="Isosceles Triangle 72">
            <a:extLst>
              <a:ext uri="{FF2B5EF4-FFF2-40B4-BE49-F238E27FC236}">
                <a16:creationId xmlns:a16="http://schemas.microsoft.com/office/drawing/2014/main" id="{9D2E8756-2465-473A-BA2A-2DB1D6224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92146" y="3271487"/>
            <a:ext cx="220660" cy="186439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1473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feld 17">
            <a:extLst>
              <a:ext uri="{FF2B5EF4-FFF2-40B4-BE49-F238E27FC236}">
                <a16:creationId xmlns:a16="http://schemas.microsoft.com/office/drawing/2014/main" id="{FB62AD90-A3DC-4AB4-BF87-D00720EE967B}"/>
              </a:ext>
            </a:extLst>
          </p:cNvPr>
          <p:cNvSpPr txBox="1"/>
          <p:nvPr/>
        </p:nvSpPr>
        <p:spPr>
          <a:xfrm>
            <a:off x="2620064" y="2094281"/>
            <a:ext cx="2743200" cy="184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600" dirty="0">
                <a:hlinkClick r:id="rId2"/>
              </a:rPr>
              <a:t>Source</a:t>
            </a:r>
            <a:endParaRPr lang="en-US" sz="60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A7DEFCB-7806-447C-AAB5-80B571075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de-DE" dirty="0"/>
              <a:t>Architecture</a:t>
            </a:r>
          </a:p>
        </p:txBody>
      </p:sp>
      <p:pic>
        <p:nvPicPr>
          <p:cNvPr id="4" name="Grafik 4">
            <a:extLst>
              <a:ext uri="{FF2B5EF4-FFF2-40B4-BE49-F238E27FC236}">
                <a16:creationId xmlns:a16="http://schemas.microsoft.com/office/drawing/2014/main" id="{CDD2F6AF-366E-4EF6-8D8B-E19EB19FB8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340" y="1977887"/>
            <a:ext cx="1965660" cy="3352180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384D2BD-AE10-4F59-8FC6-2F9E2307C8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1722" y="1929420"/>
            <a:ext cx="5207839" cy="388077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Model-View-Controller</a:t>
            </a:r>
          </a:p>
          <a:p>
            <a:endParaRPr lang="de-DE" dirty="0"/>
          </a:p>
          <a:p>
            <a:r>
              <a:rPr lang="de-DE" dirty="0"/>
              <a:t>Resources: Raw OpenStreetMap </a:t>
            </a:r>
            <a:r>
              <a:rPr lang="de-DE" dirty="0" err="1"/>
              <a:t>data</a:t>
            </a:r>
            <a:r>
              <a:rPr lang="de-DE" dirty="0"/>
              <a:t> in PBF </a:t>
            </a:r>
            <a:r>
              <a:rPr lang="de-DE" dirty="0" err="1"/>
              <a:t>format</a:t>
            </a:r>
            <a:endParaRPr lang="de-DE" dirty="0"/>
          </a:p>
          <a:p>
            <a:endParaRPr lang="de-DE" dirty="0"/>
          </a:p>
          <a:p>
            <a:r>
              <a:rPr lang="de-DE" dirty="0"/>
              <a:t>Backend: </a:t>
            </a:r>
            <a:r>
              <a:rPr lang="de-DE" dirty="0" err="1"/>
              <a:t>core</a:t>
            </a:r>
            <a:r>
              <a:rPr lang="de-DE" dirty="0"/>
              <a:t> </a:t>
            </a:r>
            <a:r>
              <a:rPr lang="de-DE" dirty="0" err="1"/>
              <a:t>functionality</a:t>
            </a:r>
            <a:r>
              <a:rPr lang="de-DE" dirty="0"/>
              <a:t> and API </a:t>
            </a:r>
            <a:r>
              <a:rPr lang="de-DE" dirty="0" err="1"/>
              <a:t>written</a:t>
            </a:r>
            <a:r>
              <a:rPr lang="de-DE" dirty="0"/>
              <a:t> in Rust</a:t>
            </a:r>
          </a:p>
          <a:p>
            <a:endParaRPr lang="de-DE" dirty="0"/>
          </a:p>
          <a:p>
            <a:r>
              <a:rPr lang="de-DE" dirty="0"/>
              <a:t>Frontend: </a:t>
            </a:r>
            <a:r>
              <a:rPr lang="de-DE" dirty="0" err="1"/>
              <a:t>display</a:t>
            </a:r>
            <a:r>
              <a:rPr lang="de-DE" dirty="0"/>
              <a:t> </a:t>
            </a:r>
            <a:r>
              <a:rPr lang="de-DE" dirty="0" err="1"/>
              <a:t>map</a:t>
            </a:r>
            <a:r>
              <a:rPr lang="de-DE" dirty="0"/>
              <a:t> and </a:t>
            </a:r>
            <a:r>
              <a:rPr lang="de-DE" dirty="0" err="1"/>
              <a:t>routes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React</a:t>
            </a:r>
            <a:r>
              <a:rPr lang="de-DE" dirty="0"/>
              <a:t> and </a:t>
            </a:r>
            <a:r>
              <a:rPr lang="de-DE" dirty="0" err="1"/>
              <a:t>Leaflet</a:t>
            </a:r>
            <a:endParaRPr lang="de-DE" dirty="0"/>
          </a:p>
          <a:p>
            <a:endParaRPr lang="de-DE" dirty="0"/>
          </a:p>
        </p:txBody>
      </p:sp>
      <p:pic>
        <p:nvPicPr>
          <p:cNvPr id="6" name="Grafik 6">
            <a:extLst>
              <a:ext uri="{FF2B5EF4-FFF2-40B4-BE49-F238E27FC236}">
                <a16:creationId xmlns:a16="http://schemas.microsoft.com/office/drawing/2014/main" id="{1EB52D99-2313-4248-A9D4-8EB34F2706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4514" y="3519819"/>
            <a:ext cx="636999" cy="636999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AB27D2B3-BC24-4E0E-B239-7EE0554FDA8B}"/>
              </a:ext>
            </a:extLst>
          </p:cNvPr>
          <p:cNvSpPr txBox="1"/>
          <p:nvPr/>
        </p:nvSpPr>
        <p:spPr>
          <a:xfrm>
            <a:off x="2585817" y="4157675"/>
            <a:ext cx="2743200" cy="184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600" dirty="0">
                <a:solidFill>
                  <a:schemeClr val="bg1">
                    <a:lumMod val="75000"/>
                  </a:schemeClr>
                </a:solidFill>
                <a:ea typeface="+mn-lt"/>
                <a:cs typeface="+mn-lt"/>
                <a:hlinkClick r:id="rId5"/>
              </a:rPr>
              <a:t>Source</a:t>
            </a:r>
            <a:endParaRPr lang="en-US" sz="6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9" name="Grafik 9" descr="Ein Bild, das Regenschirm enthält.&#10;&#10;Mit sehr hoher Zuverlässigkeit generierte Beschreibung">
            <a:extLst>
              <a:ext uri="{FF2B5EF4-FFF2-40B4-BE49-F238E27FC236}">
                <a16:creationId xmlns:a16="http://schemas.microsoft.com/office/drawing/2014/main" id="{52553F41-DEE4-472D-8B87-7B46E1CC4B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14581" y="4512989"/>
            <a:ext cx="756863" cy="756863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76399E47-4EEB-48DE-80CF-3DF0FC88F9E0}"/>
              </a:ext>
            </a:extLst>
          </p:cNvPr>
          <p:cNvSpPr txBox="1"/>
          <p:nvPr/>
        </p:nvSpPr>
        <p:spPr>
          <a:xfrm>
            <a:off x="2585817" y="5227898"/>
            <a:ext cx="2743199" cy="184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de-DE" sz="600" dirty="0">
                <a:hlinkClick r:id="rId7"/>
              </a:rPr>
              <a:t>Source</a:t>
            </a:r>
            <a:endParaRPr lang="de-DE" sz="60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2BD4D8C9-0401-4CDE-9A67-D5E6B31FC1EF}"/>
              </a:ext>
            </a:extLst>
          </p:cNvPr>
          <p:cNvSpPr txBox="1"/>
          <p:nvPr/>
        </p:nvSpPr>
        <p:spPr>
          <a:xfrm>
            <a:off x="2585817" y="2907653"/>
            <a:ext cx="2743200" cy="184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600" dirty="0">
                <a:hlinkClick r:id="rId8"/>
              </a:rPr>
              <a:t>Source</a:t>
            </a:r>
            <a:endParaRPr lang="en-US" sz="600"/>
          </a:p>
        </p:txBody>
      </p:sp>
      <p:pic>
        <p:nvPicPr>
          <p:cNvPr id="13" name="Grafik 13" descr="Ein Bild, das Zeichnung enthält.&#10;&#10;Mit sehr hoher Zuverlässigkeit generierte Beschreibung">
            <a:extLst>
              <a:ext uri="{FF2B5EF4-FFF2-40B4-BE49-F238E27FC236}">
                <a16:creationId xmlns:a16="http://schemas.microsoft.com/office/drawing/2014/main" id="{500902FD-27AF-45F1-BEE2-6763450C2B1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14581" y="2269229"/>
            <a:ext cx="885290" cy="638136"/>
          </a:xfrm>
          <a:prstGeom prst="rect">
            <a:avLst/>
          </a:prstGeom>
        </p:spPr>
      </p:pic>
      <p:pic>
        <p:nvPicPr>
          <p:cNvPr id="15" name="Grafik 15">
            <a:extLst>
              <a:ext uri="{FF2B5EF4-FFF2-40B4-BE49-F238E27FC236}">
                <a16:creationId xmlns:a16="http://schemas.microsoft.com/office/drawing/2014/main" id="{E28B1043-48C8-4EF6-98C4-E332215FD41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012177" y="1259933"/>
            <a:ext cx="1767156" cy="1321086"/>
          </a:xfrm>
          <a:prstGeom prst="rect">
            <a:avLst/>
          </a:prstGeom>
        </p:spPr>
      </p:pic>
      <p:sp>
        <p:nvSpPr>
          <p:cNvPr id="17" name="Textfeld 16">
            <a:extLst>
              <a:ext uri="{FF2B5EF4-FFF2-40B4-BE49-F238E27FC236}">
                <a16:creationId xmlns:a16="http://schemas.microsoft.com/office/drawing/2014/main" id="{9AA1D1B5-8848-45FA-9639-7DAEA0C91AE7}"/>
              </a:ext>
            </a:extLst>
          </p:cNvPr>
          <p:cNvSpPr txBox="1"/>
          <p:nvPr/>
        </p:nvSpPr>
        <p:spPr>
          <a:xfrm>
            <a:off x="4604535" y="4407613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598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9D3434-7A4A-4044-8AC8-1A5C26519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Key Concepts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1873222-04A5-4410-BFC8-D9CAAB546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Parse </a:t>
            </a:r>
            <a:r>
              <a:rPr lang="de-DE" dirty="0" err="1"/>
              <a:t>amenities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OpenStreetMap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{</a:t>
            </a:r>
            <a:r>
              <a:rPr lang="de-DE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amenity</a:t>
            </a:r>
            <a:r>
              <a:rPr lang="de-DE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: </a:t>
            </a:r>
            <a:r>
              <a:rPr lang="de-DE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charging_station</a:t>
            </a:r>
            <a:r>
              <a:rPr lang="de-DE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}</a:t>
            </a:r>
          </a:p>
          <a:p>
            <a:pPr lvl="1"/>
            <a:r>
              <a:rPr lang="de-DE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Parse </a:t>
            </a:r>
            <a:r>
              <a:rPr lang="de-DE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vehicle</a:t>
            </a:r>
            <a:r>
              <a:rPr lang="de-DE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supported</a:t>
            </a:r>
            <a:r>
              <a:rPr lang="de-DE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 </a:t>
            </a:r>
            <a:r>
              <a:rPr lang="de-DE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by</a:t>
            </a:r>
            <a:r>
              <a:rPr lang="de-DE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 </a:t>
            </a:r>
            <a:r>
              <a:rPr lang="de-DE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charging</a:t>
            </a:r>
            <a:r>
              <a:rPr lang="de-DE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station</a:t>
            </a:r>
            <a:r>
              <a:rPr lang="de-DE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, i.e. </a:t>
            </a:r>
            <a:r>
              <a:rPr lang="de-DE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only</a:t>
            </a:r>
            <a:r>
              <a:rPr lang="de-DE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Cars, </a:t>
            </a:r>
            <a:r>
              <a:rPr lang="de-DE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only</a:t>
            </a:r>
            <a:r>
              <a:rPr lang="de-DE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Bikes, </a:t>
            </a:r>
            <a:r>
              <a:rPr lang="de-DE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or</a:t>
            </a:r>
            <a:r>
              <a:rPr lang="de-DE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both</a:t>
            </a:r>
            <a:endParaRPr lang="de-DE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endParaRPr lang="de-DE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r>
              <a:rPr lang="de-DE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Extend</a:t>
            </a:r>
            <a:r>
              <a:rPr lang="de-DE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graph</a:t>
            </a:r>
            <a:r>
              <a:rPr lang="de-DE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with</a:t>
            </a:r>
            <a:r>
              <a:rPr lang="de-DE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charging</a:t>
            </a:r>
            <a:r>
              <a:rPr lang="de-DE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station</a:t>
            </a:r>
            <a:r>
              <a:rPr lang="de-DE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nodes</a:t>
            </a:r>
            <a:endParaRPr lang="de-DE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endParaRPr lang="de-DE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r>
              <a:rPr lang="de-DE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Request </a:t>
            </a:r>
            <a:r>
              <a:rPr lang="de-DE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for</a:t>
            </a:r>
            <a:r>
              <a:rPr lang="de-DE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shortest</a:t>
            </a:r>
            <a:r>
              <a:rPr lang="de-DE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path</a:t>
            </a:r>
            <a:r>
              <a:rPr lang="de-DE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contains</a:t>
            </a:r>
            <a:r>
              <a:rPr lang="de-DE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current</a:t>
            </a:r>
            <a:r>
              <a:rPr lang="de-DE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and maximum </a:t>
            </a:r>
            <a:r>
              <a:rPr lang="de-DE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range</a:t>
            </a:r>
            <a:r>
              <a:rPr lang="de-DE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de-DE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of</a:t>
            </a:r>
            <a:r>
              <a:rPr lang="de-DE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e-Vehicle</a:t>
            </a:r>
          </a:p>
          <a:p>
            <a:endParaRPr lang="de-DE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endParaRPr lang="de-DE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endParaRPr lang="de-DE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endParaRPr lang="de-DE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endParaRPr lang="de-DE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endParaRPr lang="de-DE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endParaRPr lang="de-DE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284983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9D3434-7A4A-4044-8AC8-1A5C26519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de-DE" dirty="0"/>
              <a:t>Key </a:t>
            </a:r>
            <a:r>
              <a:rPr lang="de-DE"/>
              <a:t>Concepts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1873222-04A5-4410-BFC8-D9CAAB546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2237" y="1652589"/>
            <a:ext cx="5207839" cy="3880773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de-DE" sz="1700"/>
              <a:t>Backend </a:t>
            </a:r>
            <a:r>
              <a:rPr lang="de-DE" sz="1700" err="1"/>
              <a:t>calculates</a:t>
            </a:r>
            <a:r>
              <a:rPr lang="de-DE" sz="1700"/>
              <a:t> </a:t>
            </a:r>
            <a:r>
              <a:rPr lang="de-DE" sz="1700" err="1"/>
              <a:t>distance</a:t>
            </a:r>
            <a:r>
              <a:rPr lang="de-DE" sz="1700"/>
              <a:t> </a:t>
            </a:r>
            <a:r>
              <a:rPr lang="de-DE" sz="1700" err="1"/>
              <a:t>of</a:t>
            </a:r>
            <a:r>
              <a:rPr lang="de-DE" sz="1700"/>
              <a:t> route</a:t>
            </a:r>
          </a:p>
          <a:p>
            <a:pPr lvl="1">
              <a:lnSpc>
                <a:spcPct val="90000"/>
              </a:lnSpc>
            </a:pPr>
            <a:r>
              <a:rPr lang="de-DE" sz="1700" err="1">
                <a:ea typeface="+mj-ea"/>
                <a:cs typeface="+mj-cs"/>
              </a:rPr>
              <a:t>If</a:t>
            </a:r>
            <a:r>
              <a:rPr lang="de-DE" sz="1700">
                <a:ea typeface="+mj-ea"/>
                <a:cs typeface="+mj-cs"/>
              </a:rPr>
              <a:t> </a:t>
            </a:r>
            <a:r>
              <a:rPr lang="de-DE" sz="1700" err="1">
                <a:ea typeface="+mj-ea"/>
                <a:cs typeface="+mj-cs"/>
              </a:rPr>
              <a:t>distance</a:t>
            </a:r>
            <a:r>
              <a:rPr lang="de-DE" sz="1700">
                <a:ea typeface="+mj-ea"/>
                <a:cs typeface="+mj-cs"/>
              </a:rPr>
              <a:t> </a:t>
            </a:r>
            <a:r>
              <a:rPr lang="de-DE" sz="1700" err="1">
                <a:ea typeface="+mj-ea"/>
                <a:cs typeface="+mj-cs"/>
              </a:rPr>
              <a:t>within</a:t>
            </a:r>
            <a:r>
              <a:rPr lang="de-DE" sz="1700">
                <a:ea typeface="+mj-ea"/>
                <a:cs typeface="+mj-cs"/>
              </a:rPr>
              <a:t> </a:t>
            </a:r>
            <a:r>
              <a:rPr lang="de-DE" sz="1700" err="1">
                <a:ea typeface="+mj-ea"/>
                <a:cs typeface="+mj-cs"/>
              </a:rPr>
              <a:t>current</a:t>
            </a:r>
            <a:r>
              <a:rPr lang="de-DE" sz="1700">
                <a:ea typeface="+mj-ea"/>
                <a:cs typeface="+mj-cs"/>
              </a:rPr>
              <a:t> range        return route</a:t>
            </a:r>
          </a:p>
          <a:p>
            <a:pPr lvl="1">
              <a:lnSpc>
                <a:spcPct val="90000"/>
              </a:lnSpc>
            </a:pPr>
            <a:r>
              <a:rPr lang="de-DE" sz="1700">
                <a:ea typeface="+mj-ea"/>
                <a:cs typeface="+mj-cs"/>
              </a:rPr>
              <a:t>Else: </a:t>
            </a:r>
            <a:r>
              <a:rPr lang="de-DE" sz="1700" err="1">
                <a:ea typeface="+mj-ea"/>
                <a:cs typeface="+mj-cs"/>
              </a:rPr>
              <a:t>calculate</a:t>
            </a:r>
            <a:r>
              <a:rPr lang="de-DE" sz="1700">
                <a:ea typeface="+mj-ea"/>
                <a:cs typeface="+mj-cs"/>
              </a:rPr>
              <a:t> route </a:t>
            </a:r>
            <a:r>
              <a:rPr lang="de-DE" sz="1700" err="1">
                <a:ea typeface="+mj-ea"/>
                <a:cs typeface="+mj-cs"/>
              </a:rPr>
              <a:t>with</a:t>
            </a:r>
            <a:r>
              <a:rPr lang="de-DE" sz="1700">
                <a:ea typeface="+mj-ea"/>
                <a:cs typeface="+mj-cs"/>
              </a:rPr>
              <a:t> </a:t>
            </a:r>
            <a:r>
              <a:rPr lang="de-DE" sz="1700" err="1">
                <a:ea typeface="+mj-ea"/>
                <a:cs typeface="+mj-cs"/>
              </a:rPr>
              <a:t>charging</a:t>
            </a:r>
            <a:r>
              <a:rPr lang="de-DE" sz="1700">
                <a:ea typeface="+mj-ea"/>
                <a:cs typeface="+mj-cs"/>
              </a:rPr>
              <a:t> </a:t>
            </a:r>
            <a:r>
              <a:rPr lang="de-DE" sz="1700" err="1">
                <a:ea typeface="+mj-ea"/>
                <a:cs typeface="+mj-cs"/>
              </a:rPr>
              <a:t>station</a:t>
            </a:r>
            <a:r>
              <a:rPr lang="de-DE" sz="1700">
                <a:ea typeface="+mj-ea"/>
                <a:cs typeface="+mj-cs"/>
              </a:rPr>
              <a:t>(s)</a:t>
            </a:r>
          </a:p>
          <a:p>
            <a:pPr lvl="1">
              <a:lnSpc>
                <a:spcPct val="90000"/>
              </a:lnSpc>
            </a:pPr>
            <a:endParaRPr lang="de-DE" sz="1700"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</a:pPr>
            <a:r>
              <a:rPr lang="de-DE" sz="1700" err="1">
                <a:latin typeface="+mj-lt"/>
                <a:ea typeface="+mj-ea"/>
                <a:cs typeface="+mj-cs"/>
              </a:rPr>
              <a:t>Calculate</a:t>
            </a:r>
            <a:r>
              <a:rPr lang="de-DE" sz="1700">
                <a:latin typeface="+mj-lt"/>
                <a:ea typeface="+mj-ea"/>
                <a:cs typeface="+mj-cs"/>
              </a:rPr>
              <a:t> "optimal" </a:t>
            </a:r>
            <a:r>
              <a:rPr lang="de-DE" sz="1700" err="1">
                <a:latin typeface="+mj-lt"/>
                <a:ea typeface="+mj-ea"/>
                <a:cs typeface="+mj-cs"/>
              </a:rPr>
              <a:t>charging</a:t>
            </a:r>
            <a:r>
              <a:rPr lang="de-DE" sz="1700">
                <a:latin typeface="+mj-lt"/>
                <a:ea typeface="+mj-ea"/>
                <a:cs typeface="+mj-cs"/>
              </a:rPr>
              <a:t> </a:t>
            </a:r>
            <a:r>
              <a:rPr lang="de-DE" sz="1700" err="1">
                <a:latin typeface="+mj-lt"/>
                <a:ea typeface="+mj-ea"/>
                <a:cs typeface="+mj-cs"/>
              </a:rPr>
              <a:t>station</a:t>
            </a:r>
            <a:r>
              <a:rPr lang="de-DE" sz="1700">
                <a:latin typeface="+mj-lt"/>
                <a:ea typeface="+mj-ea"/>
                <a:cs typeface="+mj-cs"/>
              </a:rPr>
              <a:t> </a:t>
            </a:r>
            <a:r>
              <a:rPr lang="de-DE" sz="1700" err="1">
                <a:latin typeface="+mj-lt"/>
                <a:ea typeface="+mj-ea"/>
                <a:cs typeface="+mj-cs"/>
              </a:rPr>
              <a:t>for</a:t>
            </a:r>
            <a:r>
              <a:rPr lang="de-DE" sz="1700">
                <a:latin typeface="+mj-lt"/>
                <a:ea typeface="+mj-ea"/>
                <a:cs typeface="+mj-cs"/>
              </a:rPr>
              <a:t> </a:t>
            </a:r>
            <a:r>
              <a:rPr lang="de-DE" sz="1700" err="1">
                <a:latin typeface="+mj-lt"/>
                <a:ea typeface="+mj-ea"/>
                <a:cs typeface="+mj-cs"/>
              </a:rPr>
              <a:t>current</a:t>
            </a:r>
            <a:r>
              <a:rPr lang="de-DE" sz="1700">
                <a:latin typeface="+mj-lt"/>
                <a:ea typeface="+mj-ea"/>
                <a:cs typeface="+mj-cs"/>
              </a:rPr>
              <a:t> route</a:t>
            </a:r>
          </a:p>
          <a:p>
            <a:pPr lvl="1">
              <a:lnSpc>
                <a:spcPct val="90000"/>
              </a:lnSpc>
            </a:pPr>
            <a:r>
              <a:rPr lang="de-DE" sz="1700">
                <a:latin typeface="+mj-lt"/>
                <a:ea typeface="+mj-ea"/>
                <a:cs typeface="+mj-cs"/>
              </a:rPr>
              <a:t>Start </a:t>
            </a:r>
            <a:r>
              <a:rPr lang="de-DE" sz="1700" err="1">
                <a:latin typeface="+mj-lt"/>
                <a:ea typeface="+mj-ea"/>
                <a:cs typeface="+mj-cs"/>
              </a:rPr>
              <a:t>coordinates</a:t>
            </a:r>
            <a:endParaRPr lang="de-DE" sz="1700">
              <a:latin typeface="+mj-lt"/>
              <a:ea typeface="+mj-ea"/>
              <a:cs typeface="+mj-cs"/>
            </a:endParaRPr>
          </a:p>
          <a:p>
            <a:pPr lvl="1">
              <a:lnSpc>
                <a:spcPct val="90000"/>
              </a:lnSpc>
            </a:pPr>
            <a:r>
              <a:rPr lang="de-DE" sz="1700">
                <a:latin typeface="+mj-lt"/>
                <a:ea typeface="+mj-ea"/>
                <a:cs typeface="+mj-cs"/>
              </a:rPr>
              <a:t>Goal </a:t>
            </a:r>
            <a:r>
              <a:rPr lang="de-DE" sz="1700" err="1">
                <a:latin typeface="+mj-lt"/>
                <a:ea typeface="+mj-ea"/>
                <a:cs typeface="+mj-cs"/>
              </a:rPr>
              <a:t>coordinates</a:t>
            </a:r>
            <a:endParaRPr lang="de-DE" sz="1700">
              <a:latin typeface="+mj-lt"/>
              <a:ea typeface="+mj-ea"/>
              <a:cs typeface="+mj-cs"/>
            </a:endParaRPr>
          </a:p>
          <a:p>
            <a:pPr lvl="1">
              <a:lnSpc>
                <a:spcPct val="90000"/>
              </a:lnSpc>
            </a:pPr>
            <a:r>
              <a:rPr lang="de-DE" sz="1700" err="1">
                <a:latin typeface="+mj-lt"/>
                <a:ea typeface="+mj-ea"/>
                <a:cs typeface="+mj-cs"/>
              </a:rPr>
              <a:t>Current</a:t>
            </a:r>
            <a:r>
              <a:rPr lang="de-DE" sz="1700">
                <a:latin typeface="+mj-lt"/>
                <a:ea typeface="+mj-ea"/>
                <a:cs typeface="+mj-cs"/>
              </a:rPr>
              <a:t> </a:t>
            </a:r>
            <a:r>
              <a:rPr lang="de-DE" sz="1700" err="1">
                <a:latin typeface="+mj-lt"/>
                <a:ea typeface="+mj-ea"/>
                <a:cs typeface="+mj-cs"/>
              </a:rPr>
              <a:t>range</a:t>
            </a:r>
            <a:endParaRPr lang="de-DE" sz="1700"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</a:pPr>
            <a:endParaRPr lang="de-DE" sz="1700"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</a:pPr>
            <a:r>
              <a:rPr lang="de-DE" sz="1700">
                <a:latin typeface="+mj-lt"/>
                <a:ea typeface="+mj-ea"/>
                <a:cs typeface="+mj-cs"/>
              </a:rPr>
              <a:t>Set current range to maximum range</a:t>
            </a:r>
          </a:p>
          <a:p>
            <a:pPr>
              <a:lnSpc>
                <a:spcPct val="90000"/>
              </a:lnSpc>
            </a:pPr>
            <a:endParaRPr lang="de-DE" sz="1700">
              <a:latin typeface="+mj-lt"/>
              <a:ea typeface="+mj-ea"/>
              <a:cs typeface="+mj-cs"/>
            </a:endParaRPr>
          </a:p>
          <a:p>
            <a:pPr marL="0" indent="0">
              <a:lnSpc>
                <a:spcPct val="90000"/>
              </a:lnSpc>
              <a:buNone/>
            </a:pPr>
            <a:endParaRPr lang="de-DE" sz="1700"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</a:pPr>
            <a:endParaRPr lang="de-DE" sz="1700"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</a:pPr>
            <a:endParaRPr lang="de-DE" sz="1700"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</a:pPr>
            <a:endParaRPr lang="de-DE" sz="1700"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</a:pPr>
            <a:endParaRPr lang="de-DE" sz="1700"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</a:pPr>
            <a:endParaRPr lang="de-DE" sz="1700"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</a:pPr>
            <a:endParaRPr lang="de-DE" sz="1700"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</a:pPr>
            <a:endParaRPr lang="de-DE" sz="1700"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</a:pPr>
            <a:endParaRPr lang="de-DE" sz="1700"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</a:pPr>
            <a:endParaRPr lang="de-DE" sz="1700">
              <a:latin typeface="+mj-lt"/>
              <a:ea typeface="+mj-ea"/>
              <a:cs typeface="+mj-cs"/>
            </a:endParaRPr>
          </a:p>
        </p:txBody>
      </p:sp>
      <p:sp>
        <p:nvSpPr>
          <p:cNvPr id="5" name="Pfeil: nach rechts 4">
            <a:extLst>
              <a:ext uri="{FF2B5EF4-FFF2-40B4-BE49-F238E27FC236}">
                <a16:creationId xmlns:a16="http://schemas.microsoft.com/office/drawing/2014/main" id="{01104567-FDB8-495D-B3F9-38E4E6360A6E}"/>
              </a:ext>
            </a:extLst>
          </p:cNvPr>
          <p:cNvSpPr/>
          <p:nvPr/>
        </p:nvSpPr>
        <p:spPr>
          <a:xfrm>
            <a:off x="8070441" y="2108236"/>
            <a:ext cx="422076" cy="15360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Flussdiagramm: Zusammenführen 8">
            <a:extLst>
              <a:ext uri="{FF2B5EF4-FFF2-40B4-BE49-F238E27FC236}">
                <a16:creationId xmlns:a16="http://schemas.microsoft.com/office/drawing/2014/main" id="{E4DD4885-7CD5-4B81-A4C2-22B6154F66D4}"/>
              </a:ext>
            </a:extLst>
          </p:cNvPr>
          <p:cNvSpPr/>
          <p:nvPr/>
        </p:nvSpPr>
        <p:spPr>
          <a:xfrm>
            <a:off x="1513254" y="1943100"/>
            <a:ext cx="234462" cy="254000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DEDF4BB6-DE4A-46FC-B763-D18DE60288EB}"/>
              </a:ext>
            </a:extLst>
          </p:cNvPr>
          <p:cNvSpPr txBox="1"/>
          <p:nvPr/>
        </p:nvSpPr>
        <p:spPr>
          <a:xfrm>
            <a:off x="1311275" y="1575044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de-DE"/>
              <a:t>Start</a:t>
            </a:r>
          </a:p>
        </p:txBody>
      </p:sp>
      <p:sp>
        <p:nvSpPr>
          <p:cNvPr id="11" name="Flussdiagramm: Zusammenführen 10">
            <a:extLst>
              <a:ext uri="{FF2B5EF4-FFF2-40B4-BE49-F238E27FC236}">
                <a16:creationId xmlns:a16="http://schemas.microsoft.com/office/drawing/2014/main" id="{BCD4EBBE-0D37-4200-830D-28560609F94C}"/>
              </a:ext>
            </a:extLst>
          </p:cNvPr>
          <p:cNvSpPr/>
          <p:nvPr/>
        </p:nvSpPr>
        <p:spPr>
          <a:xfrm>
            <a:off x="1513253" y="6134099"/>
            <a:ext cx="234462" cy="254000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D532C12D-E378-49A5-B858-1D1C8CA6E0DB}"/>
              </a:ext>
            </a:extLst>
          </p:cNvPr>
          <p:cNvSpPr txBox="1"/>
          <p:nvPr/>
        </p:nvSpPr>
        <p:spPr>
          <a:xfrm>
            <a:off x="1311274" y="6371736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de-DE"/>
              <a:t>Goal</a:t>
            </a: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C65D10E7-3FB4-45AC-B409-284DB64FA8E0}"/>
              </a:ext>
            </a:extLst>
          </p:cNvPr>
          <p:cNvCxnSpPr/>
          <p:nvPr/>
        </p:nvCxnSpPr>
        <p:spPr>
          <a:xfrm flipH="1">
            <a:off x="674566" y="1948473"/>
            <a:ext cx="13676" cy="4421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D6A39500-296D-4CDC-8B90-E9AC0D52946B}"/>
              </a:ext>
            </a:extLst>
          </p:cNvPr>
          <p:cNvSpPr txBox="1"/>
          <p:nvPr/>
        </p:nvSpPr>
        <p:spPr>
          <a:xfrm rot="16200000">
            <a:off x="7082" y="3626583"/>
            <a:ext cx="98473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/>
              <a:t>100 km</a:t>
            </a:r>
          </a:p>
        </p:txBody>
      </p:sp>
      <p:sp>
        <p:nvSpPr>
          <p:cNvPr id="15" name="Gewitterblitz 14">
            <a:extLst>
              <a:ext uri="{FF2B5EF4-FFF2-40B4-BE49-F238E27FC236}">
                <a16:creationId xmlns:a16="http://schemas.microsoft.com/office/drawing/2014/main" id="{04C6B62D-0910-44E9-B050-8D5F3CE03B1B}"/>
              </a:ext>
            </a:extLst>
          </p:cNvPr>
          <p:cNvSpPr/>
          <p:nvPr/>
        </p:nvSpPr>
        <p:spPr>
          <a:xfrm>
            <a:off x="967885" y="4260116"/>
            <a:ext cx="371231" cy="400538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Gewitterblitz 15">
            <a:extLst>
              <a:ext uri="{FF2B5EF4-FFF2-40B4-BE49-F238E27FC236}">
                <a16:creationId xmlns:a16="http://schemas.microsoft.com/office/drawing/2014/main" id="{F4728A33-6ED6-4096-9463-7BE70C6D3121}"/>
              </a:ext>
            </a:extLst>
          </p:cNvPr>
          <p:cNvSpPr/>
          <p:nvPr/>
        </p:nvSpPr>
        <p:spPr>
          <a:xfrm>
            <a:off x="3087807" y="3664192"/>
            <a:ext cx="371231" cy="400538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01723F56-9676-4089-855E-E2DF640DD049}"/>
              </a:ext>
            </a:extLst>
          </p:cNvPr>
          <p:cNvCxnSpPr/>
          <p:nvPr/>
        </p:nvCxnSpPr>
        <p:spPr>
          <a:xfrm flipH="1">
            <a:off x="1106854" y="2195147"/>
            <a:ext cx="521677" cy="2057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A8A589CB-B4CB-46EB-A32A-EB693665318F}"/>
              </a:ext>
            </a:extLst>
          </p:cNvPr>
          <p:cNvCxnSpPr>
            <a:cxnSpLocks/>
          </p:cNvCxnSpPr>
          <p:nvPr/>
        </p:nvCxnSpPr>
        <p:spPr>
          <a:xfrm>
            <a:off x="1648069" y="2175609"/>
            <a:ext cx="1529861" cy="1500554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0EEADAD7-318A-4859-A9A6-DC50E6564126}"/>
              </a:ext>
            </a:extLst>
          </p:cNvPr>
          <p:cNvCxnSpPr>
            <a:cxnSpLocks/>
          </p:cNvCxnSpPr>
          <p:nvPr/>
        </p:nvCxnSpPr>
        <p:spPr>
          <a:xfrm flipH="1">
            <a:off x="1624622" y="4061070"/>
            <a:ext cx="1840522" cy="2057400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B80A7319-1E4D-405B-985F-D6EEDBB81874}"/>
              </a:ext>
            </a:extLst>
          </p:cNvPr>
          <p:cNvCxnSpPr>
            <a:cxnSpLocks/>
          </p:cNvCxnSpPr>
          <p:nvPr/>
        </p:nvCxnSpPr>
        <p:spPr>
          <a:xfrm>
            <a:off x="1325685" y="4656991"/>
            <a:ext cx="279399" cy="1461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7200CADB-AEFD-4B37-9DC5-98E02B7DCC81}"/>
              </a:ext>
            </a:extLst>
          </p:cNvPr>
          <p:cNvSpPr txBox="1"/>
          <p:nvPr/>
        </p:nvSpPr>
        <p:spPr>
          <a:xfrm rot="17100000">
            <a:off x="700697" y="2952505"/>
            <a:ext cx="98473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/>
              <a:t>60 km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FDC80183-9B7F-4CBF-B158-DE9935050AB7}"/>
              </a:ext>
            </a:extLst>
          </p:cNvPr>
          <p:cNvSpPr txBox="1"/>
          <p:nvPr/>
        </p:nvSpPr>
        <p:spPr>
          <a:xfrm rot="15600000">
            <a:off x="788620" y="5121274"/>
            <a:ext cx="98473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/>
              <a:t>45 km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B27CD7F3-FE49-4EF2-BC51-D75A52CA6345}"/>
              </a:ext>
            </a:extLst>
          </p:cNvPr>
          <p:cNvSpPr txBox="1"/>
          <p:nvPr/>
        </p:nvSpPr>
        <p:spPr>
          <a:xfrm rot="2700000">
            <a:off x="2156312" y="2718043"/>
            <a:ext cx="98473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/>
              <a:t>45 km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0388E8BE-F036-43B2-AFF1-15F79616D740}"/>
              </a:ext>
            </a:extLst>
          </p:cNvPr>
          <p:cNvSpPr txBox="1"/>
          <p:nvPr/>
        </p:nvSpPr>
        <p:spPr>
          <a:xfrm rot="-2880000">
            <a:off x="2136774" y="5131043"/>
            <a:ext cx="98473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/>
              <a:t>70 km</a:t>
            </a:r>
          </a:p>
        </p:txBody>
      </p:sp>
    </p:spTree>
    <p:extLst>
      <p:ext uri="{BB962C8B-B14F-4D97-AF65-F5344CB8AC3E}">
        <p14:creationId xmlns:p14="http://schemas.microsoft.com/office/powerpoint/2010/main" val="6108689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9D3434-7A4A-4044-8AC8-1A5C26519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Key </a:t>
            </a:r>
            <a:r>
              <a:rPr lang="de-DE"/>
              <a:t>Concepts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1873222-04A5-4410-BFC8-D9CAAB546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6964"/>
            <a:ext cx="6827740" cy="38989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Calculate route with charging station</a:t>
            </a:r>
          </a:p>
          <a:p>
            <a:pPr lvl="1"/>
            <a:r>
              <a:rPr lang="de-DE">
                <a:ea typeface="+mj-ea"/>
                <a:cs typeface="+mj-cs"/>
              </a:rPr>
              <a:t>If distance from charging station to goal is within maximum range          concatenate route + return</a:t>
            </a:r>
            <a:endParaRPr lang="de-DE" dirty="0">
              <a:ea typeface="+mj-ea"/>
              <a:cs typeface="+mj-cs"/>
            </a:endParaRPr>
          </a:p>
          <a:p>
            <a:pPr lvl="1"/>
            <a:r>
              <a:rPr lang="de-DE">
                <a:solidFill>
                  <a:srgbClr val="404040"/>
                </a:solidFill>
                <a:latin typeface="+mj-lt"/>
                <a:ea typeface="+mj-ea"/>
                <a:cs typeface="+mj-cs"/>
              </a:rPr>
              <a:t>Else calculate route to next charging station until distance from charging station to goal is within maximum range </a:t>
            </a:r>
            <a:endParaRPr lang="de-DE" dirty="0">
              <a:solidFill>
                <a:srgbClr val="404040"/>
              </a:solidFill>
              <a:latin typeface="+mj-lt"/>
              <a:ea typeface="+mj-ea"/>
              <a:cs typeface="+mj-cs"/>
            </a:endParaRPr>
          </a:p>
          <a:p>
            <a:pPr lvl="2"/>
            <a:endParaRPr lang="de-DE" dirty="0">
              <a:solidFill>
                <a:srgbClr val="404040"/>
              </a:solidFill>
              <a:latin typeface="+mj-lt"/>
              <a:ea typeface="+mj-ea"/>
              <a:cs typeface="+mj-cs"/>
            </a:endParaRPr>
          </a:p>
          <a:p>
            <a:pPr>
              <a:buNone/>
            </a:pPr>
            <a:endParaRPr lang="de-DE" dirty="0">
              <a:solidFill>
                <a:srgbClr val="404040"/>
              </a:solidFill>
              <a:latin typeface="+mj-lt"/>
              <a:ea typeface="+mj-ea"/>
              <a:cs typeface="+mj-cs"/>
            </a:endParaRPr>
          </a:p>
          <a:p>
            <a:pPr>
              <a:buNone/>
            </a:pPr>
            <a:endParaRPr lang="de-DE" dirty="0">
              <a:solidFill>
                <a:srgbClr val="404040"/>
              </a:solidFill>
              <a:latin typeface="+mj-lt"/>
              <a:ea typeface="+mj-ea"/>
              <a:cs typeface="+mj-cs"/>
            </a:endParaRPr>
          </a:p>
          <a:p>
            <a:pPr>
              <a:buNone/>
            </a:pPr>
            <a:endParaRPr lang="de-DE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>
              <a:buNone/>
            </a:pPr>
            <a:endParaRPr lang="de-DE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>
              <a:buNone/>
            </a:pPr>
            <a:endParaRPr lang="de-DE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>
              <a:buNone/>
            </a:pPr>
            <a:endParaRPr lang="de-DE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>
              <a:buNone/>
            </a:pPr>
            <a:endParaRPr lang="de-DE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>
              <a:buNone/>
            </a:pPr>
            <a:endParaRPr lang="de-DE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>
              <a:buNone/>
            </a:pPr>
            <a:endParaRPr lang="de-DE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Pfeil: nach rechts 3">
            <a:extLst>
              <a:ext uri="{FF2B5EF4-FFF2-40B4-BE49-F238E27FC236}">
                <a16:creationId xmlns:a16="http://schemas.microsoft.com/office/drawing/2014/main" id="{AFABAA83-9BFB-4BCF-9C52-A51C8FE872EB}"/>
              </a:ext>
            </a:extLst>
          </p:cNvPr>
          <p:cNvSpPr/>
          <p:nvPr/>
        </p:nvSpPr>
        <p:spPr>
          <a:xfrm>
            <a:off x="2141913" y="2678341"/>
            <a:ext cx="422076" cy="15360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61369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BF68BD-2EA3-4A26-8EA8-9682D2F62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Other features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E92A361-5831-461A-B83B-10A869673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Search Cities, Places, POIs, … via Nominatim API</a:t>
            </a:r>
            <a:endParaRPr lang="de-DE" dirty="0"/>
          </a:p>
          <a:p>
            <a:r>
              <a:rPr lang="de-DE"/>
              <a:t>Show map of all charging stations</a:t>
            </a:r>
          </a:p>
        </p:txBody>
      </p:sp>
    </p:spTree>
    <p:extLst>
      <p:ext uri="{BB962C8B-B14F-4D97-AF65-F5344CB8AC3E}">
        <p14:creationId xmlns:p14="http://schemas.microsoft.com/office/powerpoint/2010/main" val="205057799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0</Words>
  <Application>Microsoft Office PowerPoint</Application>
  <PresentationFormat>Breitbild</PresentationFormat>
  <Paragraphs>0</Paragraphs>
  <Slides>11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2" baseType="lpstr">
      <vt:lpstr>Facet</vt:lpstr>
      <vt:lpstr>eMaps</vt:lpstr>
      <vt:lpstr>Motivation</vt:lpstr>
      <vt:lpstr>Idea</vt:lpstr>
      <vt:lpstr>Live Demo</vt:lpstr>
      <vt:lpstr>Architecture</vt:lpstr>
      <vt:lpstr>Key Concepts</vt:lpstr>
      <vt:lpstr>Key Concepts</vt:lpstr>
      <vt:lpstr>Key Concepts</vt:lpstr>
      <vt:lpstr>Other features</vt:lpstr>
      <vt:lpstr>Limitations &amp; Future Work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/>
  <cp:lastModifiedBy/>
  <cp:revision>512</cp:revision>
  <dcterms:created xsi:type="dcterms:W3CDTF">2020-03-23T08:36:49Z</dcterms:created>
  <dcterms:modified xsi:type="dcterms:W3CDTF">2020-03-23T12:37:31Z</dcterms:modified>
</cp:coreProperties>
</file>