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1" r:id="rId4"/>
    <p:sldId id="258" r:id="rId5"/>
    <p:sldId id="259" r:id="rId6"/>
    <p:sldId id="262" r:id="rId7"/>
    <p:sldId id="263" r:id="rId8"/>
    <p:sldId id="267" r:id="rId9"/>
    <p:sldId id="268" r:id="rId10"/>
    <p:sldId id="260" r:id="rId11"/>
    <p:sldId id="265" r:id="rId12"/>
    <p:sldId id="266" r:id="rId13"/>
  </p:sldIdLst>
  <p:sldSz cx="12192000" cy="6858000"/>
  <p:notesSz cx="6858000" cy="1114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30CE2-65F0-4733-A6E5-7DA549A3BA82}" v="23" dt="2020-05-14T08:16:07.696"/>
    <p1510:client id="{23544110-F4AE-46A7-82EB-1E154C99DA9F}" v="2147" dt="2020-03-23T12:36:19.790"/>
    <p1510:client id="{72646C4B-83F2-4D69-9FCE-049756CA8230}" v="2815" dt="2020-05-11T10:24:04.029"/>
    <p1510:client id="{CEAE75F7-D847-4C83-81C1-EACC44807F52}" v="24" dt="2020-05-15T12:59:02.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0F4F-F513-4628-89F5-58A683EFFD09}" type="datetimeFigureOut">
              <a:rPr lang="de-DE"/>
              <a:t>15.05.2020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43F3-1DB4-4068-8564-347CC9EC9C36}" type="slidenum">
              <a:rPr lang="de-DE"/>
              <a:t>‹Nr.›</a:t>
            </a:fld>
            <a:endParaRPr lang="de-DE"/>
          </a:p>
        </p:txBody>
      </p:sp>
    </p:spTree>
    <p:extLst>
      <p:ext uri="{BB962C8B-B14F-4D97-AF65-F5344CB8AC3E}">
        <p14:creationId xmlns:p14="http://schemas.microsoft.com/office/powerpoint/2010/main" val="150947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kurze Motivation, wieso ich gemacht habe was ich gemacht habe</a:t>
            </a:r>
            <a:endParaRPr lang="de-DE"/>
          </a:p>
          <a:p>
            <a:r>
              <a:rPr lang="en-US"/>
              <a:t>- eFahrzeuge sind wichtig im Kampf gegen Klimawandel</a:t>
            </a:r>
          </a:p>
          <a:p>
            <a:r>
              <a:rPr lang="en-US"/>
              <a:t>- verfügen über einzigartige Charakteristika wie eine (teilweise sehr) begrenzte Reichweite, lange Ladezeiten</a:t>
            </a:r>
          </a:p>
          <a:p>
            <a:r>
              <a:rPr lang="en-US"/>
              <a:t>- bei schlecht geplanter Route könnte Akku leergehen</a:t>
            </a:r>
          </a:p>
          <a:p>
            <a:r>
              <a:rPr lang="en-US"/>
              <a:t>- Routing planner müssen angepasst werden für eFahrzeuge</a:t>
            </a:r>
          </a:p>
        </p:txBody>
      </p:sp>
      <p:sp>
        <p:nvSpPr>
          <p:cNvPr id="4" name="Foliennummernplatzhalter 3"/>
          <p:cNvSpPr>
            <a:spLocks noGrp="1"/>
          </p:cNvSpPr>
          <p:nvPr>
            <p:ph type="sldNum" sz="quarter" idx="5"/>
          </p:nvPr>
        </p:nvSpPr>
        <p:spPr/>
        <p:txBody>
          <a:bodyPr/>
          <a:lstStyle/>
          <a:p>
            <a:fld id="{A27C43F3-1DB4-4068-8564-347CC9EC9C36}" type="slidenum">
              <a:rPr lang="de-DE"/>
              <a:t>2</a:t>
            </a:fld>
            <a:endParaRPr lang="de-DE"/>
          </a:p>
        </p:txBody>
      </p:sp>
    </p:spTree>
    <p:extLst>
      <p:ext uri="{BB962C8B-B14F-4D97-AF65-F5344CB8AC3E}">
        <p14:creationId xmlns:p14="http://schemas.microsoft.com/office/powerpoint/2010/main" val="331568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daraus ergibt sich meine Idee, ein Routenplaner für eFahrzeuge</a:t>
            </a:r>
            <a:endParaRPr lang="de-DE"/>
          </a:p>
          <a:p>
            <a:r>
              <a:rPr lang="en-US"/>
              <a:t>- Routenplaner sollte folgende Daten in die Routenplanung/berechnung mit einbeziehen: aktuelle Reichweite des Fahrzeugs, maximale Reichweite, die Verfügbarkeit von Ladestationen und das primäre Ziel dass nie die Batterie leergeht</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3</a:t>
            </a:fld>
            <a:endParaRPr lang="de-DE"/>
          </a:p>
        </p:txBody>
      </p:sp>
    </p:spTree>
    <p:extLst>
      <p:ext uri="{BB962C8B-B14F-4D97-AF65-F5344CB8AC3E}">
        <p14:creationId xmlns:p14="http://schemas.microsoft.com/office/powerpoint/2010/main" val="345893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dreischichtige Architektur</a:t>
            </a:r>
            <a:endParaRPr lang="de-DE"/>
          </a:p>
          <a:p>
            <a:r>
              <a:rPr lang="en-US"/>
              <a:t>- Resourcen: rohe PBF OpenStreetMap daten</a:t>
            </a:r>
            <a:endParaRPr lang="de-DE"/>
          </a:p>
          <a:p>
            <a:r>
              <a:rPr lang="en-US"/>
              <a:t>- Backend: Rust backend mit der Kernfunktionalität wie Parsing, Routing und API</a:t>
            </a:r>
            <a:endParaRPr lang="de-DE"/>
          </a:p>
          <a:p>
            <a:r>
              <a:rPr lang="en-US"/>
              <a:t>- Frontend: leaflet + react um Karte anzuzeigen und mit API zu interagieren</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5</a:t>
            </a:fld>
            <a:endParaRPr lang="de-DE"/>
          </a:p>
        </p:txBody>
      </p:sp>
    </p:spTree>
    <p:extLst>
      <p:ext uri="{BB962C8B-B14F-4D97-AF65-F5344CB8AC3E}">
        <p14:creationId xmlns:p14="http://schemas.microsoft.com/office/powerpoint/2010/main" val="261316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für Routenplanung für eFahrzeuge braucht man natürlich Daten über die verfügbaren Ladestationen, diese werden im backend geparsed und hängen an OpenStreetMap nodes als sogenannte Amenity als key-value paar</a:t>
            </a:r>
            <a:endParaRPr lang="de-DE"/>
          </a:p>
          <a:p>
            <a:r>
              <a:rPr lang="en-US"/>
              <a:t>- weitere Informationen wie die unterstützten Fahrzeuge, z.b. nur Auto, nur eBike, beide, Scooter,...</a:t>
            </a:r>
            <a:endParaRPr lang="de-DE"/>
          </a:p>
          <a:p>
            <a:r>
              <a:rPr lang="en-US"/>
              <a:t>- Kapazität, operator,... viele Daten, je nach dem was User eingetragen haben</a:t>
            </a:r>
            <a:endParaRPr lang="de-DE"/>
          </a:p>
          <a:p>
            <a:r>
              <a:rPr lang="en-US"/>
              <a:t>- wenn keine weiteren Daten angegeben nehmen wir an dass es für Auto und Fahrrad zulässig ist</a:t>
            </a:r>
            <a:endParaRPr lang="de-DE"/>
          </a:p>
          <a:p>
            <a:r>
              <a:rPr lang="en-US"/>
              <a:t>- erweitern interne Graph Datenstruktur im Backend um eine Liste von Charging Station Nodes</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6</a:t>
            </a:fld>
            <a:endParaRPr lang="de-DE"/>
          </a:p>
        </p:txBody>
      </p:sp>
    </p:spTree>
    <p:extLst>
      <p:ext uri="{BB962C8B-B14F-4D97-AF65-F5344CB8AC3E}">
        <p14:creationId xmlns:p14="http://schemas.microsoft.com/office/powerpoint/2010/main" val="173300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Überblick über den Ablauf und die Implementierung</a:t>
            </a:r>
            <a:endParaRPr lang="de-DE"/>
          </a:p>
          <a:p>
            <a:r>
              <a:rPr lang="en-US"/>
              <a:t>- genereller Ablauf: Backend kriegt shortest path request vom Frontend mit start, ziel, modus (auto oder fahrrad), und vor allem aktueller Reichweite und maximaler Reichweite</a:t>
            </a:r>
            <a:endParaRPr lang="de-DE"/>
          </a:p>
          <a:p>
            <a:r>
              <a:rPr lang="en-US"/>
              <a:t>- daraufhin initiale Dijkstra Berechnugn um zu checken ob man überhaupt ladestationen braucht, oder ob die Distanz innerhalb der aktuellen Reichweite liegt, falls kein Laden nötig ist kann man direkt den Dijkstra returnen, falls ja Schritt 3</a:t>
            </a:r>
            <a:endParaRPr lang="de-DE"/>
          </a:p>
          <a:p>
            <a:r>
              <a:rPr lang="en-US"/>
              <a:t>- Identifiziere die beste charging station anhand des start, ziels und der aktuellen Reichweite -&gt; da gehe ich gleich noch genau drauf ein</a:t>
            </a:r>
            <a:endParaRPr lang="de-DE"/>
          </a:p>
          <a:p>
            <a:r>
              <a:rPr lang="en-US"/>
              <a:t>- Berechne Dijkstra von start zur besten ladestation</a:t>
            </a:r>
            <a:endParaRPr lang="de-DE"/>
          </a:p>
          <a:p>
            <a:r>
              <a:rPr lang="en-US"/>
              <a:t>- da wir nun aufgeladen haben: setze aktuelle REichweite = maximale Reichweite und ersetze den ursprünglichen Startpunkt mit der Ladestation, da wir jetzt von hier zum Ziel müssen</a:t>
            </a:r>
            <a:endParaRPr lang="de-DE"/>
          </a:p>
          <a:p>
            <a:r>
              <a:rPr lang="en-US"/>
              <a:t>- berechne dijkstra von ladestation zum Ziel um zu checken ob weiteres Laden benötigt ist, falls nein: konkateniere die route und return, falls ja: wieder Schritt 3</a:t>
            </a:r>
            <a:endParaRPr lang="de-DE"/>
          </a:p>
          <a:p>
            <a:endParaRPr lang="en-US" dirty="0">
              <a:cs typeface="Calibri"/>
            </a:endParaRPr>
          </a:p>
        </p:txBody>
      </p:sp>
      <p:sp>
        <p:nvSpPr>
          <p:cNvPr id="4" name="Foliennummernplatzhalter 3"/>
          <p:cNvSpPr>
            <a:spLocks noGrp="1"/>
          </p:cNvSpPr>
          <p:nvPr>
            <p:ph type="sldNum" sz="quarter" idx="5"/>
          </p:nvPr>
        </p:nvSpPr>
        <p:spPr/>
        <p:txBody>
          <a:bodyPr/>
          <a:lstStyle/>
          <a:p>
            <a:fld id="{A27C43F3-1DB4-4068-8564-347CC9EC9C36}" type="slidenum">
              <a:rPr lang="de-DE"/>
              <a:t>7</a:t>
            </a:fld>
            <a:endParaRPr lang="de-DE"/>
          </a:p>
        </p:txBody>
      </p:sp>
    </p:spTree>
    <p:extLst>
      <p:ext uri="{BB962C8B-B14F-4D97-AF65-F5344CB8AC3E}">
        <p14:creationId xmlns:p14="http://schemas.microsoft.com/office/powerpoint/2010/main" val="421413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Identifizierung der besten Charging station:</a:t>
            </a:r>
            <a:endParaRPr lang="de-DE"/>
          </a:p>
          <a:p>
            <a:r>
              <a:rPr lang="en-US"/>
              <a:t>- iteriere über alle charging stations</a:t>
            </a:r>
            <a:endParaRPr lang="de-DE"/>
          </a:p>
          <a:p>
            <a:r>
              <a:rPr lang="en-US"/>
              <a:t>- check ob charging station innerhalb der aktuellen Reichweite liegt mit haversine distance und treshold (Annahme: haversine distanz * 1.25 ~ dijkstra distance) -&gt; falls NEIN: gehe zur nächsten iteration, falls ja weiter</a:t>
            </a:r>
            <a:endParaRPr lang="de-DE"/>
          </a:p>
          <a:p>
            <a:r>
              <a:rPr lang="en-US"/>
              <a:t>- check ob charging station wenigstens 50% der aktuellen Reichweite nutzt, falls NEIN: gehe zur nächsten ieration, falls ja weiter</a:t>
            </a:r>
            <a:endParaRPr lang="de-DE"/>
          </a:p>
          <a:p>
            <a:r>
              <a:rPr lang="en-US"/>
              <a:t>- Berechne haversine distanz von charging station zum Ziel</a:t>
            </a:r>
            <a:endParaRPr lang="de-DE"/>
          </a:p>
          <a:p>
            <a:r>
              <a:rPr lang="en-US"/>
              <a:t>- Summiere distanz von start zur charging station und distanz von charging station zum Ziel und check ob kleiner als aktuelles Distanzminima ist, sprich wir wollen minimale Distanz in Summe mit Charging station</a:t>
            </a:r>
            <a:endParaRPr lang="de-DE"/>
          </a:p>
          <a:p>
            <a:r>
              <a:rPr lang="en-US"/>
              <a:t>- Falls ja: update die aktuelle als die beste chargign station</a:t>
            </a:r>
            <a:endParaRPr lang="de-DE"/>
          </a:p>
          <a:p>
            <a:r>
              <a:rPr lang="en-US"/>
              <a:t>- Falls nein: gehe zur nächsten Iteration</a:t>
            </a:r>
            <a:endParaRPr lang="de-DE"/>
          </a:p>
          <a:p>
            <a:endParaRPr lang="en-US" dirty="0">
              <a:cs typeface="Calibri"/>
            </a:endParaRPr>
          </a:p>
        </p:txBody>
      </p:sp>
      <p:sp>
        <p:nvSpPr>
          <p:cNvPr id="4" name="Foliennummernplatzhalter 3"/>
          <p:cNvSpPr>
            <a:spLocks noGrp="1"/>
          </p:cNvSpPr>
          <p:nvPr>
            <p:ph type="sldNum" sz="quarter" idx="5"/>
          </p:nvPr>
        </p:nvSpPr>
        <p:spPr/>
        <p:txBody>
          <a:bodyPr/>
          <a:lstStyle/>
          <a:p>
            <a:fld id="{A27C43F3-1DB4-4068-8564-347CC9EC9C36}" type="slidenum">
              <a:rPr lang="de-DE"/>
              <a:t>8</a:t>
            </a:fld>
            <a:endParaRPr lang="de-DE"/>
          </a:p>
        </p:txBody>
      </p:sp>
    </p:spTree>
    <p:extLst>
      <p:ext uri="{BB962C8B-B14F-4D97-AF65-F5344CB8AC3E}">
        <p14:creationId xmlns:p14="http://schemas.microsoft.com/office/powerpoint/2010/main" val="324792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konkretes Beispiel, iterieren jetzt anhand des Algos über die 3 Charging stations</a:t>
            </a:r>
            <a:endParaRPr lang="de-DE"/>
          </a:p>
          <a:p>
            <a:r>
              <a:rPr lang="en-US" dirty="0"/>
              <a:t> </a:t>
            </a:r>
            <a:endParaRPr lang="en-US" dirty="0">
              <a:cs typeface="Calibri"/>
            </a:endParaRPr>
          </a:p>
          <a:p>
            <a:r>
              <a:rPr lang="en-US"/>
              <a:t>- CS1: check ob es in der Reichweite liegt, da Reichweite 250km ist und distanz von start zu CS1 240, ist das true</a:t>
            </a:r>
          </a:p>
          <a:p>
            <a:r>
              <a:rPr lang="en-US"/>
              <a:t>- check ob es wenigstens 50% der reichweite nutzt, also ob distanz größer als 125km ist, true</a:t>
            </a:r>
          </a:p>
          <a:p>
            <a:r>
              <a:rPr lang="en-US"/>
              <a:t>- check ob summe der distanzen kleiner als globales distanz mimima ist, aktuell erste iteration also ist minima gerade MAX value, daher ist es automatisch kleiner und wird als beste chargign station gesetzt</a:t>
            </a:r>
          </a:p>
          <a:p>
            <a:r>
              <a:rPr lang="en-US" dirty="0"/>
              <a:t> </a:t>
            </a:r>
            <a:endParaRPr lang="en-US" dirty="0">
              <a:cs typeface="Calibri"/>
            </a:endParaRPr>
          </a:p>
          <a:p>
            <a:r>
              <a:rPr lang="en-US"/>
              <a:t>- CS2: check ob es in der Reichweite liegt, 320km &gt; 250 km allso liegt es nicht in der Reichweite, wir gehen direkt zur nächsten cahrging station</a:t>
            </a:r>
          </a:p>
          <a:p>
            <a:r>
              <a:rPr lang="en-US" dirty="0"/>
              <a:t> </a:t>
            </a:r>
            <a:endParaRPr lang="en-US" dirty="0">
              <a:cs typeface="Calibri"/>
            </a:endParaRPr>
          </a:p>
          <a:p>
            <a:r>
              <a:rPr lang="en-US"/>
              <a:t>- CS3: check bo in Reichweite, 180 &lt; 250 true, also weiter</a:t>
            </a:r>
          </a:p>
          <a:p>
            <a:r>
              <a:rPr lang="en-US"/>
              <a:t>- check ob es wenigstens 50% verbraucht der Reichweite, 180 größer 125 also ja</a:t>
            </a:r>
          </a:p>
          <a:p>
            <a:r>
              <a:rPr lang="en-US"/>
              <a:t>- check ob die summe der distanzen kleiner ist als aktuell beste distanzsumme, 180 von start zu CS2, 340 von CS2 zu goal also 520 in SUmme, besser als 530 von CS1, also setze als beste charging station</a:t>
            </a:r>
          </a:p>
        </p:txBody>
      </p:sp>
      <p:sp>
        <p:nvSpPr>
          <p:cNvPr id="4" name="Foliennummernplatzhalter 3"/>
          <p:cNvSpPr>
            <a:spLocks noGrp="1"/>
          </p:cNvSpPr>
          <p:nvPr>
            <p:ph type="sldNum" sz="quarter" idx="5"/>
          </p:nvPr>
        </p:nvSpPr>
        <p:spPr/>
        <p:txBody>
          <a:bodyPr/>
          <a:lstStyle/>
          <a:p>
            <a:fld id="{A27C43F3-1DB4-4068-8564-347CC9EC9C36}" type="slidenum">
              <a:rPr lang="de-DE"/>
              <a:t>9</a:t>
            </a:fld>
            <a:endParaRPr lang="de-DE"/>
          </a:p>
        </p:txBody>
      </p:sp>
    </p:spTree>
    <p:extLst>
      <p:ext uri="{BB962C8B-B14F-4D97-AF65-F5344CB8AC3E}">
        <p14:creationId xmlns:p14="http://schemas.microsoft.com/office/powerpoint/2010/main" val="108982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suche von Städten, Plätzen, Straßen, POIs..via Nominatim API</a:t>
            </a:r>
            <a:endParaRPr lang="de-DE"/>
          </a:p>
          <a:p>
            <a:r>
              <a:rPr lang="en-US"/>
              <a:t>- Alle charging stations anzeigbar </a:t>
            </a:r>
            <a:endParaRPr lang="de-DE"/>
          </a:p>
          <a:p>
            <a:r>
              <a:rPr lang="en-US"/>
              <a:t>- Routen nach Zeit oder Distanz</a:t>
            </a:r>
            <a:endParaRPr lang="de-DE"/>
          </a:p>
          <a:p>
            <a:r>
              <a:rPr lang="en-US"/>
              <a:t>- Routen für eBikes und eCar</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10</a:t>
            </a:fld>
            <a:endParaRPr lang="de-DE"/>
          </a:p>
        </p:txBody>
      </p:sp>
    </p:spTree>
    <p:extLst>
      <p:ext uri="{BB962C8B-B14F-4D97-AF65-F5344CB8AC3E}">
        <p14:creationId xmlns:p14="http://schemas.microsoft.com/office/powerpoint/2010/main" val="269527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 Bestimmung der charging station bzw der Route ist nicht optimal, da es mit haversine distance erfolgt und Annahme trifft wie z.B. 1,25*haversine ~ dijkstra distance</a:t>
            </a:r>
            <a:endParaRPr lang="de-DE"/>
          </a:p>
          <a:p>
            <a:r>
              <a:rPr lang="en-US"/>
              <a:t>- man könnte jede Charging station die innerhalb der Range liegt einen Dijkstra berechen -&gt; siehe Dichte der Charging stations von Demo, und allein für Baden-Württemberg gibt es ca. 1700, Stuttgart ca. 700</a:t>
            </a:r>
            <a:endParaRPr lang="de-DE"/>
          </a:p>
          <a:p>
            <a:r>
              <a:rPr lang="en-US"/>
              <a:t>- für optimales Routing für efahrzeuge müsste man die Kanten im graph mit Gewichten belegen die dem Energieverbrauch entsprechen, außerdem könnte man noch das Höhenprofil mit in Betracht ziehen um eine noch optimalere Route berechnen</a:t>
            </a:r>
            <a:endParaRPr lang="de-DE"/>
          </a:p>
        </p:txBody>
      </p:sp>
      <p:sp>
        <p:nvSpPr>
          <p:cNvPr id="4" name="Foliennummernplatzhalter 3"/>
          <p:cNvSpPr>
            <a:spLocks noGrp="1"/>
          </p:cNvSpPr>
          <p:nvPr>
            <p:ph type="sldNum" sz="quarter" idx="5"/>
          </p:nvPr>
        </p:nvSpPr>
        <p:spPr/>
        <p:txBody>
          <a:bodyPr/>
          <a:lstStyle/>
          <a:p>
            <a:fld id="{A27C43F3-1DB4-4068-8564-347CC9EC9C36}" type="slidenum">
              <a:rPr lang="de-DE"/>
              <a:t>11</a:t>
            </a:fld>
            <a:endParaRPr lang="de-DE"/>
          </a:p>
        </p:txBody>
      </p:sp>
    </p:spTree>
    <p:extLst>
      <p:ext uri="{BB962C8B-B14F-4D97-AF65-F5344CB8AC3E}">
        <p14:creationId xmlns:p14="http://schemas.microsoft.com/office/powerpoint/2010/main" val="111413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rdms.images.consumerreports.org/c_lfill,w_720,q_auto,f_auto/prod/cars/cr/model-years/11213-2022-tesla-cybertru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penchargemap.org/site&#82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upload.wikimedia.org/wikipedia/commons/thumb/b/b0/Openstreetmap_logo.svg/1200px-Openstreetmap_logo.svg.png" TargetMode="External"/><Relationship Id="rId3" Type="http://schemas.openxmlformats.org/officeDocument/2006/relationships/hyperlink" Target="https://cdn.freebiesupply.com/logos/thumbs/2x/leaflet-logo.png"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upload.wikimedia.org/wikipedia/commons/thumb/d/d5/Rust_programming_language_black_logo.svg/1200px-Rust_programming_language_black_logo.svg.png"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upload.wikimedia.org/wikipedia/commons/thumb/a/a7/React-icon.svg/1280px-React-icon.svg.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eMaps</a:t>
            </a:r>
          </a:p>
        </p:txBody>
      </p:sp>
      <p:sp>
        <p:nvSpPr>
          <p:cNvPr id="3" name="Subtitle 2"/>
          <p:cNvSpPr>
            <a:spLocks noGrp="1"/>
          </p:cNvSpPr>
          <p:nvPr>
            <p:ph type="subTitle" idx="1"/>
          </p:nvPr>
        </p:nvSpPr>
        <p:spPr/>
        <p:txBody>
          <a:bodyPr/>
          <a:lstStyle/>
          <a:p>
            <a:r>
              <a:rPr lang="en-US" dirty="0" err="1"/>
              <a:t>Fachpraktikum</a:t>
            </a:r>
            <a:r>
              <a:rPr lang="en-US" dirty="0"/>
              <a:t> Algorithms on OpenStreetMap Data 19/20</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BF68BD-2EA3-4A26-8EA8-9682D2F629B6}"/>
              </a:ext>
            </a:extLst>
          </p:cNvPr>
          <p:cNvSpPr>
            <a:spLocks noGrp="1"/>
          </p:cNvSpPr>
          <p:nvPr>
            <p:ph type="title"/>
          </p:nvPr>
        </p:nvSpPr>
        <p:spPr/>
        <p:txBody>
          <a:bodyPr/>
          <a:lstStyle/>
          <a:p>
            <a:r>
              <a:rPr lang="de-DE" dirty="0"/>
              <a:t>Other Features</a:t>
            </a:r>
          </a:p>
        </p:txBody>
      </p:sp>
      <p:sp>
        <p:nvSpPr>
          <p:cNvPr id="3" name="Inhaltsplatzhalter 2">
            <a:extLst>
              <a:ext uri="{FF2B5EF4-FFF2-40B4-BE49-F238E27FC236}">
                <a16:creationId xmlns:a16="http://schemas.microsoft.com/office/drawing/2014/main" id="{AE92A361-5831-461A-B83B-10A8696730DE}"/>
              </a:ext>
            </a:extLst>
          </p:cNvPr>
          <p:cNvSpPr>
            <a:spLocks noGrp="1"/>
          </p:cNvSpPr>
          <p:nvPr>
            <p:ph idx="1"/>
          </p:nvPr>
        </p:nvSpPr>
        <p:spPr>
          <a:xfrm>
            <a:off x="677334" y="1808897"/>
            <a:ext cx="8596668" cy="3880773"/>
          </a:xfrm>
        </p:spPr>
        <p:txBody>
          <a:bodyPr vert="horz" lIns="91440" tIns="45720" rIns="91440" bIns="45720" rtlCol="0" anchor="t">
            <a:normAutofit/>
          </a:bodyPr>
          <a:lstStyle/>
          <a:p>
            <a:r>
              <a:rPr lang="de-DE" dirty="0"/>
              <a:t>Search Cities, Places, POIs, … via </a:t>
            </a:r>
            <a:r>
              <a:rPr lang="de-DE" dirty="0" err="1"/>
              <a:t>Nominatim</a:t>
            </a:r>
            <a:r>
              <a:rPr lang="de-DE" dirty="0"/>
              <a:t> API</a:t>
            </a:r>
          </a:p>
          <a:p>
            <a:r>
              <a:rPr lang="de-DE" dirty="0"/>
              <a:t>Show </a:t>
            </a:r>
            <a:r>
              <a:rPr lang="de-DE" dirty="0" err="1"/>
              <a:t>map</a:t>
            </a:r>
            <a:r>
              <a:rPr lang="de-DE" dirty="0"/>
              <a:t> </a:t>
            </a:r>
            <a:r>
              <a:rPr lang="de-DE" dirty="0" err="1"/>
              <a:t>of</a:t>
            </a:r>
            <a:r>
              <a:rPr lang="de-DE" dirty="0"/>
              <a:t> all </a:t>
            </a:r>
            <a:r>
              <a:rPr lang="de-DE" dirty="0" err="1"/>
              <a:t>charging</a:t>
            </a:r>
            <a:r>
              <a:rPr lang="de-DE" dirty="0"/>
              <a:t> </a:t>
            </a:r>
            <a:r>
              <a:rPr lang="de-DE" dirty="0" err="1"/>
              <a:t>stations</a:t>
            </a:r>
          </a:p>
          <a:p>
            <a:r>
              <a:rPr lang="de-DE"/>
              <a:t>Time/distance routing</a:t>
            </a:r>
          </a:p>
          <a:p>
            <a:r>
              <a:rPr lang="de-DE"/>
              <a:t>Routing for eBike and eCar</a:t>
            </a:r>
            <a:endParaRPr lang="de-DE" dirty="0"/>
          </a:p>
        </p:txBody>
      </p:sp>
    </p:spTree>
    <p:extLst>
      <p:ext uri="{BB962C8B-B14F-4D97-AF65-F5344CB8AC3E}">
        <p14:creationId xmlns:p14="http://schemas.microsoft.com/office/powerpoint/2010/main" val="205057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E67A30-2169-4D4B-9E33-382C6607F934}"/>
              </a:ext>
            </a:extLst>
          </p:cNvPr>
          <p:cNvSpPr>
            <a:spLocks noGrp="1"/>
          </p:cNvSpPr>
          <p:nvPr>
            <p:ph type="title"/>
          </p:nvPr>
        </p:nvSpPr>
        <p:spPr/>
        <p:txBody>
          <a:bodyPr/>
          <a:lstStyle/>
          <a:p>
            <a:r>
              <a:rPr lang="de-DE"/>
              <a:t>Limitations &amp; Future Work</a:t>
            </a:r>
          </a:p>
        </p:txBody>
      </p:sp>
      <p:sp>
        <p:nvSpPr>
          <p:cNvPr id="3" name="Inhaltsplatzhalter 2">
            <a:extLst>
              <a:ext uri="{FF2B5EF4-FFF2-40B4-BE49-F238E27FC236}">
                <a16:creationId xmlns:a16="http://schemas.microsoft.com/office/drawing/2014/main" id="{C81AA876-23D7-498E-9E2C-6F50EB9A66C9}"/>
              </a:ext>
            </a:extLst>
          </p:cNvPr>
          <p:cNvSpPr>
            <a:spLocks noGrp="1"/>
          </p:cNvSpPr>
          <p:nvPr>
            <p:ph idx="1"/>
          </p:nvPr>
        </p:nvSpPr>
        <p:spPr>
          <a:xfrm>
            <a:off x="677334" y="1711204"/>
            <a:ext cx="8596668" cy="3880773"/>
          </a:xfrm>
        </p:spPr>
        <p:txBody>
          <a:bodyPr vert="horz" lIns="91440" tIns="45720" rIns="91440" bIns="45720" rtlCol="0" anchor="t">
            <a:normAutofit/>
          </a:bodyPr>
          <a:lstStyle/>
          <a:p>
            <a:r>
              <a:rPr lang="de-DE" dirty="0" err="1"/>
              <a:t>Determining</a:t>
            </a:r>
            <a:r>
              <a:rPr lang="de-DE" dirty="0"/>
              <a:t> </a:t>
            </a:r>
            <a:r>
              <a:rPr lang="de-DE" dirty="0" err="1"/>
              <a:t>charging</a:t>
            </a:r>
            <a:r>
              <a:rPr lang="de-DE" dirty="0"/>
              <a:t> </a:t>
            </a:r>
            <a:r>
              <a:rPr lang="de-DE" dirty="0" err="1"/>
              <a:t>station</a:t>
            </a:r>
            <a:r>
              <a:rPr lang="de-DE" dirty="0"/>
              <a:t>/route not optimal</a:t>
            </a:r>
          </a:p>
          <a:p>
            <a:pPr lvl="1"/>
            <a:r>
              <a:rPr lang="de-DE" dirty="0" err="1"/>
              <a:t>Extend</a:t>
            </a:r>
            <a:r>
              <a:rPr lang="de-DE" dirty="0"/>
              <a:t> </a:t>
            </a:r>
            <a:r>
              <a:rPr lang="de-DE" dirty="0" err="1"/>
              <a:t>edges</a:t>
            </a:r>
            <a:r>
              <a:rPr lang="de-DE" dirty="0"/>
              <a:t> </a:t>
            </a:r>
            <a:r>
              <a:rPr lang="de-DE" dirty="0" err="1"/>
              <a:t>by</a:t>
            </a:r>
            <a:r>
              <a:rPr lang="de-DE" dirty="0"/>
              <a:t> a </a:t>
            </a:r>
            <a:r>
              <a:rPr lang="de-DE" dirty="0" err="1"/>
              <a:t>weight</a:t>
            </a:r>
            <a:r>
              <a:rPr lang="de-DE" dirty="0"/>
              <a:t> </a:t>
            </a:r>
            <a:r>
              <a:rPr lang="de-DE" dirty="0" err="1"/>
              <a:t>representing</a:t>
            </a:r>
            <a:r>
              <a:rPr lang="de-DE" dirty="0"/>
              <a:t> </a:t>
            </a:r>
            <a:r>
              <a:rPr lang="de-DE" dirty="0" err="1"/>
              <a:t>the</a:t>
            </a:r>
            <a:r>
              <a:rPr lang="de-DE" dirty="0"/>
              <a:t> </a:t>
            </a:r>
            <a:r>
              <a:rPr lang="de-DE" dirty="0" err="1"/>
              <a:t>energy</a:t>
            </a:r>
            <a:r>
              <a:rPr lang="de-DE" dirty="0"/>
              <a:t> </a:t>
            </a:r>
            <a:r>
              <a:rPr lang="de-DE" dirty="0" err="1"/>
              <a:t>consumption</a:t>
            </a:r>
            <a:endParaRPr lang="de-DE" dirty="0"/>
          </a:p>
          <a:p>
            <a:pPr lvl="1"/>
            <a:r>
              <a:rPr lang="de-DE" dirty="0" err="1"/>
              <a:t>Consider</a:t>
            </a:r>
            <a:r>
              <a:rPr lang="de-DE" dirty="0"/>
              <a:t> </a:t>
            </a:r>
            <a:r>
              <a:rPr lang="de-DE" dirty="0" err="1"/>
              <a:t>elevation</a:t>
            </a:r>
            <a:r>
              <a:rPr lang="de-DE" dirty="0"/>
              <a:t> </a:t>
            </a:r>
            <a:r>
              <a:rPr lang="de-DE" dirty="0" err="1"/>
              <a:t>profile</a:t>
            </a:r>
            <a:r>
              <a:rPr lang="de-DE" dirty="0"/>
              <a:t> </a:t>
            </a:r>
            <a:r>
              <a:rPr lang="de-DE" dirty="0" err="1"/>
              <a:t>to</a:t>
            </a:r>
            <a:r>
              <a:rPr lang="de-DE" dirty="0"/>
              <a:t> </a:t>
            </a:r>
            <a:r>
              <a:rPr lang="de-DE" dirty="0" err="1"/>
              <a:t>determine</a:t>
            </a:r>
            <a:r>
              <a:rPr lang="de-DE" dirty="0"/>
              <a:t> </a:t>
            </a:r>
            <a:r>
              <a:rPr lang="de-DE" dirty="0" err="1"/>
              <a:t>more</a:t>
            </a:r>
            <a:r>
              <a:rPr lang="de-DE" dirty="0"/>
              <a:t> </a:t>
            </a:r>
            <a:r>
              <a:rPr lang="de-DE" dirty="0" err="1"/>
              <a:t>energy</a:t>
            </a:r>
            <a:r>
              <a:rPr lang="de-DE" dirty="0"/>
              <a:t> </a:t>
            </a:r>
            <a:r>
              <a:rPr lang="de-DE" dirty="0" err="1"/>
              <a:t>efficient</a:t>
            </a:r>
            <a:r>
              <a:rPr lang="de-DE" dirty="0"/>
              <a:t> </a:t>
            </a:r>
            <a:r>
              <a:rPr lang="de-DE" dirty="0" err="1"/>
              <a:t>routes</a:t>
            </a:r>
            <a:endParaRPr lang="de-DE" dirty="0"/>
          </a:p>
        </p:txBody>
      </p:sp>
    </p:spTree>
    <p:extLst>
      <p:ext uri="{BB962C8B-B14F-4D97-AF65-F5344CB8AC3E}">
        <p14:creationId xmlns:p14="http://schemas.microsoft.com/office/powerpoint/2010/main" val="292399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E8B5FC6-2EDE-46CE-89BD-DFA96DAAB3F3}"/>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en-US" sz="6600" dirty="0">
                <a:solidFill>
                  <a:srgbClr val="FFFFFF"/>
                </a:solidFill>
              </a:rPr>
              <a:t>Thank you!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61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8C30B-28BF-474A-8CD0-C933F2373B7E}"/>
              </a:ext>
            </a:extLst>
          </p:cNvPr>
          <p:cNvSpPr>
            <a:spLocks noGrp="1"/>
          </p:cNvSpPr>
          <p:nvPr>
            <p:ph type="title"/>
          </p:nvPr>
        </p:nvSpPr>
        <p:spPr>
          <a:xfrm>
            <a:off x="677334" y="609600"/>
            <a:ext cx="8596668" cy="1320800"/>
          </a:xfrm>
        </p:spPr>
        <p:txBody>
          <a:bodyPr anchor="t">
            <a:normAutofit/>
          </a:bodyPr>
          <a:lstStyle/>
          <a:p>
            <a:r>
              <a:rPr lang="de-DE" dirty="0"/>
              <a:t>Motivation</a:t>
            </a:r>
          </a:p>
        </p:txBody>
      </p:sp>
      <p:sp>
        <p:nvSpPr>
          <p:cNvPr id="3" name="Inhaltsplatzhalter 2">
            <a:extLst>
              <a:ext uri="{FF2B5EF4-FFF2-40B4-BE49-F238E27FC236}">
                <a16:creationId xmlns:a16="http://schemas.microsoft.com/office/drawing/2014/main" id="{EE4DCE9B-CE88-4B67-A446-C407866B9817}"/>
              </a:ext>
            </a:extLst>
          </p:cNvPr>
          <p:cNvSpPr>
            <a:spLocks noGrp="1"/>
          </p:cNvSpPr>
          <p:nvPr>
            <p:ph idx="1"/>
          </p:nvPr>
        </p:nvSpPr>
        <p:spPr>
          <a:xfrm>
            <a:off x="4782976" y="1746198"/>
            <a:ext cx="5014525" cy="3880773"/>
          </a:xfrm>
        </p:spPr>
        <p:txBody>
          <a:bodyPr vert="horz" lIns="91440" tIns="45720" rIns="91440" bIns="45720" rtlCol="0" anchor="t">
            <a:normAutofit/>
          </a:bodyPr>
          <a:lstStyle/>
          <a:p>
            <a:r>
              <a:rPr lang="de-DE" dirty="0" err="1"/>
              <a:t>Electrically-powered</a:t>
            </a:r>
            <a:r>
              <a:rPr lang="de-DE" dirty="0"/>
              <a:t> </a:t>
            </a:r>
            <a:r>
              <a:rPr lang="de-DE" dirty="0" err="1"/>
              <a:t>vehicles</a:t>
            </a:r>
            <a:r>
              <a:rPr lang="de-DE" dirty="0"/>
              <a:t> </a:t>
            </a:r>
            <a:r>
              <a:rPr lang="de-DE" dirty="0" err="1"/>
              <a:t>important</a:t>
            </a:r>
            <a:r>
              <a:rPr lang="de-DE" dirty="0"/>
              <a:t> in </a:t>
            </a:r>
            <a:r>
              <a:rPr lang="de-DE" dirty="0" err="1"/>
              <a:t>fight</a:t>
            </a:r>
            <a:r>
              <a:rPr lang="de-DE" dirty="0"/>
              <a:t> </a:t>
            </a:r>
            <a:r>
              <a:rPr lang="de-DE" dirty="0" err="1"/>
              <a:t>against</a:t>
            </a:r>
            <a:r>
              <a:rPr lang="de-DE" dirty="0"/>
              <a:t> </a:t>
            </a:r>
            <a:r>
              <a:rPr lang="de-DE" dirty="0" err="1"/>
              <a:t>climate</a:t>
            </a:r>
            <a:r>
              <a:rPr lang="de-DE" dirty="0"/>
              <a:t> </a:t>
            </a:r>
            <a:r>
              <a:rPr lang="de-DE" dirty="0" err="1"/>
              <a:t>change</a:t>
            </a:r>
          </a:p>
          <a:p>
            <a:endParaRPr lang="de-DE" dirty="0"/>
          </a:p>
          <a:p>
            <a:r>
              <a:rPr lang="de-DE" dirty="0"/>
              <a:t>Unique </a:t>
            </a:r>
            <a:r>
              <a:rPr lang="de-DE" dirty="0" err="1"/>
              <a:t>characteristics</a:t>
            </a:r>
            <a:r>
              <a:rPr lang="de-DE" dirty="0"/>
              <a:t>:</a:t>
            </a:r>
          </a:p>
          <a:p>
            <a:pPr lvl="1"/>
            <a:r>
              <a:rPr lang="de-DE" dirty="0"/>
              <a:t>Limited </a:t>
            </a:r>
            <a:r>
              <a:rPr lang="de-DE" dirty="0" err="1"/>
              <a:t>cruising</a:t>
            </a:r>
            <a:r>
              <a:rPr lang="de-DE" dirty="0"/>
              <a:t> </a:t>
            </a:r>
            <a:r>
              <a:rPr lang="de-DE" dirty="0" err="1"/>
              <a:t>range</a:t>
            </a:r>
            <a:endParaRPr lang="de-DE"/>
          </a:p>
          <a:p>
            <a:pPr lvl="1"/>
            <a:r>
              <a:rPr lang="de-DE" dirty="0"/>
              <a:t>Long </a:t>
            </a:r>
            <a:r>
              <a:rPr lang="de-DE" dirty="0" err="1"/>
              <a:t>recharge</a:t>
            </a:r>
            <a:r>
              <a:rPr lang="de-DE" dirty="0"/>
              <a:t> </a:t>
            </a:r>
            <a:r>
              <a:rPr lang="de-DE" dirty="0" err="1"/>
              <a:t>times</a:t>
            </a:r>
          </a:p>
          <a:p>
            <a:pPr lvl="1"/>
            <a:endParaRPr lang="de-DE" dirty="0"/>
          </a:p>
          <a:p>
            <a:r>
              <a:rPr lang="de-DE" dirty="0"/>
              <a:t>May </a:t>
            </a:r>
            <a:r>
              <a:rPr lang="de-DE" dirty="0" err="1"/>
              <a:t>run</a:t>
            </a:r>
            <a:r>
              <a:rPr lang="de-DE" dirty="0"/>
              <a:t> out </a:t>
            </a:r>
            <a:r>
              <a:rPr lang="de-DE" dirty="0" err="1"/>
              <a:t>of</a:t>
            </a:r>
            <a:r>
              <a:rPr lang="de-DE" dirty="0"/>
              <a:t> power </a:t>
            </a:r>
          </a:p>
          <a:p>
            <a:pPr marL="0" indent="0">
              <a:buNone/>
            </a:pPr>
            <a:endParaRPr lang="de-DE" dirty="0"/>
          </a:p>
          <a:p>
            <a:pPr marL="0" indent="0">
              <a:buNone/>
            </a:pPr>
            <a:r>
              <a:rPr lang="de-DE" dirty="0"/>
              <a:t>       Adaption </a:t>
            </a:r>
            <a:r>
              <a:rPr lang="de-DE" dirty="0" err="1"/>
              <a:t>of</a:t>
            </a:r>
            <a:r>
              <a:rPr lang="de-DE" dirty="0"/>
              <a:t> route </a:t>
            </a:r>
            <a:r>
              <a:rPr lang="de-DE" dirty="0" err="1"/>
              <a:t>planners</a:t>
            </a:r>
            <a:r>
              <a:rPr lang="de-DE" dirty="0"/>
              <a:t> </a:t>
            </a:r>
            <a:r>
              <a:rPr lang="de-DE" dirty="0" err="1"/>
              <a:t>required</a:t>
            </a:r>
            <a:r>
              <a:rPr lang="de-DE" dirty="0"/>
              <a:t>!</a:t>
            </a:r>
          </a:p>
          <a:p>
            <a:pPr lvl="1"/>
            <a:endParaRPr lang="de-DE" dirty="0"/>
          </a:p>
          <a:p>
            <a:pPr lvl="1"/>
            <a:endParaRPr lang="de-DE" dirty="0"/>
          </a:p>
          <a:p>
            <a:endParaRPr lang="de-DE" dirty="0"/>
          </a:p>
        </p:txBody>
      </p:sp>
      <p:pic>
        <p:nvPicPr>
          <p:cNvPr id="4" name="Grafik 4" descr="Ein Bild, das Auto, sitzend, weiß, Tisch enthält.&#10;&#10;Mit sehr hoher Zuverlässigkeit generierte Beschreibung">
            <a:extLst>
              <a:ext uri="{FF2B5EF4-FFF2-40B4-BE49-F238E27FC236}">
                <a16:creationId xmlns:a16="http://schemas.microsoft.com/office/drawing/2014/main" id="{08E127D1-995C-4604-95A2-CCFC57F9D745}"/>
              </a:ext>
            </a:extLst>
          </p:cNvPr>
          <p:cNvPicPr>
            <a:picLocks noChangeAspect="1"/>
          </p:cNvPicPr>
          <p:nvPr/>
        </p:nvPicPr>
        <p:blipFill rotWithShape="1">
          <a:blip r:embed="rId3"/>
          <a:srcRect r="3" b="1941"/>
          <a:stretch/>
        </p:blipFill>
        <p:spPr>
          <a:xfrm>
            <a:off x="305248" y="1497555"/>
            <a:ext cx="4535924" cy="3245868"/>
          </a:xfrm>
          <a:prstGeom prst="rect">
            <a:avLst/>
          </a:prstGeom>
        </p:spPr>
      </p:pic>
      <p:sp>
        <p:nvSpPr>
          <p:cNvPr id="6" name="Pfeil: nach rechts 5">
            <a:extLst>
              <a:ext uri="{FF2B5EF4-FFF2-40B4-BE49-F238E27FC236}">
                <a16:creationId xmlns:a16="http://schemas.microsoft.com/office/drawing/2014/main" id="{174A69AE-F0E0-49C2-A805-2DE5E4039CF1}"/>
              </a:ext>
            </a:extLst>
          </p:cNvPr>
          <p:cNvSpPr/>
          <p:nvPr/>
        </p:nvSpPr>
        <p:spPr>
          <a:xfrm>
            <a:off x="4845199" y="5227413"/>
            <a:ext cx="376719" cy="1626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F5A45E9-4656-4AA2-823B-B91F6050A30B}"/>
              </a:ext>
            </a:extLst>
          </p:cNvPr>
          <p:cNvSpPr txBox="1"/>
          <p:nvPr/>
        </p:nvSpPr>
        <p:spPr>
          <a:xfrm>
            <a:off x="2147299" y="4484669"/>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600" dirty="0">
                <a:solidFill>
                  <a:schemeClr val="bg1">
                    <a:lumMod val="50000"/>
                  </a:schemeClr>
                </a:solidFill>
                <a:hlinkClick r:id="rId4"/>
              </a:rPr>
              <a:t>Source</a:t>
            </a:r>
            <a:endParaRPr lang="de-DE" sz="600" dirty="0">
              <a:solidFill>
                <a:schemeClr val="bg1">
                  <a:lumMod val="50000"/>
                </a:schemeClr>
              </a:solidFill>
              <a:ea typeface="+mn-lt"/>
              <a:cs typeface="+mn-lt"/>
            </a:endParaRPr>
          </a:p>
        </p:txBody>
      </p:sp>
    </p:spTree>
    <p:extLst>
      <p:ext uri="{BB962C8B-B14F-4D97-AF65-F5344CB8AC3E}">
        <p14:creationId xmlns:p14="http://schemas.microsoft.com/office/powerpoint/2010/main" val="308031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8C30B-28BF-474A-8CD0-C933F2373B7E}"/>
              </a:ext>
            </a:extLst>
          </p:cNvPr>
          <p:cNvSpPr>
            <a:spLocks noGrp="1"/>
          </p:cNvSpPr>
          <p:nvPr>
            <p:ph type="title"/>
          </p:nvPr>
        </p:nvSpPr>
        <p:spPr>
          <a:xfrm>
            <a:off x="677334" y="609600"/>
            <a:ext cx="8596668" cy="1320800"/>
          </a:xfrm>
        </p:spPr>
        <p:txBody>
          <a:bodyPr anchor="t">
            <a:normAutofit/>
          </a:bodyPr>
          <a:lstStyle/>
          <a:p>
            <a:r>
              <a:rPr lang="de-DE" dirty="0" err="1"/>
              <a:t>Idea</a:t>
            </a:r>
          </a:p>
        </p:txBody>
      </p:sp>
      <p:sp>
        <p:nvSpPr>
          <p:cNvPr id="3" name="Inhaltsplatzhalter 2">
            <a:extLst>
              <a:ext uri="{FF2B5EF4-FFF2-40B4-BE49-F238E27FC236}">
                <a16:creationId xmlns:a16="http://schemas.microsoft.com/office/drawing/2014/main" id="{EE4DCE9B-CE88-4B67-A446-C407866B9817}"/>
              </a:ext>
            </a:extLst>
          </p:cNvPr>
          <p:cNvSpPr>
            <a:spLocks noGrp="1"/>
          </p:cNvSpPr>
          <p:nvPr>
            <p:ph idx="1"/>
          </p:nvPr>
        </p:nvSpPr>
        <p:spPr>
          <a:xfrm>
            <a:off x="4782976" y="1602763"/>
            <a:ext cx="5014525" cy="3880773"/>
          </a:xfrm>
        </p:spPr>
        <p:txBody>
          <a:bodyPr vert="horz" lIns="91440" tIns="45720" rIns="91440" bIns="45720" rtlCol="0" anchor="t">
            <a:normAutofit/>
          </a:bodyPr>
          <a:lstStyle/>
          <a:p>
            <a:r>
              <a:rPr lang="de-DE" dirty="0"/>
              <a:t>Route </a:t>
            </a:r>
            <a:r>
              <a:rPr lang="de-DE" dirty="0" err="1"/>
              <a:t>planner</a:t>
            </a:r>
            <a:r>
              <a:rPr lang="de-DE" dirty="0"/>
              <a:t> </a:t>
            </a:r>
            <a:r>
              <a:rPr lang="de-DE" dirty="0" err="1"/>
              <a:t>for</a:t>
            </a:r>
            <a:r>
              <a:rPr lang="de-DE" dirty="0"/>
              <a:t> e-</a:t>
            </a:r>
            <a:r>
              <a:rPr lang="de-DE" dirty="0" err="1"/>
              <a:t>Vehicles</a:t>
            </a:r>
            <a:endParaRPr lang="de-DE" dirty="0"/>
          </a:p>
          <a:p>
            <a:endParaRPr lang="de-DE" dirty="0"/>
          </a:p>
          <a:p>
            <a:r>
              <a:rPr lang="de-DE" dirty="0"/>
              <a:t>Route </a:t>
            </a:r>
            <a:r>
              <a:rPr lang="de-DE" dirty="0" err="1"/>
              <a:t>planner</a:t>
            </a:r>
            <a:r>
              <a:rPr lang="de-DE" dirty="0"/>
              <a:t> </a:t>
            </a:r>
            <a:r>
              <a:rPr lang="de-DE" dirty="0" err="1"/>
              <a:t>should</a:t>
            </a:r>
            <a:r>
              <a:rPr lang="de-DE" dirty="0"/>
              <a:t> </a:t>
            </a:r>
            <a:r>
              <a:rPr lang="de-DE" dirty="0" err="1"/>
              <a:t>consider</a:t>
            </a:r>
            <a:r>
              <a:rPr lang="de-DE" dirty="0"/>
              <a:t>:</a:t>
            </a:r>
          </a:p>
          <a:p>
            <a:pPr lvl="1"/>
            <a:r>
              <a:rPr lang="de-DE" dirty="0" err="1"/>
              <a:t>Current</a:t>
            </a:r>
            <a:r>
              <a:rPr lang="de-DE" dirty="0"/>
              <a:t> and maximum </a:t>
            </a:r>
            <a:r>
              <a:rPr lang="de-DE" dirty="0" err="1"/>
              <a:t>range</a:t>
            </a:r>
            <a:r>
              <a:rPr lang="de-DE" dirty="0"/>
              <a:t> </a:t>
            </a:r>
            <a:r>
              <a:rPr lang="de-DE" dirty="0" err="1"/>
              <a:t>of</a:t>
            </a:r>
            <a:r>
              <a:rPr lang="de-DE" dirty="0"/>
              <a:t> e-</a:t>
            </a:r>
            <a:r>
              <a:rPr lang="de-DE" dirty="0" err="1"/>
              <a:t>Vehicles</a:t>
            </a:r>
            <a:endParaRPr lang="de-DE"/>
          </a:p>
          <a:p>
            <a:pPr lvl="1"/>
            <a:r>
              <a:rPr lang="de-DE" dirty="0" err="1"/>
              <a:t>Availability</a:t>
            </a:r>
            <a:r>
              <a:rPr lang="de-DE" dirty="0"/>
              <a:t> </a:t>
            </a:r>
            <a:r>
              <a:rPr lang="de-DE" dirty="0" err="1"/>
              <a:t>of</a:t>
            </a:r>
            <a:r>
              <a:rPr lang="de-DE" dirty="0"/>
              <a:t> </a:t>
            </a:r>
            <a:r>
              <a:rPr lang="de-DE" dirty="0" err="1"/>
              <a:t>charging</a:t>
            </a:r>
            <a:r>
              <a:rPr lang="de-DE" dirty="0"/>
              <a:t> </a:t>
            </a:r>
            <a:r>
              <a:rPr lang="de-DE" dirty="0" err="1"/>
              <a:t>stations</a:t>
            </a:r>
            <a:endParaRPr lang="de-DE"/>
          </a:p>
          <a:p>
            <a:pPr lvl="1"/>
            <a:r>
              <a:rPr lang="de-DE" dirty="0"/>
              <a:t>Never </a:t>
            </a:r>
            <a:r>
              <a:rPr lang="de-DE" dirty="0" err="1"/>
              <a:t>running</a:t>
            </a:r>
            <a:r>
              <a:rPr lang="de-DE" dirty="0"/>
              <a:t> out </a:t>
            </a:r>
            <a:r>
              <a:rPr lang="de-DE" dirty="0" err="1"/>
              <a:t>of</a:t>
            </a:r>
            <a:r>
              <a:rPr lang="de-DE" dirty="0"/>
              <a:t> power</a:t>
            </a:r>
          </a:p>
          <a:p>
            <a:endParaRPr lang="de-DE" dirty="0"/>
          </a:p>
          <a:p>
            <a:endParaRPr lang="de-DE" dirty="0"/>
          </a:p>
          <a:p>
            <a:pPr lvl="1"/>
            <a:endParaRPr lang="de-DE" dirty="0"/>
          </a:p>
          <a:p>
            <a:pPr lvl="1"/>
            <a:endParaRPr lang="de-DE" dirty="0"/>
          </a:p>
          <a:p>
            <a:endParaRPr lang="de-DE" dirty="0"/>
          </a:p>
        </p:txBody>
      </p:sp>
      <p:pic>
        <p:nvPicPr>
          <p:cNvPr id="5" name="Grafik 6" descr="Ein Bild, das Text, Karte enthält.&#10;&#10;Mit sehr hoher Zuverlässigkeit generierte Beschreibung">
            <a:extLst>
              <a:ext uri="{FF2B5EF4-FFF2-40B4-BE49-F238E27FC236}">
                <a16:creationId xmlns:a16="http://schemas.microsoft.com/office/drawing/2014/main" id="{66F6B269-F9D4-4314-826D-3E205D71E092}"/>
              </a:ext>
            </a:extLst>
          </p:cNvPr>
          <p:cNvPicPr>
            <a:picLocks noChangeAspect="1"/>
          </p:cNvPicPr>
          <p:nvPr/>
        </p:nvPicPr>
        <p:blipFill>
          <a:blip r:embed="rId3"/>
          <a:stretch>
            <a:fillRect/>
          </a:stretch>
        </p:blipFill>
        <p:spPr>
          <a:xfrm>
            <a:off x="567093" y="1601027"/>
            <a:ext cx="3944470" cy="2975535"/>
          </a:xfrm>
          <a:prstGeom prst="rect">
            <a:avLst/>
          </a:prstGeom>
        </p:spPr>
      </p:pic>
      <p:sp>
        <p:nvSpPr>
          <p:cNvPr id="9" name="Textfeld 8">
            <a:extLst>
              <a:ext uri="{FF2B5EF4-FFF2-40B4-BE49-F238E27FC236}">
                <a16:creationId xmlns:a16="http://schemas.microsoft.com/office/drawing/2014/main" id="{747ABD98-749D-470F-BCA2-188D8E5C650F}"/>
              </a:ext>
            </a:extLst>
          </p:cNvPr>
          <p:cNvSpPr txBox="1"/>
          <p:nvPr/>
        </p:nvSpPr>
        <p:spPr>
          <a:xfrm>
            <a:off x="2179733" y="4486683"/>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600" dirty="0">
                <a:solidFill>
                  <a:schemeClr val="bg1">
                    <a:lumMod val="50000"/>
                  </a:schemeClr>
                </a:solidFill>
                <a:hlinkClick r:id="rId4"/>
              </a:rPr>
              <a:t>Source</a:t>
            </a:r>
            <a:endParaRPr lang="de-DE">
              <a:solidFill>
                <a:schemeClr val="bg1">
                  <a:lumMod val="50000"/>
                </a:schemeClr>
              </a:solidFill>
            </a:endParaRPr>
          </a:p>
        </p:txBody>
      </p:sp>
    </p:spTree>
    <p:extLst>
      <p:ext uri="{BB962C8B-B14F-4D97-AF65-F5344CB8AC3E}">
        <p14:creationId xmlns:p14="http://schemas.microsoft.com/office/powerpoint/2010/main" val="319917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D72AC35-DA88-4D41-A54D-6DA56DC1F408}"/>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en-US" sz="6600">
                <a:solidFill>
                  <a:srgbClr val="FFFFFF"/>
                </a:solidFill>
              </a:rPr>
              <a:t>Live Demo</a:t>
            </a: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473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FB62AD90-A3DC-4AB4-BF87-D00720EE967B}"/>
              </a:ext>
            </a:extLst>
          </p:cNvPr>
          <p:cNvSpPr txBox="1"/>
          <p:nvPr/>
        </p:nvSpPr>
        <p:spPr>
          <a:xfrm>
            <a:off x="2620064" y="2094281"/>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hlinkClick r:id="rId3"/>
              </a:rPr>
              <a:t>Source</a:t>
            </a:r>
            <a:endParaRPr lang="en-US" sz="600"/>
          </a:p>
        </p:txBody>
      </p:sp>
      <p:sp>
        <p:nvSpPr>
          <p:cNvPr id="2" name="Titel 1">
            <a:extLst>
              <a:ext uri="{FF2B5EF4-FFF2-40B4-BE49-F238E27FC236}">
                <a16:creationId xmlns:a16="http://schemas.microsoft.com/office/drawing/2014/main" id="{FA7DEFCB-7806-447C-AAB5-80B571075AC3}"/>
              </a:ext>
            </a:extLst>
          </p:cNvPr>
          <p:cNvSpPr>
            <a:spLocks noGrp="1"/>
          </p:cNvSpPr>
          <p:nvPr>
            <p:ph type="title"/>
          </p:nvPr>
        </p:nvSpPr>
        <p:spPr>
          <a:xfrm>
            <a:off x="677334" y="609600"/>
            <a:ext cx="8596668" cy="1320800"/>
          </a:xfrm>
        </p:spPr>
        <p:txBody>
          <a:bodyPr anchor="t">
            <a:normAutofit/>
          </a:bodyPr>
          <a:lstStyle/>
          <a:p>
            <a:r>
              <a:rPr lang="de-DE" dirty="0"/>
              <a:t>Architecture</a:t>
            </a:r>
          </a:p>
        </p:txBody>
      </p:sp>
      <p:pic>
        <p:nvPicPr>
          <p:cNvPr id="4" name="Grafik 4">
            <a:extLst>
              <a:ext uri="{FF2B5EF4-FFF2-40B4-BE49-F238E27FC236}">
                <a16:creationId xmlns:a16="http://schemas.microsoft.com/office/drawing/2014/main" id="{CDD2F6AF-366E-4EF6-8D8B-E19EB19FB822}"/>
              </a:ext>
            </a:extLst>
          </p:cNvPr>
          <p:cNvPicPr>
            <a:picLocks noChangeAspect="1"/>
          </p:cNvPicPr>
          <p:nvPr/>
        </p:nvPicPr>
        <p:blipFill>
          <a:blip r:embed="rId4"/>
          <a:stretch>
            <a:fillRect/>
          </a:stretch>
        </p:blipFill>
        <p:spPr>
          <a:xfrm>
            <a:off x="545340" y="1977887"/>
            <a:ext cx="1965660" cy="3352180"/>
          </a:xfrm>
          <a:prstGeom prst="rect">
            <a:avLst/>
          </a:prstGeom>
        </p:spPr>
      </p:pic>
      <p:sp>
        <p:nvSpPr>
          <p:cNvPr id="3" name="Inhaltsplatzhalter 2">
            <a:extLst>
              <a:ext uri="{FF2B5EF4-FFF2-40B4-BE49-F238E27FC236}">
                <a16:creationId xmlns:a16="http://schemas.microsoft.com/office/drawing/2014/main" id="{B384D2BD-AE10-4F59-8FC6-2F9E2307C8E0}"/>
              </a:ext>
            </a:extLst>
          </p:cNvPr>
          <p:cNvSpPr>
            <a:spLocks noGrp="1"/>
          </p:cNvSpPr>
          <p:nvPr>
            <p:ph idx="1"/>
          </p:nvPr>
        </p:nvSpPr>
        <p:spPr>
          <a:xfrm>
            <a:off x="4071722" y="1929420"/>
            <a:ext cx="5207839" cy="3880773"/>
          </a:xfrm>
        </p:spPr>
        <p:txBody>
          <a:bodyPr vert="horz" lIns="91440" tIns="45720" rIns="91440" bIns="45720" rtlCol="0" anchor="t">
            <a:normAutofit/>
          </a:bodyPr>
          <a:lstStyle/>
          <a:p>
            <a:r>
              <a:rPr lang="de-DE"/>
              <a:t>Resources: Raw OpenStreetMap </a:t>
            </a:r>
            <a:r>
              <a:rPr lang="de-DE" err="1"/>
              <a:t>data</a:t>
            </a:r>
            <a:r>
              <a:rPr lang="de-DE" dirty="0"/>
              <a:t> in PBF </a:t>
            </a:r>
            <a:r>
              <a:rPr lang="de-DE" err="1"/>
              <a:t>format</a:t>
            </a:r>
            <a:endParaRPr lang="de-DE"/>
          </a:p>
          <a:p>
            <a:endParaRPr lang="de-DE" dirty="0"/>
          </a:p>
          <a:p>
            <a:r>
              <a:rPr lang="de-DE" dirty="0"/>
              <a:t>Backend: </a:t>
            </a:r>
            <a:r>
              <a:rPr lang="de-DE" dirty="0" err="1"/>
              <a:t>core</a:t>
            </a:r>
            <a:r>
              <a:rPr lang="de-DE" dirty="0"/>
              <a:t> </a:t>
            </a:r>
            <a:r>
              <a:rPr lang="de-DE" dirty="0" err="1"/>
              <a:t>functionality</a:t>
            </a:r>
            <a:r>
              <a:rPr lang="de-DE" dirty="0"/>
              <a:t> and API </a:t>
            </a:r>
            <a:r>
              <a:rPr lang="de-DE" dirty="0" err="1"/>
              <a:t>written</a:t>
            </a:r>
            <a:r>
              <a:rPr lang="de-DE" dirty="0"/>
              <a:t> in Rust</a:t>
            </a:r>
          </a:p>
          <a:p>
            <a:endParaRPr lang="de-DE" dirty="0"/>
          </a:p>
          <a:p>
            <a:r>
              <a:rPr lang="de-DE" dirty="0"/>
              <a:t>Frontend: </a:t>
            </a:r>
            <a:r>
              <a:rPr lang="de-DE" dirty="0" err="1"/>
              <a:t>display</a:t>
            </a:r>
            <a:r>
              <a:rPr lang="de-DE" dirty="0"/>
              <a:t> </a:t>
            </a:r>
            <a:r>
              <a:rPr lang="de-DE" dirty="0" err="1"/>
              <a:t>map</a:t>
            </a:r>
            <a:r>
              <a:rPr lang="de-DE" dirty="0"/>
              <a:t> and </a:t>
            </a:r>
            <a:r>
              <a:rPr lang="de-DE" dirty="0" err="1"/>
              <a:t>routes</a:t>
            </a:r>
            <a:r>
              <a:rPr lang="de-DE" dirty="0"/>
              <a:t> </a:t>
            </a:r>
            <a:r>
              <a:rPr lang="de-DE" dirty="0" err="1"/>
              <a:t>using</a:t>
            </a:r>
            <a:r>
              <a:rPr lang="de-DE" dirty="0"/>
              <a:t> </a:t>
            </a:r>
            <a:r>
              <a:rPr lang="de-DE" dirty="0" err="1"/>
              <a:t>React</a:t>
            </a:r>
            <a:r>
              <a:rPr lang="de-DE" dirty="0"/>
              <a:t> and </a:t>
            </a:r>
            <a:r>
              <a:rPr lang="de-DE" dirty="0" err="1"/>
              <a:t>Leaflet</a:t>
            </a:r>
            <a:endParaRPr lang="de-DE" dirty="0"/>
          </a:p>
          <a:p>
            <a:endParaRPr lang="de-DE" dirty="0"/>
          </a:p>
        </p:txBody>
      </p:sp>
      <p:pic>
        <p:nvPicPr>
          <p:cNvPr id="6" name="Grafik 6">
            <a:extLst>
              <a:ext uri="{FF2B5EF4-FFF2-40B4-BE49-F238E27FC236}">
                <a16:creationId xmlns:a16="http://schemas.microsoft.com/office/drawing/2014/main" id="{1EB52D99-2313-4248-A9D4-8EB34F270688}"/>
              </a:ext>
            </a:extLst>
          </p:cNvPr>
          <p:cNvPicPr>
            <a:picLocks noChangeAspect="1"/>
          </p:cNvPicPr>
          <p:nvPr/>
        </p:nvPicPr>
        <p:blipFill>
          <a:blip r:embed="rId5"/>
          <a:stretch>
            <a:fillRect/>
          </a:stretch>
        </p:blipFill>
        <p:spPr>
          <a:xfrm>
            <a:off x="2474514" y="3519819"/>
            <a:ext cx="636999" cy="636999"/>
          </a:xfrm>
          <a:prstGeom prst="rect">
            <a:avLst/>
          </a:prstGeom>
        </p:spPr>
      </p:pic>
      <p:sp>
        <p:nvSpPr>
          <p:cNvPr id="8" name="Textfeld 7">
            <a:extLst>
              <a:ext uri="{FF2B5EF4-FFF2-40B4-BE49-F238E27FC236}">
                <a16:creationId xmlns:a16="http://schemas.microsoft.com/office/drawing/2014/main" id="{AB27D2B3-BC24-4E0E-B239-7EE0554FDA8B}"/>
              </a:ext>
            </a:extLst>
          </p:cNvPr>
          <p:cNvSpPr txBox="1"/>
          <p:nvPr/>
        </p:nvSpPr>
        <p:spPr>
          <a:xfrm>
            <a:off x="2585817" y="4157675"/>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solidFill>
                  <a:schemeClr val="bg1">
                    <a:lumMod val="75000"/>
                  </a:schemeClr>
                </a:solidFill>
                <a:ea typeface="+mn-lt"/>
                <a:cs typeface="+mn-lt"/>
                <a:hlinkClick r:id="rId6"/>
              </a:rPr>
              <a:t>Source</a:t>
            </a:r>
            <a:endParaRPr lang="en-US" sz="600" dirty="0">
              <a:solidFill>
                <a:schemeClr val="bg1">
                  <a:lumMod val="75000"/>
                </a:schemeClr>
              </a:solidFill>
            </a:endParaRPr>
          </a:p>
        </p:txBody>
      </p:sp>
      <p:pic>
        <p:nvPicPr>
          <p:cNvPr id="9" name="Grafik 9" descr="Ein Bild, das Regenschirm enthält.&#10;&#10;Mit sehr hoher Zuverlässigkeit generierte Beschreibung">
            <a:extLst>
              <a:ext uri="{FF2B5EF4-FFF2-40B4-BE49-F238E27FC236}">
                <a16:creationId xmlns:a16="http://schemas.microsoft.com/office/drawing/2014/main" id="{52553F41-DEE4-472D-8B87-7B46E1CC4BBF}"/>
              </a:ext>
            </a:extLst>
          </p:cNvPr>
          <p:cNvPicPr>
            <a:picLocks noChangeAspect="1"/>
          </p:cNvPicPr>
          <p:nvPr/>
        </p:nvPicPr>
        <p:blipFill>
          <a:blip r:embed="rId7"/>
          <a:stretch>
            <a:fillRect/>
          </a:stretch>
        </p:blipFill>
        <p:spPr>
          <a:xfrm>
            <a:off x="2414581" y="4512989"/>
            <a:ext cx="756863" cy="756863"/>
          </a:xfrm>
          <a:prstGeom prst="rect">
            <a:avLst/>
          </a:prstGeom>
        </p:spPr>
      </p:pic>
      <p:sp>
        <p:nvSpPr>
          <p:cNvPr id="11" name="Textfeld 10">
            <a:extLst>
              <a:ext uri="{FF2B5EF4-FFF2-40B4-BE49-F238E27FC236}">
                <a16:creationId xmlns:a16="http://schemas.microsoft.com/office/drawing/2014/main" id="{76399E47-4EEB-48DE-80CF-3DF0FC88F9E0}"/>
              </a:ext>
            </a:extLst>
          </p:cNvPr>
          <p:cNvSpPr txBox="1"/>
          <p:nvPr/>
        </p:nvSpPr>
        <p:spPr>
          <a:xfrm>
            <a:off x="2585817" y="5227898"/>
            <a:ext cx="2743199"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600" dirty="0">
                <a:hlinkClick r:id="rId8"/>
              </a:rPr>
              <a:t>Source</a:t>
            </a:r>
            <a:endParaRPr lang="de-DE" sz="600"/>
          </a:p>
        </p:txBody>
      </p:sp>
      <p:sp>
        <p:nvSpPr>
          <p:cNvPr id="12" name="Textfeld 11">
            <a:extLst>
              <a:ext uri="{FF2B5EF4-FFF2-40B4-BE49-F238E27FC236}">
                <a16:creationId xmlns:a16="http://schemas.microsoft.com/office/drawing/2014/main" id="{2BD4D8C9-0401-4CDE-9A67-D5E6B31FC1EF}"/>
              </a:ext>
            </a:extLst>
          </p:cNvPr>
          <p:cNvSpPr txBox="1"/>
          <p:nvPr/>
        </p:nvSpPr>
        <p:spPr>
          <a:xfrm>
            <a:off x="2585817" y="2907653"/>
            <a:ext cx="2743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hlinkClick r:id="rId9"/>
              </a:rPr>
              <a:t>Source</a:t>
            </a:r>
            <a:endParaRPr lang="en-US" sz="600"/>
          </a:p>
        </p:txBody>
      </p:sp>
      <p:pic>
        <p:nvPicPr>
          <p:cNvPr id="13" name="Grafik 13" descr="Ein Bild, das Zeichnung enthält.&#10;&#10;Mit sehr hoher Zuverlässigkeit generierte Beschreibung">
            <a:extLst>
              <a:ext uri="{FF2B5EF4-FFF2-40B4-BE49-F238E27FC236}">
                <a16:creationId xmlns:a16="http://schemas.microsoft.com/office/drawing/2014/main" id="{500902FD-27AF-45F1-BEE2-6763450C2B1E}"/>
              </a:ext>
            </a:extLst>
          </p:cNvPr>
          <p:cNvPicPr>
            <a:picLocks noChangeAspect="1"/>
          </p:cNvPicPr>
          <p:nvPr/>
        </p:nvPicPr>
        <p:blipFill>
          <a:blip r:embed="rId10"/>
          <a:stretch>
            <a:fillRect/>
          </a:stretch>
        </p:blipFill>
        <p:spPr>
          <a:xfrm>
            <a:off x="2414581" y="2269229"/>
            <a:ext cx="885290" cy="638136"/>
          </a:xfrm>
          <a:prstGeom prst="rect">
            <a:avLst/>
          </a:prstGeom>
        </p:spPr>
      </p:pic>
      <p:pic>
        <p:nvPicPr>
          <p:cNvPr id="15" name="Grafik 15">
            <a:extLst>
              <a:ext uri="{FF2B5EF4-FFF2-40B4-BE49-F238E27FC236}">
                <a16:creationId xmlns:a16="http://schemas.microsoft.com/office/drawing/2014/main" id="{E28B1043-48C8-4EF6-98C4-E332215FD410}"/>
              </a:ext>
            </a:extLst>
          </p:cNvPr>
          <p:cNvPicPr>
            <a:picLocks noChangeAspect="1"/>
          </p:cNvPicPr>
          <p:nvPr/>
        </p:nvPicPr>
        <p:blipFill>
          <a:blip r:embed="rId11"/>
          <a:stretch>
            <a:fillRect/>
          </a:stretch>
        </p:blipFill>
        <p:spPr>
          <a:xfrm>
            <a:off x="2012177" y="1259933"/>
            <a:ext cx="1767156" cy="1321086"/>
          </a:xfrm>
          <a:prstGeom prst="rect">
            <a:avLst/>
          </a:prstGeom>
        </p:spPr>
      </p:pic>
      <p:sp>
        <p:nvSpPr>
          <p:cNvPr id="17" name="Textfeld 16">
            <a:extLst>
              <a:ext uri="{FF2B5EF4-FFF2-40B4-BE49-F238E27FC236}">
                <a16:creationId xmlns:a16="http://schemas.microsoft.com/office/drawing/2014/main" id="{9AA1D1B5-8848-45FA-9639-7DAEA0C91AE7}"/>
              </a:ext>
            </a:extLst>
          </p:cNvPr>
          <p:cNvSpPr txBox="1"/>
          <p:nvPr/>
        </p:nvSpPr>
        <p:spPr>
          <a:xfrm>
            <a:off x="4604535" y="44076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09059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p:txBody>
          <a:bodyPr/>
          <a:lstStyle/>
          <a:p>
            <a:r>
              <a:rPr lang="de-DE"/>
              <a:t>Key Concepts</a:t>
            </a:r>
            <a:endParaRPr lang="de-DE" dirty="0"/>
          </a:p>
        </p:txBody>
      </p:sp>
      <p:sp>
        <p:nvSpPr>
          <p:cNvPr id="3" name="Inhaltsplatzhalter 2">
            <a:extLst>
              <a:ext uri="{FF2B5EF4-FFF2-40B4-BE49-F238E27FC236}">
                <a16:creationId xmlns:a16="http://schemas.microsoft.com/office/drawing/2014/main" id="{41873222-04A5-4410-BFC8-D9CAAB546E02}"/>
              </a:ext>
            </a:extLst>
          </p:cNvPr>
          <p:cNvSpPr>
            <a:spLocks noGrp="1"/>
          </p:cNvSpPr>
          <p:nvPr>
            <p:ph idx="1"/>
          </p:nvPr>
        </p:nvSpPr>
        <p:spPr>
          <a:xfrm>
            <a:off x="677334" y="1398589"/>
            <a:ext cx="8596668" cy="4144542"/>
          </a:xfrm>
        </p:spPr>
        <p:txBody>
          <a:bodyPr vert="horz" lIns="91440" tIns="45720" rIns="91440" bIns="45720" rtlCol="0" anchor="t">
            <a:normAutofit/>
          </a:bodyPr>
          <a:lstStyle/>
          <a:p>
            <a:r>
              <a:rPr lang="de-DE" dirty="0"/>
              <a:t>Parse </a:t>
            </a:r>
            <a:r>
              <a:rPr lang="de-DE" dirty="0" err="1"/>
              <a:t>amenities</a:t>
            </a:r>
            <a:r>
              <a:rPr lang="de-DE" dirty="0"/>
              <a:t> </a:t>
            </a:r>
            <a:r>
              <a:rPr lang="de-DE" dirty="0" err="1"/>
              <a:t>from</a:t>
            </a:r>
            <a:r>
              <a:rPr lang="de-DE" dirty="0"/>
              <a:t> OpenStreetMap </a:t>
            </a:r>
            <a:r>
              <a:rPr lang="de-DE" dirty="0" err="1"/>
              <a:t>data</a:t>
            </a:r>
            <a:r>
              <a:rPr lang="de-DE" dirty="0"/>
              <a:t> </a:t>
            </a:r>
            <a:r>
              <a:rPr lang="de-DE" dirty="0" err="1"/>
              <a:t>with</a:t>
            </a:r>
            <a:r>
              <a:rPr lang="de-DE" dirty="0"/>
              <a:t> </a:t>
            </a:r>
            <a:r>
              <a:rPr lang="de-DE" dirty="0">
                <a:solidFill>
                  <a:schemeClr val="accent1"/>
                </a:solidFill>
                <a:latin typeface="+mj-lt"/>
                <a:ea typeface="+mj-ea"/>
                <a:cs typeface="+mj-cs"/>
              </a:rPr>
              <a:t>{</a:t>
            </a:r>
            <a:r>
              <a:rPr lang="de-DE" dirty="0" err="1">
                <a:solidFill>
                  <a:schemeClr val="accent1"/>
                </a:solidFill>
                <a:latin typeface="+mj-lt"/>
                <a:ea typeface="+mj-ea"/>
                <a:cs typeface="+mj-cs"/>
              </a:rPr>
              <a:t>amenity</a:t>
            </a:r>
            <a:r>
              <a:rPr lang="de-DE" dirty="0">
                <a:solidFill>
                  <a:schemeClr val="accent1"/>
                </a:solidFill>
                <a:latin typeface="+mj-lt"/>
                <a:ea typeface="+mj-ea"/>
                <a:cs typeface="+mj-cs"/>
              </a:rPr>
              <a:t>: </a:t>
            </a:r>
            <a:r>
              <a:rPr lang="de-DE" dirty="0" err="1">
                <a:solidFill>
                  <a:schemeClr val="accent1"/>
                </a:solidFill>
                <a:latin typeface="+mj-lt"/>
                <a:ea typeface="+mj-ea"/>
                <a:cs typeface="+mj-cs"/>
              </a:rPr>
              <a:t>charging_station</a:t>
            </a:r>
            <a:r>
              <a:rPr lang="de-DE" dirty="0">
                <a:solidFill>
                  <a:schemeClr val="accent1"/>
                </a:solidFill>
                <a:latin typeface="+mj-lt"/>
                <a:ea typeface="+mj-ea"/>
                <a:cs typeface="+mj-cs"/>
              </a:rPr>
              <a:t>}</a:t>
            </a:r>
          </a:p>
          <a:p>
            <a:pPr lvl="1"/>
            <a:r>
              <a:rPr lang="de-DE" dirty="0">
                <a:solidFill>
                  <a:schemeClr val="tx1"/>
                </a:solidFill>
                <a:latin typeface="+mj-lt"/>
                <a:ea typeface="+mj-ea"/>
                <a:cs typeface="+mj-cs"/>
              </a:rPr>
              <a:t>Parse </a:t>
            </a:r>
            <a:r>
              <a:rPr lang="de-DE" dirty="0" err="1">
                <a:solidFill>
                  <a:schemeClr val="tx1"/>
                </a:solidFill>
                <a:latin typeface="+mj-lt"/>
                <a:ea typeface="+mj-ea"/>
                <a:cs typeface="+mj-cs"/>
              </a:rPr>
              <a:t>vehicle</a:t>
            </a:r>
            <a:r>
              <a:rPr lang="de-DE" dirty="0">
                <a:solidFill>
                  <a:schemeClr val="tx1"/>
                </a:solidFill>
                <a:latin typeface="+mj-lt"/>
                <a:ea typeface="+mj-ea"/>
                <a:cs typeface="+mj-cs"/>
              </a:rPr>
              <a:t> </a:t>
            </a:r>
            <a:r>
              <a:rPr lang="de-DE" dirty="0" err="1">
                <a:solidFill>
                  <a:schemeClr val="tx1"/>
                </a:solidFill>
                <a:latin typeface="+mj-lt"/>
                <a:ea typeface="+mj-ea"/>
                <a:cs typeface="+mj-cs"/>
              </a:rPr>
              <a:t>supported</a:t>
            </a:r>
            <a:r>
              <a:rPr lang="de-DE" dirty="0">
                <a:solidFill>
                  <a:schemeClr val="tx1"/>
                </a:solidFill>
                <a:latin typeface="+mj-lt"/>
                <a:ea typeface="+mj-ea"/>
                <a:cs typeface="+mj-cs"/>
              </a:rPr>
              <a:t> </a:t>
            </a:r>
            <a:r>
              <a:rPr lang="de-DE" dirty="0" err="1">
                <a:solidFill>
                  <a:schemeClr val="tx1"/>
                </a:solidFill>
                <a:latin typeface="+mj-lt"/>
                <a:ea typeface="+mj-ea"/>
                <a:cs typeface="+mj-cs"/>
              </a:rPr>
              <a:t>by</a:t>
            </a:r>
            <a:r>
              <a:rPr lang="de-DE" dirty="0">
                <a:solidFill>
                  <a:schemeClr val="tx1"/>
                </a:solidFill>
                <a:latin typeface="+mj-lt"/>
                <a:ea typeface="+mj-ea"/>
                <a:cs typeface="+mj-cs"/>
              </a:rPr>
              <a:t> </a:t>
            </a:r>
            <a:r>
              <a:rPr lang="de-DE" dirty="0" err="1">
                <a:solidFill>
                  <a:schemeClr val="tx1"/>
                </a:solidFill>
                <a:latin typeface="+mj-lt"/>
                <a:ea typeface="+mj-ea"/>
                <a:cs typeface="+mj-cs"/>
              </a:rPr>
              <a:t>charging</a:t>
            </a:r>
            <a:r>
              <a:rPr lang="de-DE" dirty="0">
                <a:solidFill>
                  <a:schemeClr val="tx1"/>
                </a:solidFill>
                <a:latin typeface="+mj-lt"/>
                <a:ea typeface="+mj-ea"/>
                <a:cs typeface="+mj-cs"/>
              </a:rPr>
              <a:t> </a:t>
            </a:r>
            <a:r>
              <a:rPr lang="de-DE" dirty="0" err="1">
                <a:solidFill>
                  <a:schemeClr val="tx1"/>
                </a:solidFill>
                <a:latin typeface="+mj-lt"/>
                <a:ea typeface="+mj-ea"/>
                <a:cs typeface="+mj-cs"/>
              </a:rPr>
              <a:t>station</a:t>
            </a:r>
            <a:r>
              <a:rPr lang="de-DE" dirty="0">
                <a:solidFill>
                  <a:schemeClr val="tx1"/>
                </a:solidFill>
                <a:latin typeface="+mj-lt"/>
                <a:ea typeface="+mj-ea"/>
                <a:cs typeface="+mj-cs"/>
              </a:rPr>
              <a:t>, e.g. </a:t>
            </a:r>
            <a:r>
              <a:rPr lang="de-DE" dirty="0" err="1">
                <a:solidFill>
                  <a:schemeClr val="tx1"/>
                </a:solidFill>
                <a:latin typeface="+mj-lt"/>
                <a:ea typeface="+mj-ea"/>
                <a:cs typeface="+mj-cs"/>
              </a:rPr>
              <a:t>only</a:t>
            </a:r>
            <a:r>
              <a:rPr lang="de-DE" dirty="0">
                <a:solidFill>
                  <a:schemeClr val="tx1"/>
                </a:solidFill>
                <a:latin typeface="+mj-lt"/>
                <a:ea typeface="+mj-ea"/>
                <a:cs typeface="+mj-cs"/>
              </a:rPr>
              <a:t> Cars, </a:t>
            </a:r>
            <a:r>
              <a:rPr lang="de-DE" dirty="0" err="1">
                <a:solidFill>
                  <a:schemeClr val="tx1"/>
                </a:solidFill>
                <a:latin typeface="+mj-lt"/>
                <a:ea typeface="+mj-ea"/>
                <a:cs typeface="+mj-cs"/>
              </a:rPr>
              <a:t>only</a:t>
            </a:r>
            <a:r>
              <a:rPr lang="de-DE" dirty="0">
                <a:solidFill>
                  <a:schemeClr val="tx1"/>
                </a:solidFill>
                <a:latin typeface="+mj-lt"/>
                <a:ea typeface="+mj-ea"/>
                <a:cs typeface="+mj-cs"/>
              </a:rPr>
              <a:t> Bikes, </a:t>
            </a:r>
            <a:r>
              <a:rPr lang="de-DE" dirty="0" err="1">
                <a:solidFill>
                  <a:schemeClr val="tx1"/>
                </a:solidFill>
                <a:latin typeface="+mj-lt"/>
                <a:ea typeface="+mj-ea"/>
                <a:cs typeface="+mj-cs"/>
              </a:rPr>
              <a:t>or</a:t>
            </a:r>
            <a:r>
              <a:rPr lang="de-DE" dirty="0">
                <a:solidFill>
                  <a:schemeClr val="tx1"/>
                </a:solidFill>
                <a:latin typeface="+mj-lt"/>
                <a:ea typeface="+mj-ea"/>
                <a:cs typeface="+mj-cs"/>
              </a:rPr>
              <a:t> </a:t>
            </a:r>
            <a:r>
              <a:rPr lang="de-DE" dirty="0" err="1">
                <a:solidFill>
                  <a:schemeClr val="tx1"/>
                </a:solidFill>
                <a:latin typeface="+mj-lt"/>
                <a:ea typeface="+mj-ea"/>
                <a:cs typeface="+mj-cs"/>
              </a:rPr>
              <a:t>both</a:t>
            </a:r>
            <a:endParaRPr lang="de-DE">
              <a:solidFill>
                <a:schemeClr val="tx1"/>
              </a:solidFill>
              <a:latin typeface="+mj-lt"/>
              <a:ea typeface="+mj-ea"/>
              <a:cs typeface="+mj-cs"/>
            </a:endParaRPr>
          </a:p>
          <a:p>
            <a:endParaRPr lang="de-DE" dirty="0">
              <a:solidFill>
                <a:schemeClr val="tx1"/>
              </a:solidFill>
              <a:latin typeface="+mj-lt"/>
              <a:ea typeface="+mj-ea"/>
              <a:cs typeface="+mj-cs"/>
            </a:endParaRPr>
          </a:p>
          <a:p>
            <a:endParaRPr lang="de-DE">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r>
              <a:rPr lang="de-DE" dirty="0" err="1">
                <a:solidFill>
                  <a:schemeClr val="tx1"/>
                </a:solidFill>
                <a:latin typeface="+mj-lt"/>
                <a:ea typeface="+mj-ea"/>
                <a:cs typeface="+mj-cs"/>
              </a:rPr>
              <a:t>Extend</a:t>
            </a:r>
            <a:r>
              <a:rPr lang="de-DE" dirty="0">
                <a:solidFill>
                  <a:schemeClr val="tx1"/>
                </a:solidFill>
                <a:latin typeface="+mj-lt"/>
                <a:ea typeface="+mj-ea"/>
                <a:cs typeface="+mj-cs"/>
              </a:rPr>
              <a:t> </a:t>
            </a:r>
            <a:r>
              <a:rPr lang="de-DE" dirty="0" err="1">
                <a:solidFill>
                  <a:schemeClr val="tx1"/>
                </a:solidFill>
                <a:latin typeface="+mj-lt"/>
                <a:ea typeface="+mj-ea"/>
                <a:cs typeface="+mj-cs"/>
              </a:rPr>
              <a:t>graph</a:t>
            </a:r>
            <a:r>
              <a:rPr lang="de-DE" dirty="0">
                <a:solidFill>
                  <a:schemeClr val="tx1"/>
                </a:solidFill>
                <a:latin typeface="+mj-lt"/>
                <a:ea typeface="+mj-ea"/>
                <a:cs typeface="+mj-cs"/>
              </a:rPr>
              <a:t> </a:t>
            </a:r>
            <a:r>
              <a:rPr lang="de-DE" dirty="0" err="1">
                <a:solidFill>
                  <a:schemeClr val="tx1"/>
                </a:solidFill>
                <a:latin typeface="+mj-lt"/>
                <a:ea typeface="+mj-ea"/>
                <a:cs typeface="+mj-cs"/>
              </a:rPr>
              <a:t>with</a:t>
            </a:r>
            <a:r>
              <a:rPr lang="de-DE" dirty="0">
                <a:solidFill>
                  <a:schemeClr val="tx1"/>
                </a:solidFill>
                <a:latin typeface="+mj-lt"/>
                <a:ea typeface="+mj-ea"/>
                <a:cs typeface="+mj-cs"/>
              </a:rPr>
              <a:t> </a:t>
            </a:r>
            <a:r>
              <a:rPr lang="de-DE" dirty="0" err="1">
                <a:solidFill>
                  <a:schemeClr val="tx1"/>
                </a:solidFill>
                <a:latin typeface="+mj-lt"/>
                <a:ea typeface="+mj-ea"/>
                <a:cs typeface="+mj-cs"/>
              </a:rPr>
              <a:t>charging</a:t>
            </a:r>
            <a:r>
              <a:rPr lang="de-DE" dirty="0">
                <a:solidFill>
                  <a:schemeClr val="tx1"/>
                </a:solidFill>
                <a:latin typeface="+mj-lt"/>
                <a:ea typeface="+mj-ea"/>
                <a:cs typeface="+mj-cs"/>
              </a:rPr>
              <a:t> </a:t>
            </a:r>
            <a:r>
              <a:rPr lang="de-DE" dirty="0" err="1">
                <a:solidFill>
                  <a:schemeClr val="tx1"/>
                </a:solidFill>
                <a:latin typeface="+mj-lt"/>
                <a:ea typeface="+mj-ea"/>
                <a:cs typeface="+mj-cs"/>
              </a:rPr>
              <a:t>station</a:t>
            </a:r>
            <a:r>
              <a:rPr lang="de-DE" dirty="0">
                <a:solidFill>
                  <a:schemeClr val="tx1"/>
                </a:solidFill>
                <a:latin typeface="+mj-lt"/>
                <a:ea typeface="+mj-ea"/>
                <a:cs typeface="+mj-cs"/>
              </a:rPr>
              <a:t> </a:t>
            </a:r>
            <a:r>
              <a:rPr lang="de-DE" dirty="0" err="1">
                <a:solidFill>
                  <a:schemeClr val="tx1"/>
                </a:solidFill>
                <a:latin typeface="+mj-lt"/>
                <a:ea typeface="+mj-ea"/>
                <a:cs typeface="+mj-cs"/>
              </a:rPr>
              <a:t>nodes</a:t>
            </a:r>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pPr marL="0" indent="0">
              <a:buNone/>
            </a:pPr>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a:p>
            <a:endParaRPr lang="de-DE" dirty="0">
              <a:solidFill>
                <a:schemeClr val="tx1"/>
              </a:solidFill>
              <a:latin typeface="+mj-lt"/>
              <a:ea typeface="+mj-ea"/>
              <a:cs typeface="+mj-cs"/>
            </a:endParaRPr>
          </a:p>
        </p:txBody>
      </p:sp>
      <p:pic>
        <p:nvPicPr>
          <p:cNvPr id="5" name="Grafik 5" descr="Ein Bild, das schwarz, Laptop, Computer enthält.&#10;&#10;Mit sehr hoher Zuverlässigkeit generierte Beschreibung">
            <a:extLst>
              <a:ext uri="{FF2B5EF4-FFF2-40B4-BE49-F238E27FC236}">
                <a16:creationId xmlns:a16="http://schemas.microsoft.com/office/drawing/2014/main" id="{868E8E69-FCEA-422E-A726-B3E190F8AA47}"/>
              </a:ext>
            </a:extLst>
          </p:cNvPr>
          <p:cNvPicPr>
            <a:picLocks noChangeAspect="1"/>
          </p:cNvPicPr>
          <p:nvPr/>
        </p:nvPicPr>
        <p:blipFill>
          <a:blip r:embed="rId3"/>
          <a:stretch>
            <a:fillRect/>
          </a:stretch>
        </p:blipFill>
        <p:spPr>
          <a:xfrm>
            <a:off x="1256322" y="2160806"/>
            <a:ext cx="2909277" cy="1549697"/>
          </a:xfrm>
          <a:prstGeom prst="rect">
            <a:avLst/>
          </a:prstGeom>
        </p:spPr>
      </p:pic>
    </p:spTree>
    <p:extLst>
      <p:ext uri="{BB962C8B-B14F-4D97-AF65-F5344CB8AC3E}">
        <p14:creationId xmlns:p14="http://schemas.microsoft.com/office/powerpoint/2010/main" val="128498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a:t>
            </a:r>
            <a:r>
              <a:rPr lang="de-DE" dirty="0" err="1"/>
              <a:t>Concepts</a:t>
            </a:r>
          </a:p>
        </p:txBody>
      </p:sp>
      <p:sp>
        <p:nvSpPr>
          <p:cNvPr id="3" name="Inhaltsplatzhalter 2">
            <a:extLst>
              <a:ext uri="{FF2B5EF4-FFF2-40B4-BE49-F238E27FC236}">
                <a16:creationId xmlns:a16="http://schemas.microsoft.com/office/drawing/2014/main" id="{41873222-04A5-4410-BFC8-D9CAAB546E02}"/>
              </a:ext>
            </a:extLst>
          </p:cNvPr>
          <p:cNvSpPr>
            <a:spLocks noGrp="1"/>
          </p:cNvSpPr>
          <p:nvPr>
            <p:ph idx="1"/>
          </p:nvPr>
        </p:nvSpPr>
        <p:spPr>
          <a:xfrm>
            <a:off x="731852" y="1545127"/>
            <a:ext cx="9174146" cy="4388773"/>
          </a:xfrm>
        </p:spPr>
        <p:txBody>
          <a:bodyPr vert="horz" lIns="91440" tIns="45720" rIns="91440" bIns="45720" rtlCol="0" anchor="t">
            <a:normAutofit/>
          </a:bodyPr>
          <a:lstStyle/>
          <a:p>
            <a:pPr>
              <a:lnSpc>
                <a:spcPct val="90000"/>
              </a:lnSpc>
              <a:buAutoNum type="arabicPeriod"/>
            </a:pPr>
            <a:r>
              <a:rPr lang="de-DE" sz="1700" dirty="0">
                <a:latin typeface="+mj-lt"/>
                <a:ea typeface="+mj-ea"/>
                <a:cs typeface="+mj-cs"/>
              </a:rPr>
              <a:t>Backend </a:t>
            </a:r>
            <a:r>
              <a:rPr lang="de-DE" sz="1700" dirty="0" err="1">
                <a:latin typeface="+mj-lt"/>
                <a:ea typeface="+mj-ea"/>
                <a:cs typeface="+mj-cs"/>
              </a:rPr>
              <a:t>receives</a:t>
            </a:r>
            <a:r>
              <a:rPr lang="de-DE" sz="1700" dirty="0">
                <a:latin typeface="+mj-lt"/>
                <a:ea typeface="+mj-ea"/>
                <a:cs typeface="+mj-cs"/>
              </a:rPr>
              <a:t> </a:t>
            </a:r>
            <a:r>
              <a:rPr lang="de-DE" sz="1700" dirty="0" err="1">
                <a:latin typeface="+mj-lt"/>
                <a:ea typeface="+mj-ea"/>
                <a:cs typeface="+mj-cs"/>
              </a:rPr>
              <a:t>routing</a:t>
            </a:r>
            <a:r>
              <a:rPr lang="de-DE" sz="1700" dirty="0">
                <a:latin typeface="+mj-lt"/>
                <a:ea typeface="+mj-ea"/>
                <a:cs typeface="+mj-cs"/>
              </a:rPr>
              <a:t> </a:t>
            </a:r>
            <a:r>
              <a:rPr lang="de-DE" sz="1700" dirty="0" err="1">
                <a:latin typeface="+mj-lt"/>
                <a:ea typeface="+mj-ea"/>
                <a:cs typeface="+mj-cs"/>
              </a:rPr>
              <a:t>request</a:t>
            </a:r>
            <a:r>
              <a:rPr lang="de-DE" sz="1700" dirty="0">
                <a:latin typeface="+mj-lt"/>
                <a:ea typeface="+mj-ea"/>
                <a:cs typeface="+mj-cs"/>
              </a:rPr>
              <a:t> </a:t>
            </a:r>
            <a:r>
              <a:rPr lang="de-DE" sz="1700" dirty="0" err="1">
                <a:latin typeface="+mj-lt"/>
                <a:ea typeface="+mj-ea"/>
                <a:cs typeface="+mj-cs"/>
              </a:rPr>
              <a:t>from</a:t>
            </a:r>
            <a:r>
              <a:rPr lang="de-DE" sz="1700" dirty="0">
                <a:latin typeface="+mj-lt"/>
                <a:ea typeface="+mj-ea"/>
                <a:cs typeface="+mj-cs"/>
              </a:rPr>
              <a:t> Frontend </a:t>
            </a:r>
            <a:r>
              <a:rPr lang="de-DE" sz="1700" dirty="0" err="1">
                <a:latin typeface="+mj-lt"/>
                <a:ea typeface="+mj-ea"/>
                <a:cs typeface="+mj-cs"/>
              </a:rPr>
              <a:t>including</a:t>
            </a:r>
            <a:r>
              <a:rPr lang="de-DE" sz="1700" dirty="0">
                <a:latin typeface="+mj-lt"/>
                <a:ea typeface="+mj-ea"/>
                <a:cs typeface="+mj-cs"/>
              </a:rPr>
              <a:t> </a:t>
            </a:r>
            <a:r>
              <a:rPr lang="de-DE" sz="1700" dirty="0" err="1">
                <a:latin typeface="+mj-lt"/>
                <a:ea typeface="+mj-ea"/>
                <a:cs typeface="+mj-cs"/>
              </a:rPr>
              <a:t>current</a:t>
            </a:r>
            <a:r>
              <a:rPr lang="de-DE" sz="1700" dirty="0">
                <a:latin typeface="+mj-lt"/>
                <a:ea typeface="+mj-ea"/>
                <a:cs typeface="+mj-cs"/>
              </a:rPr>
              <a:t> and maximum </a:t>
            </a:r>
            <a:r>
              <a:rPr lang="de-DE" sz="1700" dirty="0" err="1">
                <a:latin typeface="+mj-lt"/>
                <a:ea typeface="+mj-ea"/>
                <a:cs typeface="+mj-cs"/>
              </a:rPr>
              <a:t>range</a:t>
            </a:r>
            <a:r>
              <a:rPr lang="de-DE" sz="1700" dirty="0">
                <a:latin typeface="+mj-lt"/>
                <a:ea typeface="+mj-ea"/>
                <a:cs typeface="+mj-cs"/>
              </a:rPr>
              <a:t> </a:t>
            </a:r>
            <a:r>
              <a:rPr lang="de-DE" sz="1700" dirty="0" err="1">
                <a:latin typeface="+mj-lt"/>
                <a:ea typeface="+mj-ea"/>
                <a:cs typeface="+mj-cs"/>
              </a:rPr>
              <a:t>of</a:t>
            </a:r>
            <a:r>
              <a:rPr lang="de-DE" sz="1700" dirty="0">
                <a:latin typeface="+mj-lt"/>
                <a:ea typeface="+mj-ea"/>
                <a:cs typeface="+mj-cs"/>
              </a:rPr>
              <a:t> </a:t>
            </a:r>
            <a:r>
              <a:rPr lang="de-DE" sz="1700" dirty="0" err="1">
                <a:latin typeface="+mj-lt"/>
                <a:ea typeface="+mj-ea"/>
                <a:cs typeface="+mj-cs"/>
              </a:rPr>
              <a:t>electric</a:t>
            </a:r>
            <a:r>
              <a:rPr lang="de-DE" sz="1700" dirty="0">
                <a:latin typeface="+mj-lt"/>
                <a:ea typeface="+mj-ea"/>
                <a:cs typeface="+mj-cs"/>
              </a:rPr>
              <a:t> </a:t>
            </a:r>
            <a:r>
              <a:rPr lang="de-DE" sz="1700" dirty="0" err="1">
                <a:latin typeface="+mj-lt"/>
                <a:ea typeface="+mj-ea"/>
                <a:cs typeface="+mj-cs"/>
              </a:rPr>
              <a:t>vehicle</a:t>
            </a:r>
            <a:endParaRPr lang="de-DE" sz="1700">
              <a:latin typeface="+mj-lt"/>
              <a:ea typeface="+mj-ea"/>
              <a:cs typeface="+mj-cs"/>
            </a:endParaRPr>
          </a:p>
          <a:p>
            <a:pPr>
              <a:lnSpc>
                <a:spcPct val="90000"/>
              </a:lnSpc>
              <a:buAutoNum type="arabicPeriod"/>
            </a:pPr>
            <a:r>
              <a:rPr lang="de-DE" sz="1700" dirty="0"/>
              <a:t>Initial Dijkstra </a:t>
            </a:r>
            <a:r>
              <a:rPr lang="de-DE" sz="1700" dirty="0" err="1"/>
              <a:t>calculation</a:t>
            </a:r>
            <a:r>
              <a:rPr lang="de-DE" sz="1700" dirty="0"/>
              <a:t> </a:t>
            </a:r>
            <a:r>
              <a:rPr lang="de-DE" sz="1700" dirty="0" err="1"/>
              <a:t>to</a:t>
            </a:r>
            <a:r>
              <a:rPr lang="de-DE" sz="1700" dirty="0"/>
              <a:t> check </a:t>
            </a:r>
            <a:r>
              <a:rPr lang="de-DE" sz="1700" dirty="0" err="1"/>
              <a:t>if</a:t>
            </a:r>
            <a:r>
              <a:rPr lang="de-DE" sz="1700" dirty="0"/>
              <a:t> </a:t>
            </a:r>
            <a:r>
              <a:rPr lang="de-DE" sz="1700" dirty="0" err="1"/>
              <a:t>charging</a:t>
            </a:r>
            <a:r>
              <a:rPr lang="de-DE" sz="1700" dirty="0"/>
              <a:t> </a:t>
            </a:r>
            <a:r>
              <a:rPr lang="de-DE" sz="1700" dirty="0" err="1"/>
              <a:t>is</a:t>
            </a:r>
            <a:r>
              <a:rPr lang="de-DE" sz="1700" dirty="0"/>
              <a:t> </a:t>
            </a:r>
            <a:r>
              <a:rPr lang="de-DE" sz="1700" dirty="0" err="1"/>
              <a:t>required</a:t>
            </a:r>
            <a:r>
              <a:rPr lang="de-DE" sz="1700" dirty="0"/>
              <a:t> at all</a:t>
            </a:r>
          </a:p>
          <a:p>
            <a:pPr lvl="1">
              <a:lnSpc>
                <a:spcPct val="90000"/>
              </a:lnSpc>
            </a:pPr>
            <a:r>
              <a:rPr lang="de-DE" sz="1500" dirty="0" err="1"/>
              <a:t>No</a:t>
            </a:r>
            <a:r>
              <a:rPr lang="de-DE" sz="1500" dirty="0"/>
              <a:t>: </a:t>
            </a:r>
            <a:r>
              <a:rPr lang="de-DE" sz="1500" dirty="0" err="1">
                <a:solidFill>
                  <a:schemeClr val="accent1"/>
                </a:solidFill>
              </a:rPr>
              <a:t>return</a:t>
            </a:r>
            <a:r>
              <a:rPr lang="de-DE" sz="1500" dirty="0">
                <a:solidFill>
                  <a:schemeClr val="accent1"/>
                </a:solidFill>
              </a:rPr>
              <a:t> </a:t>
            </a:r>
            <a:r>
              <a:rPr lang="de-DE" sz="1500" dirty="0" err="1"/>
              <a:t>calculated</a:t>
            </a:r>
            <a:r>
              <a:rPr lang="de-DE" sz="1500" dirty="0"/>
              <a:t> </a:t>
            </a:r>
            <a:r>
              <a:rPr lang="de-DE" sz="1500" dirty="0" err="1"/>
              <a:t>dijkstra</a:t>
            </a:r>
            <a:endParaRPr lang="de-DE" sz="1500"/>
          </a:p>
          <a:p>
            <a:pPr lvl="1">
              <a:lnSpc>
                <a:spcPct val="90000"/>
              </a:lnSpc>
            </a:pPr>
            <a:r>
              <a:rPr lang="de-DE" sz="1500" dirty="0"/>
              <a:t>Yes: </a:t>
            </a:r>
            <a:r>
              <a:rPr lang="de-DE" sz="1500" dirty="0" err="1"/>
              <a:t>go</a:t>
            </a:r>
            <a:r>
              <a:rPr lang="de-DE" sz="1500" dirty="0"/>
              <a:t> </a:t>
            </a:r>
            <a:r>
              <a:rPr lang="de-DE" sz="1500" dirty="0" err="1"/>
              <a:t>to</a:t>
            </a:r>
            <a:r>
              <a:rPr lang="de-DE" sz="1500" dirty="0"/>
              <a:t> </a:t>
            </a:r>
            <a:r>
              <a:rPr lang="de-DE" sz="1500" b="1" dirty="0">
                <a:solidFill>
                  <a:schemeClr val="accent1"/>
                </a:solidFill>
              </a:rPr>
              <a:t>3</a:t>
            </a:r>
          </a:p>
          <a:p>
            <a:pPr>
              <a:lnSpc>
                <a:spcPct val="90000"/>
              </a:lnSpc>
              <a:buAutoNum type="arabicPeriod"/>
            </a:pPr>
            <a:r>
              <a:rPr lang="de-DE" sz="1700" err="1"/>
              <a:t>Identify</a:t>
            </a:r>
            <a:r>
              <a:rPr lang="de-DE" sz="1700" dirty="0"/>
              <a:t> "</a:t>
            </a:r>
            <a:r>
              <a:rPr lang="de-DE" sz="1700" err="1"/>
              <a:t>best</a:t>
            </a:r>
            <a:r>
              <a:rPr lang="de-DE" sz="1700" dirty="0"/>
              <a:t>" </a:t>
            </a:r>
            <a:r>
              <a:rPr lang="de-DE" sz="1700" err="1"/>
              <a:t>charging</a:t>
            </a:r>
            <a:r>
              <a:rPr lang="de-DE" sz="1700" dirty="0"/>
              <a:t> </a:t>
            </a:r>
            <a:r>
              <a:rPr lang="de-DE" sz="1700" err="1"/>
              <a:t>station</a:t>
            </a:r>
            <a:r>
              <a:rPr lang="de-DE" sz="1700" dirty="0"/>
              <a:t> </a:t>
            </a:r>
            <a:r>
              <a:rPr lang="de-DE" sz="1700" err="1"/>
              <a:t>related</a:t>
            </a:r>
            <a:r>
              <a:rPr lang="de-DE" sz="1700" dirty="0"/>
              <a:t> </a:t>
            </a:r>
            <a:r>
              <a:rPr lang="de-DE" sz="1700" err="1"/>
              <a:t>to</a:t>
            </a:r>
            <a:r>
              <a:rPr lang="de-DE" sz="1700" dirty="0"/>
              <a:t> </a:t>
            </a:r>
            <a:r>
              <a:rPr lang="de-DE" sz="1700" err="1"/>
              <a:t>start</a:t>
            </a:r>
            <a:r>
              <a:rPr lang="de-DE" sz="1700" dirty="0"/>
              <a:t> and </a:t>
            </a:r>
            <a:r>
              <a:rPr lang="de-DE" sz="1700"/>
              <a:t>goal and current range</a:t>
            </a:r>
            <a:endParaRPr lang="de-DE" sz="1700" dirty="0"/>
          </a:p>
          <a:p>
            <a:pPr>
              <a:lnSpc>
                <a:spcPct val="90000"/>
              </a:lnSpc>
              <a:buAutoNum type="arabicPeriod"/>
            </a:pPr>
            <a:r>
              <a:rPr lang="de-DE" sz="1700" dirty="0" err="1"/>
              <a:t>Calculate</a:t>
            </a:r>
            <a:r>
              <a:rPr lang="de-DE" sz="1700" dirty="0"/>
              <a:t> Dijkstra </a:t>
            </a:r>
            <a:r>
              <a:rPr lang="de-DE" sz="1700" dirty="0" err="1"/>
              <a:t>from</a:t>
            </a:r>
            <a:r>
              <a:rPr lang="de-DE" sz="1700" dirty="0"/>
              <a:t> </a:t>
            </a:r>
            <a:r>
              <a:rPr lang="de-DE" sz="1700" dirty="0" err="1"/>
              <a:t>start</a:t>
            </a:r>
            <a:r>
              <a:rPr lang="de-DE" sz="1700" dirty="0"/>
              <a:t> </a:t>
            </a:r>
            <a:r>
              <a:rPr lang="de-DE" sz="1700" dirty="0" err="1"/>
              <a:t>to</a:t>
            </a:r>
            <a:r>
              <a:rPr lang="de-DE" sz="1700" dirty="0"/>
              <a:t> </a:t>
            </a:r>
            <a:r>
              <a:rPr lang="de-DE" sz="1700" dirty="0" err="1"/>
              <a:t>identified</a:t>
            </a:r>
            <a:r>
              <a:rPr lang="de-DE" sz="1700" dirty="0"/>
              <a:t> </a:t>
            </a:r>
            <a:r>
              <a:rPr lang="de-DE" sz="1700" dirty="0" err="1"/>
              <a:t>charging</a:t>
            </a:r>
            <a:r>
              <a:rPr lang="de-DE" sz="1700" dirty="0"/>
              <a:t> </a:t>
            </a:r>
            <a:r>
              <a:rPr lang="de-DE" sz="1700" dirty="0" err="1"/>
              <a:t>station</a:t>
            </a:r>
          </a:p>
          <a:p>
            <a:pPr>
              <a:lnSpc>
                <a:spcPct val="90000"/>
              </a:lnSpc>
              <a:buAutoNum type="arabicPeriod"/>
            </a:pPr>
            <a:r>
              <a:rPr lang="de-DE" sz="1700" dirty="0"/>
              <a:t>Set </a:t>
            </a:r>
            <a:r>
              <a:rPr lang="de-DE" sz="1700" dirty="0" err="1">
                <a:solidFill>
                  <a:schemeClr val="accent1"/>
                </a:solidFill>
              </a:rPr>
              <a:t>current</a:t>
            </a:r>
            <a:r>
              <a:rPr lang="de-DE" sz="1700" dirty="0">
                <a:solidFill>
                  <a:schemeClr val="accent1"/>
                </a:solidFill>
              </a:rPr>
              <a:t> </a:t>
            </a:r>
            <a:r>
              <a:rPr lang="de-DE" sz="1700" dirty="0" err="1">
                <a:solidFill>
                  <a:schemeClr val="accent1"/>
                </a:solidFill>
              </a:rPr>
              <a:t>range</a:t>
            </a:r>
            <a:r>
              <a:rPr lang="de-DE" sz="1700" dirty="0">
                <a:solidFill>
                  <a:schemeClr val="accent1"/>
                </a:solidFill>
              </a:rPr>
              <a:t> = maximum</a:t>
            </a:r>
            <a:r>
              <a:rPr lang="de-DE" sz="1700" dirty="0"/>
              <a:t> </a:t>
            </a:r>
            <a:r>
              <a:rPr lang="de-DE" sz="1700" dirty="0" err="1">
                <a:solidFill>
                  <a:schemeClr val="accent1"/>
                </a:solidFill>
              </a:rPr>
              <a:t>range</a:t>
            </a:r>
            <a:r>
              <a:rPr lang="de-DE" sz="1700" dirty="0"/>
              <a:t> and </a:t>
            </a:r>
            <a:r>
              <a:rPr lang="de-DE" sz="1700" dirty="0" err="1">
                <a:solidFill>
                  <a:schemeClr val="accent1"/>
                </a:solidFill>
              </a:rPr>
              <a:t>start</a:t>
            </a:r>
            <a:r>
              <a:rPr lang="de-DE" sz="1700" dirty="0">
                <a:solidFill>
                  <a:schemeClr val="accent1"/>
                </a:solidFill>
              </a:rPr>
              <a:t> = </a:t>
            </a:r>
            <a:r>
              <a:rPr lang="de-DE" sz="1700" dirty="0" err="1">
                <a:solidFill>
                  <a:schemeClr val="accent1"/>
                </a:solidFill>
              </a:rPr>
              <a:t>charging</a:t>
            </a:r>
            <a:r>
              <a:rPr lang="de-DE" sz="1700" dirty="0">
                <a:solidFill>
                  <a:schemeClr val="accent1"/>
                </a:solidFill>
              </a:rPr>
              <a:t> </a:t>
            </a:r>
            <a:r>
              <a:rPr lang="de-DE" sz="1700" dirty="0" err="1">
                <a:solidFill>
                  <a:schemeClr val="accent1"/>
                </a:solidFill>
              </a:rPr>
              <a:t>station</a:t>
            </a:r>
            <a:endParaRPr lang="de-DE" sz="1700" dirty="0">
              <a:solidFill>
                <a:schemeClr val="accent1"/>
              </a:solidFill>
            </a:endParaRPr>
          </a:p>
          <a:p>
            <a:pPr>
              <a:lnSpc>
                <a:spcPct val="90000"/>
              </a:lnSpc>
              <a:buAutoNum type="arabicPeriod"/>
            </a:pPr>
            <a:r>
              <a:rPr lang="de-DE" sz="1700" dirty="0" err="1"/>
              <a:t>Calculate</a:t>
            </a:r>
            <a:r>
              <a:rPr lang="de-DE" sz="1700" dirty="0"/>
              <a:t> Dijkstra </a:t>
            </a:r>
            <a:r>
              <a:rPr lang="de-DE" sz="1700" dirty="0" err="1"/>
              <a:t>from</a:t>
            </a:r>
            <a:r>
              <a:rPr lang="de-DE" sz="1700" dirty="0"/>
              <a:t> </a:t>
            </a:r>
            <a:r>
              <a:rPr lang="de-DE" sz="1700" dirty="0" err="1"/>
              <a:t>charging</a:t>
            </a:r>
            <a:r>
              <a:rPr lang="de-DE" sz="1700" dirty="0"/>
              <a:t> </a:t>
            </a:r>
            <a:r>
              <a:rPr lang="de-DE" sz="1700" dirty="0" err="1"/>
              <a:t>station</a:t>
            </a:r>
            <a:r>
              <a:rPr lang="de-DE" sz="1700" dirty="0"/>
              <a:t> </a:t>
            </a:r>
            <a:r>
              <a:rPr lang="de-DE" sz="1700" dirty="0" err="1"/>
              <a:t>to</a:t>
            </a:r>
            <a:r>
              <a:rPr lang="de-DE" sz="1700" dirty="0"/>
              <a:t> </a:t>
            </a:r>
            <a:r>
              <a:rPr lang="de-DE" sz="1700" dirty="0" err="1"/>
              <a:t>goal</a:t>
            </a:r>
            <a:r>
              <a:rPr lang="de-DE" sz="1700" dirty="0"/>
              <a:t> </a:t>
            </a:r>
            <a:r>
              <a:rPr lang="de-DE" sz="1700" dirty="0" err="1"/>
              <a:t>to</a:t>
            </a:r>
            <a:r>
              <a:rPr lang="de-DE" sz="1700" dirty="0"/>
              <a:t> check </a:t>
            </a:r>
            <a:r>
              <a:rPr lang="de-DE" sz="1700" dirty="0" err="1"/>
              <a:t>if</a:t>
            </a:r>
            <a:r>
              <a:rPr lang="de-DE" sz="1700" dirty="0"/>
              <a:t> </a:t>
            </a:r>
            <a:r>
              <a:rPr lang="de-DE" sz="1700" dirty="0" err="1"/>
              <a:t>further</a:t>
            </a:r>
            <a:r>
              <a:rPr lang="de-DE" sz="1700" dirty="0"/>
              <a:t> </a:t>
            </a:r>
            <a:r>
              <a:rPr lang="de-DE" sz="1700" dirty="0" err="1"/>
              <a:t>charging</a:t>
            </a:r>
            <a:r>
              <a:rPr lang="de-DE" sz="1700" dirty="0"/>
              <a:t> </a:t>
            </a:r>
            <a:r>
              <a:rPr lang="de-DE" sz="1700" dirty="0" err="1"/>
              <a:t>is</a:t>
            </a:r>
            <a:r>
              <a:rPr lang="de-DE" sz="1700" dirty="0"/>
              <a:t> </a:t>
            </a:r>
            <a:r>
              <a:rPr lang="de-DE" sz="1700" dirty="0" err="1"/>
              <a:t>required</a:t>
            </a:r>
            <a:r>
              <a:rPr lang="de-DE" sz="1700" dirty="0"/>
              <a:t>:</a:t>
            </a:r>
          </a:p>
          <a:p>
            <a:pPr lvl="1">
              <a:lnSpc>
                <a:spcPct val="90000"/>
              </a:lnSpc>
            </a:pPr>
            <a:r>
              <a:rPr lang="de-DE" sz="1500" dirty="0" err="1">
                <a:solidFill>
                  <a:srgbClr val="404040"/>
                </a:solidFill>
              </a:rPr>
              <a:t>No</a:t>
            </a:r>
            <a:r>
              <a:rPr lang="de-DE" sz="1500" dirty="0">
                <a:solidFill>
                  <a:srgbClr val="404040"/>
                </a:solidFill>
              </a:rPr>
              <a:t>: </a:t>
            </a:r>
            <a:r>
              <a:rPr lang="de-DE" sz="1500" dirty="0" err="1">
                <a:solidFill>
                  <a:srgbClr val="404040"/>
                </a:solidFill>
              </a:rPr>
              <a:t>concatenate</a:t>
            </a:r>
            <a:r>
              <a:rPr lang="de-DE" sz="1500" dirty="0">
                <a:solidFill>
                  <a:srgbClr val="404040"/>
                </a:solidFill>
              </a:rPr>
              <a:t> route and </a:t>
            </a:r>
            <a:r>
              <a:rPr lang="de-DE" sz="1500" dirty="0" err="1">
                <a:solidFill>
                  <a:schemeClr val="accent1"/>
                </a:solidFill>
              </a:rPr>
              <a:t>return</a:t>
            </a:r>
            <a:endParaRPr lang="de-DE" sz="1500">
              <a:solidFill>
                <a:schemeClr val="accent1"/>
              </a:solidFill>
            </a:endParaRPr>
          </a:p>
          <a:p>
            <a:pPr lvl="1">
              <a:lnSpc>
                <a:spcPct val="90000"/>
              </a:lnSpc>
            </a:pPr>
            <a:r>
              <a:rPr lang="de-DE" sz="1500" dirty="0">
                <a:solidFill>
                  <a:srgbClr val="404040"/>
                </a:solidFill>
              </a:rPr>
              <a:t>Yes: </a:t>
            </a:r>
            <a:r>
              <a:rPr lang="de-DE" sz="1500" dirty="0" err="1">
                <a:solidFill>
                  <a:srgbClr val="404040"/>
                </a:solidFill>
              </a:rPr>
              <a:t>continue</a:t>
            </a:r>
            <a:r>
              <a:rPr lang="de-DE" sz="1500" dirty="0">
                <a:solidFill>
                  <a:srgbClr val="404040"/>
                </a:solidFill>
              </a:rPr>
              <a:t> </a:t>
            </a:r>
            <a:r>
              <a:rPr lang="de-DE" sz="1500" dirty="0" err="1">
                <a:solidFill>
                  <a:srgbClr val="404040"/>
                </a:solidFill>
              </a:rPr>
              <a:t>with</a:t>
            </a:r>
            <a:r>
              <a:rPr lang="de-DE" sz="1500" dirty="0">
                <a:solidFill>
                  <a:srgbClr val="404040"/>
                </a:solidFill>
              </a:rPr>
              <a:t> </a:t>
            </a:r>
            <a:r>
              <a:rPr lang="de-DE" sz="1500" b="1" dirty="0">
                <a:solidFill>
                  <a:schemeClr val="accent1"/>
                </a:solidFill>
                <a:ea typeface="+mn-lt"/>
                <a:cs typeface="+mn-lt"/>
              </a:rPr>
              <a:t>3</a:t>
            </a:r>
            <a:endParaRPr lang="de-DE" sz="1500" dirty="0">
              <a:solidFill>
                <a:schemeClr val="accent1"/>
              </a:solidFill>
            </a:endParaRPr>
          </a:p>
          <a:p>
            <a:pPr>
              <a:lnSpc>
                <a:spcPct val="90000"/>
              </a:lnSpc>
              <a:buAutoNum type="arabicPeriod"/>
            </a:pPr>
            <a:endParaRPr lang="de-DE" sz="1700" dirty="0">
              <a:solidFill>
                <a:srgbClr val="404040"/>
              </a:solidFill>
            </a:endParaRPr>
          </a:p>
          <a:p>
            <a:pPr>
              <a:lnSpc>
                <a:spcPct val="90000"/>
              </a:lnSpc>
              <a:buAutoNum type="arabicPeriod"/>
            </a:pPr>
            <a:endParaRPr lang="de-DE" sz="1500" b="1" dirty="0">
              <a:solidFill>
                <a:srgbClr val="90C226"/>
              </a:solidFill>
            </a:endParaRPr>
          </a:p>
          <a:p>
            <a:pPr>
              <a:lnSpc>
                <a:spcPct val="90000"/>
              </a:lnSpc>
              <a:buAutoNum type="arabicPeriod"/>
            </a:pPr>
            <a:endParaRPr lang="de-DE" sz="1700" dirty="0"/>
          </a:p>
          <a:p>
            <a:pPr marL="0" indent="0">
              <a:lnSpc>
                <a:spcPct val="90000"/>
              </a:lnSpc>
              <a:buNone/>
            </a:pPr>
            <a:endParaRPr lang="de-DE" sz="1700" dirty="0"/>
          </a:p>
          <a:p>
            <a:pPr marL="0" indent="0">
              <a:lnSpc>
                <a:spcPct val="90000"/>
              </a:lnSpc>
              <a:buNone/>
            </a:pPr>
            <a:endParaRPr lang="de-DE" sz="1700" dirty="0"/>
          </a:p>
          <a:p>
            <a:pPr>
              <a:lnSpc>
                <a:spcPct val="90000"/>
              </a:lnSpc>
              <a:buAutoNum type="arabicPeriod"/>
            </a:pPr>
            <a:endParaRPr lang="de-DE" sz="1700" dirty="0"/>
          </a:p>
        </p:txBody>
      </p:sp>
    </p:spTree>
    <p:extLst>
      <p:ext uri="{BB962C8B-B14F-4D97-AF65-F5344CB8AC3E}">
        <p14:creationId xmlns:p14="http://schemas.microsoft.com/office/powerpoint/2010/main" val="6108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Concepts</a:t>
            </a:r>
          </a:p>
        </p:txBody>
      </p:sp>
      <p:sp>
        <p:nvSpPr>
          <p:cNvPr id="30" name="Inhaltsplatzhalter 2">
            <a:extLst>
              <a:ext uri="{FF2B5EF4-FFF2-40B4-BE49-F238E27FC236}">
                <a16:creationId xmlns:a16="http://schemas.microsoft.com/office/drawing/2014/main" id="{CAE18761-F8BA-407F-9656-F51CAB734044}"/>
              </a:ext>
            </a:extLst>
          </p:cNvPr>
          <p:cNvSpPr txBox="1">
            <a:spLocks/>
          </p:cNvSpPr>
          <p:nvPr/>
        </p:nvSpPr>
        <p:spPr>
          <a:xfrm>
            <a:off x="679748" y="1365987"/>
            <a:ext cx="6152234" cy="4865023"/>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de-DE"/>
              <a:t>For each charging station:</a:t>
            </a:r>
          </a:p>
          <a:p>
            <a:pPr>
              <a:buAutoNum type="arabicPeriod"/>
            </a:pPr>
            <a:r>
              <a:rPr lang="de-DE"/>
              <a:t>Check if haversine distance from start to charging station is within current range with treshold</a:t>
            </a:r>
            <a:endParaRPr lang="de-DE" dirty="0"/>
          </a:p>
          <a:p>
            <a:pPr lvl="1"/>
            <a:r>
              <a:rPr lang="de-DE"/>
              <a:t>Yes: go to </a:t>
            </a:r>
            <a:r>
              <a:rPr lang="de-DE" dirty="0">
                <a:solidFill>
                  <a:schemeClr val="accent1"/>
                </a:solidFill>
              </a:rPr>
              <a:t>2</a:t>
            </a:r>
          </a:p>
          <a:p>
            <a:pPr lvl="1"/>
            <a:r>
              <a:rPr lang="de-DE"/>
              <a:t>No: go to next charging station</a:t>
            </a:r>
            <a:endParaRPr lang="de-DE" dirty="0"/>
          </a:p>
          <a:p>
            <a:pPr>
              <a:buAutoNum type="arabicPeriod"/>
            </a:pPr>
            <a:r>
              <a:rPr lang="de-DE"/>
              <a:t>Check if charging station utilizes at least 50% of current range</a:t>
            </a:r>
            <a:endParaRPr lang="de-DE" dirty="0"/>
          </a:p>
          <a:p>
            <a:pPr lvl="1" indent="-342900">
              <a:buAutoNum type="arabicPeriod"/>
            </a:pPr>
            <a:r>
              <a:rPr lang="de-DE"/>
              <a:t>Yes: go to </a:t>
            </a:r>
            <a:r>
              <a:rPr lang="de-DE">
                <a:solidFill>
                  <a:schemeClr val="accent1"/>
                </a:solidFill>
              </a:rPr>
              <a:t>3</a:t>
            </a:r>
            <a:endParaRPr lang="de-DE" dirty="0">
              <a:solidFill>
                <a:schemeClr val="accent1"/>
              </a:solidFill>
            </a:endParaRPr>
          </a:p>
          <a:p>
            <a:pPr lvl="1">
              <a:buAutoNum type="arabicPeriod"/>
            </a:pPr>
            <a:r>
              <a:rPr lang="de-DE"/>
              <a:t>No: go to next charging station</a:t>
            </a:r>
            <a:endParaRPr lang="de-DE" dirty="0"/>
          </a:p>
          <a:p>
            <a:pPr>
              <a:buAutoNum type="arabicPeriod"/>
            </a:pPr>
            <a:r>
              <a:rPr lang="de-DE"/>
              <a:t>Calculate haversine distance from charging station to goal</a:t>
            </a:r>
          </a:p>
          <a:p>
            <a:pPr>
              <a:buAutoNum type="arabicPeriod"/>
            </a:pPr>
            <a:r>
              <a:rPr lang="de-DE"/>
              <a:t>Check if sum of distances is smaller than current best sum</a:t>
            </a:r>
            <a:endParaRPr lang="de-DE" dirty="0"/>
          </a:p>
          <a:p>
            <a:pPr lvl="1" indent="-342900">
              <a:buAutoNum type="arabicPeriod"/>
            </a:pPr>
            <a:r>
              <a:rPr lang="de-DE"/>
              <a:t>Yes: update currently best charging station</a:t>
            </a:r>
            <a:endParaRPr lang="de-DE" dirty="0"/>
          </a:p>
          <a:p>
            <a:pPr lvl="1" indent="-342900">
              <a:buAutoNum type="arabicPeriod"/>
            </a:pPr>
            <a:r>
              <a:rPr lang="de-DE"/>
              <a:t>No: go to next charging station</a:t>
            </a:r>
            <a:endParaRPr lang="de-DE" dirty="0"/>
          </a:p>
          <a:p>
            <a:pPr>
              <a:buAutoNum type="arabicPeriod"/>
            </a:pPr>
            <a:endParaRPr lang="de-DE" dirty="0"/>
          </a:p>
        </p:txBody>
      </p:sp>
    </p:spTree>
    <p:extLst>
      <p:ext uri="{BB962C8B-B14F-4D97-AF65-F5344CB8AC3E}">
        <p14:creationId xmlns:p14="http://schemas.microsoft.com/office/powerpoint/2010/main" val="192612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D3434-7A4A-4044-8AC8-1A5C26519C84}"/>
              </a:ext>
            </a:extLst>
          </p:cNvPr>
          <p:cNvSpPr>
            <a:spLocks noGrp="1"/>
          </p:cNvSpPr>
          <p:nvPr>
            <p:ph type="title"/>
          </p:nvPr>
        </p:nvSpPr>
        <p:spPr>
          <a:xfrm>
            <a:off x="677334" y="609600"/>
            <a:ext cx="8596668" cy="1320800"/>
          </a:xfrm>
        </p:spPr>
        <p:txBody>
          <a:bodyPr anchor="t">
            <a:normAutofit/>
          </a:bodyPr>
          <a:lstStyle/>
          <a:p>
            <a:r>
              <a:rPr lang="de-DE" dirty="0"/>
              <a:t>Key </a:t>
            </a:r>
            <a:r>
              <a:rPr lang="de-DE"/>
              <a:t>Concepts</a:t>
            </a:r>
            <a:endParaRPr lang="de-DE" dirty="0"/>
          </a:p>
        </p:txBody>
      </p:sp>
      <p:sp>
        <p:nvSpPr>
          <p:cNvPr id="30" name="Inhaltsplatzhalter 2">
            <a:extLst>
              <a:ext uri="{FF2B5EF4-FFF2-40B4-BE49-F238E27FC236}">
                <a16:creationId xmlns:a16="http://schemas.microsoft.com/office/drawing/2014/main" id="{CAE18761-F8BA-407F-9656-F51CAB734044}"/>
              </a:ext>
            </a:extLst>
          </p:cNvPr>
          <p:cNvSpPr txBox="1">
            <a:spLocks/>
          </p:cNvSpPr>
          <p:nvPr/>
        </p:nvSpPr>
        <p:spPr>
          <a:xfrm>
            <a:off x="3474941" y="1475398"/>
            <a:ext cx="6543817" cy="486502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r>
              <a:rPr lang="de-DE" dirty="0"/>
              <a:t>CS1:</a:t>
            </a:r>
          </a:p>
          <a:p>
            <a:pPr lvl="1" indent="-342900">
              <a:buAutoNum type="arabicPeriod"/>
            </a:pPr>
            <a:r>
              <a:rPr lang="de-DE" dirty="0" err="1"/>
              <a:t>Is</a:t>
            </a:r>
            <a:r>
              <a:rPr lang="de-DE" dirty="0"/>
              <a:t> in </a:t>
            </a:r>
            <a:r>
              <a:rPr lang="de-DE" dirty="0" err="1"/>
              <a:t>current</a:t>
            </a:r>
            <a:r>
              <a:rPr lang="de-DE" dirty="0"/>
              <a:t> </a:t>
            </a:r>
            <a:r>
              <a:rPr lang="de-DE" dirty="0" err="1"/>
              <a:t>range</a:t>
            </a:r>
            <a:r>
              <a:rPr lang="de-DE" dirty="0"/>
              <a:t>: 240 &lt; 250</a:t>
            </a:r>
          </a:p>
          <a:p>
            <a:pPr lvl="1" indent="-342900">
              <a:buAutoNum type="arabicPeriod"/>
            </a:pPr>
            <a:r>
              <a:rPr lang="de-DE" dirty="0" err="1"/>
              <a:t>Utilizes</a:t>
            </a:r>
            <a:r>
              <a:rPr lang="de-DE" dirty="0"/>
              <a:t> at least 50% </a:t>
            </a:r>
            <a:r>
              <a:rPr lang="de-DE" dirty="0" err="1"/>
              <a:t>of</a:t>
            </a:r>
            <a:r>
              <a:rPr lang="de-DE" dirty="0"/>
              <a:t> </a:t>
            </a:r>
            <a:r>
              <a:rPr lang="de-DE" dirty="0" err="1"/>
              <a:t>range</a:t>
            </a:r>
            <a:r>
              <a:rPr lang="de-DE" dirty="0"/>
              <a:t>: 240 =&gt; 250 * 0.5 </a:t>
            </a:r>
          </a:p>
          <a:p>
            <a:pPr lvl="1" indent="-342900">
              <a:buAutoNum type="arabicPeriod"/>
            </a:pPr>
            <a:r>
              <a:rPr lang="de-DE" dirty="0" err="1"/>
              <a:t>Sum</a:t>
            </a:r>
            <a:r>
              <a:rPr lang="de-DE" dirty="0"/>
              <a:t> </a:t>
            </a:r>
            <a:r>
              <a:rPr lang="de-DE" dirty="0" err="1"/>
              <a:t>of</a:t>
            </a:r>
            <a:r>
              <a:rPr lang="de-DE" dirty="0"/>
              <a:t> </a:t>
            </a:r>
            <a:r>
              <a:rPr lang="de-DE" dirty="0" err="1"/>
              <a:t>distances</a:t>
            </a:r>
            <a:r>
              <a:rPr lang="de-DE" dirty="0"/>
              <a:t> </a:t>
            </a:r>
            <a:r>
              <a:rPr lang="de-DE" dirty="0" err="1"/>
              <a:t>smaller</a:t>
            </a:r>
            <a:r>
              <a:rPr lang="de-DE" dirty="0"/>
              <a:t> </a:t>
            </a:r>
            <a:r>
              <a:rPr lang="de-DE" dirty="0" err="1"/>
              <a:t>than</a:t>
            </a:r>
            <a:r>
              <a:rPr lang="de-DE" dirty="0"/>
              <a:t> </a:t>
            </a:r>
            <a:r>
              <a:rPr lang="de-DE" dirty="0" err="1"/>
              <a:t>current</a:t>
            </a:r>
            <a:r>
              <a:rPr lang="de-DE" dirty="0"/>
              <a:t> </a:t>
            </a:r>
            <a:r>
              <a:rPr lang="de-DE" dirty="0" err="1"/>
              <a:t>best</a:t>
            </a:r>
            <a:r>
              <a:rPr lang="de-DE" dirty="0"/>
              <a:t> </a:t>
            </a:r>
            <a:r>
              <a:rPr lang="de-DE" dirty="0" err="1"/>
              <a:t>sum</a:t>
            </a:r>
            <a:r>
              <a:rPr lang="de-DE" dirty="0"/>
              <a:t>: 290 + 240 &lt; MAX, </a:t>
            </a:r>
            <a:r>
              <a:rPr lang="de-DE" dirty="0" err="1"/>
              <a:t>set</a:t>
            </a:r>
            <a:r>
              <a:rPr lang="de-DE" dirty="0"/>
              <a:t> </a:t>
            </a:r>
            <a:r>
              <a:rPr lang="de-DE" dirty="0" err="1"/>
              <a:t>as</a:t>
            </a:r>
            <a:r>
              <a:rPr lang="de-DE" dirty="0"/>
              <a:t> </a:t>
            </a:r>
            <a:r>
              <a:rPr lang="de-DE" dirty="0" err="1"/>
              <a:t>currently</a:t>
            </a:r>
            <a:r>
              <a:rPr lang="de-DE" dirty="0"/>
              <a:t> </a:t>
            </a:r>
            <a:r>
              <a:rPr lang="de-DE" dirty="0" err="1"/>
              <a:t>best</a:t>
            </a:r>
            <a:r>
              <a:rPr lang="de-DE" dirty="0"/>
              <a:t> </a:t>
            </a:r>
            <a:r>
              <a:rPr lang="de-DE" dirty="0" err="1"/>
              <a:t>charging</a:t>
            </a:r>
            <a:r>
              <a:rPr lang="de-DE" dirty="0"/>
              <a:t> </a:t>
            </a:r>
            <a:r>
              <a:rPr lang="de-DE" dirty="0" err="1"/>
              <a:t>station</a:t>
            </a:r>
            <a:r>
              <a:rPr lang="de-DE" dirty="0"/>
              <a:t> </a:t>
            </a:r>
          </a:p>
          <a:p>
            <a:pPr marL="285750" indent="-285750">
              <a:buFont typeface="'Wingdings 3',Sans-Serif" charset="2"/>
            </a:pPr>
            <a:r>
              <a:rPr lang="de-DE" dirty="0">
                <a:ea typeface="+mn-lt"/>
                <a:cs typeface="+mn-lt"/>
              </a:rPr>
              <a:t>CS2:</a:t>
            </a:r>
            <a:endParaRPr lang="en-US" dirty="0">
              <a:ea typeface="+mn-lt"/>
              <a:cs typeface="+mn-lt"/>
            </a:endParaRPr>
          </a:p>
          <a:p>
            <a:pPr marL="800100" lvl="1" indent="-342900">
              <a:buAutoNum type="arabicPeriod"/>
            </a:pPr>
            <a:r>
              <a:rPr lang="de-DE" dirty="0" err="1">
                <a:ea typeface="+mn-lt"/>
                <a:cs typeface="+mn-lt"/>
              </a:rPr>
              <a:t>Is</a:t>
            </a:r>
            <a:r>
              <a:rPr lang="de-DE" dirty="0">
                <a:ea typeface="+mn-lt"/>
                <a:cs typeface="+mn-lt"/>
              </a:rPr>
              <a:t> not in </a:t>
            </a:r>
            <a:r>
              <a:rPr lang="de-DE" dirty="0" err="1">
                <a:ea typeface="+mn-lt"/>
                <a:cs typeface="+mn-lt"/>
              </a:rPr>
              <a:t>current</a:t>
            </a:r>
            <a:r>
              <a:rPr lang="de-DE" dirty="0">
                <a:ea typeface="+mn-lt"/>
                <a:cs typeface="+mn-lt"/>
              </a:rPr>
              <a:t> </a:t>
            </a:r>
            <a:r>
              <a:rPr lang="de-DE" dirty="0" err="1">
                <a:ea typeface="+mn-lt"/>
                <a:cs typeface="+mn-lt"/>
              </a:rPr>
              <a:t>range</a:t>
            </a:r>
            <a:r>
              <a:rPr lang="de-DE" dirty="0">
                <a:ea typeface="+mn-lt"/>
                <a:cs typeface="+mn-lt"/>
              </a:rPr>
              <a:t>: 320 &lt; 250, </a:t>
            </a:r>
            <a:r>
              <a:rPr lang="de-DE" dirty="0" err="1">
                <a:ea typeface="+mn-lt"/>
                <a:cs typeface="+mn-lt"/>
              </a:rPr>
              <a:t>go</a:t>
            </a:r>
            <a:r>
              <a:rPr lang="de-DE" dirty="0">
                <a:ea typeface="+mn-lt"/>
                <a:cs typeface="+mn-lt"/>
              </a:rPr>
              <a:t> </a:t>
            </a:r>
            <a:r>
              <a:rPr lang="de-DE" dirty="0" err="1">
                <a:ea typeface="+mn-lt"/>
                <a:cs typeface="+mn-lt"/>
              </a:rPr>
              <a:t>to</a:t>
            </a:r>
            <a:r>
              <a:rPr lang="de-DE" dirty="0">
                <a:ea typeface="+mn-lt"/>
                <a:cs typeface="+mn-lt"/>
              </a:rPr>
              <a:t> CS3</a:t>
            </a:r>
            <a:endParaRPr lang="de-DE" dirty="0"/>
          </a:p>
          <a:p>
            <a:pPr marL="285750" indent="-285750"/>
            <a:r>
              <a:rPr lang="de-DE" dirty="0">
                <a:ea typeface="+mn-lt"/>
                <a:cs typeface="+mn-lt"/>
              </a:rPr>
              <a:t>CS3:</a:t>
            </a:r>
            <a:endParaRPr lang="de-DE" dirty="0"/>
          </a:p>
          <a:p>
            <a:pPr marL="800100" lvl="1" indent="-342900">
              <a:buAutoNum type="arabicPeriod"/>
            </a:pPr>
            <a:r>
              <a:rPr lang="de-DE" dirty="0" err="1"/>
              <a:t>Is</a:t>
            </a:r>
            <a:r>
              <a:rPr lang="de-DE" dirty="0"/>
              <a:t> in </a:t>
            </a:r>
            <a:r>
              <a:rPr lang="de-DE" dirty="0" err="1"/>
              <a:t>current</a:t>
            </a:r>
            <a:r>
              <a:rPr lang="de-DE" dirty="0"/>
              <a:t> </a:t>
            </a:r>
            <a:r>
              <a:rPr lang="de-DE" dirty="0" err="1"/>
              <a:t>range</a:t>
            </a:r>
            <a:r>
              <a:rPr lang="de-DE" dirty="0"/>
              <a:t>: 180 &lt; 250</a:t>
            </a:r>
          </a:p>
          <a:p>
            <a:pPr marL="800100" lvl="1" indent="-342900">
              <a:buAutoNum type="arabicPeriod"/>
            </a:pPr>
            <a:r>
              <a:rPr lang="de-DE" dirty="0" err="1"/>
              <a:t>Utilizes</a:t>
            </a:r>
            <a:r>
              <a:rPr lang="de-DE" dirty="0"/>
              <a:t> at least 50% </a:t>
            </a:r>
            <a:r>
              <a:rPr lang="de-DE" dirty="0" err="1"/>
              <a:t>of</a:t>
            </a:r>
            <a:r>
              <a:rPr lang="de-DE" dirty="0"/>
              <a:t> </a:t>
            </a:r>
            <a:r>
              <a:rPr lang="de-DE" dirty="0" err="1"/>
              <a:t>range</a:t>
            </a:r>
            <a:r>
              <a:rPr lang="de-DE" dirty="0"/>
              <a:t>: 180 =&gt; 250*0.5 </a:t>
            </a:r>
          </a:p>
          <a:p>
            <a:pPr marL="800100" lvl="1" indent="-342900">
              <a:buAutoNum type="arabicPeriod"/>
            </a:pPr>
            <a:r>
              <a:rPr lang="de-DE" dirty="0" err="1"/>
              <a:t>Sum</a:t>
            </a:r>
            <a:r>
              <a:rPr lang="de-DE" dirty="0"/>
              <a:t> </a:t>
            </a:r>
            <a:r>
              <a:rPr lang="de-DE" dirty="0" err="1"/>
              <a:t>of</a:t>
            </a:r>
            <a:r>
              <a:rPr lang="de-DE" dirty="0"/>
              <a:t> </a:t>
            </a:r>
            <a:r>
              <a:rPr lang="de-DE" dirty="0" err="1"/>
              <a:t>distances</a:t>
            </a:r>
            <a:r>
              <a:rPr lang="de-DE" dirty="0"/>
              <a:t> </a:t>
            </a:r>
            <a:r>
              <a:rPr lang="de-DE" dirty="0" err="1"/>
              <a:t>smaller</a:t>
            </a:r>
            <a:r>
              <a:rPr lang="de-DE" dirty="0"/>
              <a:t> </a:t>
            </a:r>
            <a:r>
              <a:rPr lang="de-DE" dirty="0" err="1"/>
              <a:t>than</a:t>
            </a:r>
            <a:r>
              <a:rPr lang="de-DE" dirty="0"/>
              <a:t> </a:t>
            </a:r>
            <a:r>
              <a:rPr lang="de-DE" dirty="0" err="1"/>
              <a:t>current</a:t>
            </a:r>
            <a:r>
              <a:rPr lang="de-DE" dirty="0"/>
              <a:t> </a:t>
            </a:r>
            <a:r>
              <a:rPr lang="de-DE" dirty="0" err="1"/>
              <a:t>best</a:t>
            </a:r>
            <a:r>
              <a:rPr lang="de-DE" dirty="0"/>
              <a:t> </a:t>
            </a:r>
            <a:r>
              <a:rPr lang="de-DE" dirty="0" err="1"/>
              <a:t>sum</a:t>
            </a:r>
            <a:r>
              <a:rPr lang="de-DE" dirty="0"/>
              <a:t>: 180 + 340 &lt; 530, </a:t>
            </a:r>
            <a:r>
              <a:rPr lang="de-DE" dirty="0" err="1"/>
              <a:t>set</a:t>
            </a:r>
            <a:r>
              <a:rPr lang="de-DE" dirty="0"/>
              <a:t> </a:t>
            </a:r>
            <a:r>
              <a:rPr lang="de-DE" dirty="0" err="1"/>
              <a:t>as</a:t>
            </a:r>
            <a:r>
              <a:rPr lang="de-DE" dirty="0"/>
              <a:t> </a:t>
            </a:r>
            <a:r>
              <a:rPr lang="de-DE" dirty="0" err="1"/>
              <a:t>currently</a:t>
            </a:r>
            <a:r>
              <a:rPr lang="de-DE" dirty="0"/>
              <a:t> </a:t>
            </a:r>
            <a:r>
              <a:rPr lang="de-DE" dirty="0" err="1"/>
              <a:t>best</a:t>
            </a:r>
            <a:r>
              <a:rPr lang="de-DE" dirty="0"/>
              <a:t> </a:t>
            </a:r>
            <a:r>
              <a:rPr lang="de-DE" dirty="0" err="1"/>
              <a:t>charging</a:t>
            </a:r>
            <a:r>
              <a:rPr lang="de-DE" dirty="0"/>
              <a:t> </a:t>
            </a:r>
            <a:r>
              <a:rPr lang="de-DE" dirty="0" err="1"/>
              <a:t>station</a:t>
            </a:r>
            <a:r>
              <a:rPr lang="de-DE" dirty="0"/>
              <a:t> </a:t>
            </a:r>
          </a:p>
          <a:p>
            <a:pPr marL="285750" indent="-285750">
              <a:buFont typeface="Wingdings 3" charset="2"/>
              <a:buChar char=""/>
            </a:pPr>
            <a:endParaRPr lang="de-DE" dirty="0"/>
          </a:p>
        </p:txBody>
      </p:sp>
      <p:pic>
        <p:nvPicPr>
          <p:cNvPr id="3" name="Grafik 3" descr="Ein Bild, das Text, Karte enthält.&#10;&#10;Mit sehr hoher Zuverlässigkeit generierte Beschreibung">
            <a:extLst>
              <a:ext uri="{FF2B5EF4-FFF2-40B4-BE49-F238E27FC236}">
                <a16:creationId xmlns:a16="http://schemas.microsoft.com/office/drawing/2014/main" id="{6C5E3AEF-04C0-46A5-B957-EE0E4F652E76}"/>
              </a:ext>
            </a:extLst>
          </p:cNvPr>
          <p:cNvPicPr>
            <a:picLocks noChangeAspect="1"/>
          </p:cNvPicPr>
          <p:nvPr/>
        </p:nvPicPr>
        <p:blipFill>
          <a:blip r:embed="rId3"/>
          <a:stretch>
            <a:fillRect/>
          </a:stretch>
        </p:blipFill>
        <p:spPr>
          <a:xfrm>
            <a:off x="238259" y="1333607"/>
            <a:ext cx="3279819" cy="4341041"/>
          </a:xfrm>
          <a:prstGeom prst="rect">
            <a:avLst/>
          </a:prstGeom>
        </p:spPr>
      </p:pic>
    </p:spTree>
    <p:extLst>
      <p:ext uri="{BB962C8B-B14F-4D97-AF65-F5344CB8AC3E}">
        <p14:creationId xmlns:p14="http://schemas.microsoft.com/office/powerpoint/2010/main" val="4144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Breitbild</PresentationFormat>
  <Paragraphs>0</Paragraphs>
  <Slides>12</Slides>
  <Notes>9</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Facet</vt:lpstr>
      <vt:lpstr>eMaps</vt:lpstr>
      <vt:lpstr>Motivation</vt:lpstr>
      <vt:lpstr>Idea</vt:lpstr>
      <vt:lpstr>Live Demo</vt:lpstr>
      <vt:lpstr>Architecture</vt:lpstr>
      <vt:lpstr>Key Concepts</vt:lpstr>
      <vt:lpstr>Key Concepts</vt:lpstr>
      <vt:lpstr>Key Concepts</vt:lpstr>
      <vt:lpstr>Key Concepts</vt:lpstr>
      <vt:lpstr>Other Features</vt:lpstr>
      <vt:lpstr>Limitations &amp;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982</cp:revision>
  <dcterms:created xsi:type="dcterms:W3CDTF">2020-03-23T08:36:49Z</dcterms:created>
  <dcterms:modified xsi:type="dcterms:W3CDTF">2020-05-15T12:59:18Z</dcterms:modified>
</cp:coreProperties>
</file>