
<file path=[Content_Types].xml><?xml version="1.0" encoding="utf-8"?>
<Types xmlns="http://schemas.openxmlformats.org/package/2006/content-types">
  <Default Extension="png;charset=UTF-8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5284"/>
    <a:srgbClr val="7FCB75"/>
    <a:srgbClr val="8348AD"/>
    <a:srgbClr val="6CFFFF"/>
    <a:srgbClr val="105D8C"/>
    <a:srgbClr val="3CAF2C"/>
    <a:srgbClr val="FBF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;charset=UTF-8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;charset=UTF-8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E208E-326A-0D40-90E2-CFEC27E19F0D}"/>
              </a:ext>
            </a:extLst>
          </p:cNvPr>
          <p:cNvSpPr/>
          <p:nvPr userDrawn="1"/>
        </p:nvSpPr>
        <p:spPr>
          <a:xfrm>
            <a:off x="139148" y="129209"/>
            <a:ext cx="11946835" cy="660220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CFEC-0C72-3649-AA9B-172E99A7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41952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16759-20EB-374E-A065-EBA970CE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4C8F-B07D-1040-A3B7-A561EDD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338A89-9E82-4046-8247-794AEC633712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F0A8-39FD-6345-B67C-68D0C979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DB57DC0-34DB-1C46-B28E-421B4553E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5183" y="4508531"/>
            <a:ext cx="6165297" cy="187522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E7C508-0C26-F649-9656-6BB111AB70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91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57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86D793-4348-FF4D-B6AE-69A409F270AE}"/>
              </a:ext>
            </a:extLst>
          </p:cNvPr>
          <p:cNvSpPr/>
          <p:nvPr userDrawn="1"/>
        </p:nvSpPr>
        <p:spPr>
          <a:xfrm>
            <a:off x="122585" y="136525"/>
            <a:ext cx="11966713" cy="5399571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B23BA-67B9-FD4E-AE57-81336CC3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0" y="855784"/>
            <a:ext cx="10017369" cy="656493"/>
          </a:xfrm>
        </p:spPr>
        <p:txBody>
          <a:bodyPr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92E7-71D7-F441-A35D-90F967B2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01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7A47-D2C6-DD4C-B4C3-568C7C0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1059-55E3-4A41-8325-097824C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5CEDC29F-B052-344B-B801-7557B076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FDE9E48-9FFB-1B4B-BA6B-D4D707B29A92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3E9B80-42EF-8847-A041-F68EBD805B1F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08255C-9965-3946-BC09-9D0CAC78534F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67D03-BC2D-8946-A85F-2D3994D073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10515599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4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Graph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803DCF-B468-DC4C-BAEC-80A170101350}"/>
              </a:ext>
            </a:extLst>
          </p:cNvPr>
          <p:cNvSpPr/>
          <p:nvPr userDrawn="1"/>
        </p:nvSpPr>
        <p:spPr>
          <a:xfrm>
            <a:off x="104155" y="119270"/>
            <a:ext cx="7811517" cy="5427586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107F8-309C-CA43-A35C-49D6D947613B}"/>
              </a:ext>
            </a:extLst>
          </p:cNvPr>
          <p:cNvSpPr/>
          <p:nvPr userDrawn="1"/>
        </p:nvSpPr>
        <p:spPr>
          <a:xfrm>
            <a:off x="8033287" y="119271"/>
            <a:ext cx="4041099" cy="5427586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116C7-0DF5-F34C-8E73-D98F5453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386862"/>
            <a:ext cx="6142892" cy="110197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2812-8463-0942-B922-8119CC0C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524" y="1708395"/>
            <a:ext cx="6688014" cy="3773660"/>
          </a:xfrm>
        </p:spPr>
        <p:txBody>
          <a:bodyPr>
            <a:normAutofit/>
          </a:bodyPr>
          <a:lstStyle>
            <a:lvl1pPr marL="228600" indent="-228600">
              <a:buClr>
                <a:srgbClr val="00A4D3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685800" indent="-228600">
              <a:buClr>
                <a:srgbClr val="00A4D3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 marL="1143000" indent="-228600">
              <a:buClr>
                <a:srgbClr val="00A4D3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Helvetica" pitchFamily="2" charset="0"/>
              </a:defRPr>
            </a:lvl3pPr>
            <a:lvl4pPr marL="16002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4pPr>
            <a:lvl5pPr marL="20574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59F6-7CAD-9141-880B-8D212910AD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10954" y="797170"/>
            <a:ext cx="3489385" cy="101990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6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4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 Header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3635-D560-BB4E-A700-0B8D482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24F6-6E55-5F4A-AD55-3E36679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A4611C1-5927-BF45-9446-68A0EA870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AAC502-2012-5040-90B2-4E49198C902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510953" y="1992923"/>
            <a:ext cx="3489385" cy="34891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8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6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2D7F4-C0D8-EA46-AFE5-728F74E56AB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6547338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F6429-5186-0E41-8EF9-A9EC5003B2F4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65ACDF-592E-4D4A-8CCF-89D261F0D816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78F6F4-6D7F-9A46-B7E1-669A99AF973B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092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2A647B-F355-1B42-B60A-12B8CA558E68}"/>
              </a:ext>
            </a:extLst>
          </p:cNvPr>
          <p:cNvSpPr/>
          <p:nvPr userDrawn="1"/>
        </p:nvSpPr>
        <p:spPr>
          <a:xfrm>
            <a:off x="119270" y="119270"/>
            <a:ext cx="11966713" cy="141135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BDA3D-B39C-F240-BA97-60FFF65817F4}"/>
              </a:ext>
            </a:extLst>
          </p:cNvPr>
          <p:cNvSpPr/>
          <p:nvPr userDrawn="1"/>
        </p:nvSpPr>
        <p:spPr>
          <a:xfrm>
            <a:off x="122585" y="2696816"/>
            <a:ext cx="11966713" cy="2839280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BE97C-7AC6-864E-A705-48D9500DCC73}"/>
              </a:ext>
            </a:extLst>
          </p:cNvPr>
          <p:cNvSpPr/>
          <p:nvPr userDrawn="1"/>
        </p:nvSpPr>
        <p:spPr>
          <a:xfrm>
            <a:off x="107674" y="1643268"/>
            <a:ext cx="11966713" cy="872805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F386-BA54-4A43-98F2-EDF41D6F8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1900" y="1643268"/>
            <a:ext cx="9684578" cy="872805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4D4D4D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2BABD-11C5-8C4E-9DC2-71C65CA4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F556-133E-CB4D-AA1A-61AF1286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5E6DF08D-B377-BA46-A02A-08AF89D7D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5E10EE-2A98-5F40-A38D-EFDDF4264052}"/>
              </a:ext>
            </a:extLst>
          </p:cNvPr>
          <p:cNvSpPr/>
          <p:nvPr userDrawn="1"/>
        </p:nvSpPr>
        <p:spPr>
          <a:xfrm>
            <a:off x="838200" y="1940715"/>
            <a:ext cx="355600" cy="361950"/>
          </a:xfrm>
          <a:prstGeom prst="rect">
            <a:avLst/>
          </a:prstGeom>
          <a:solidFill>
            <a:srgbClr val="D6E0E1"/>
          </a:solidFill>
          <a:ln>
            <a:solidFill>
              <a:srgbClr val="D6E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1E83AC-2BE0-2F4E-B232-C4BD6AAAC8E6}"/>
              </a:ext>
            </a:extLst>
          </p:cNvPr>
          <p:cNvSpPr/>
          <p:nvPr userDrawn="1"/>
        </p:nvSpPr>
        <p:spPr>
          <a:xfrm>
            <a:off x="800100" y="1901825"/>
            <a:ext cx="355600" cy="361950"/>
          </a:xfrm>
          <a:prstGeom prst="rect">
            <a:avLst/>
          </a:prstGeom>
          <a:solidFill>
            <a:srgbClr val="00A4D3"/>
          </a:solidFill>
          <a:ln>
            <a:solidFill>
              <a:srgbClr val="00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1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7FD33-665B-8541-929C-BA9707B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28C6-39A7-F547-B540-0FEE5B66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BF3A2-B870-584B-88E8-7A36AFC9B040}"/>
              </a:ext>
            </a:extLst>
          </p:cNvPr>
          <p:cNvSpPr/>
          <p:nvPr userDrawn="1"/>
        </p:nvSpPr>
        <p:spPr>
          <a:xfrm>
            <a:off x="550985" y="777157"/>
            <a:ext cx="920750" cy="93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B435DC8B-2F50-F641-90B7-5ACD42DB3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5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0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B79-D0FB-4DBF-8858-4E3A3DAF172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1B79-D0FB-4DBF-8858-4E3A3DAF172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0DD6-46AF-4F21-A546-D6B4844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2C209-99FB-E34C-AB4D-38F43629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9D64-5EA7-D14B-BBD3-49E4650A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5BB8-B006-8446-B6CE-4C1CDDAC5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2338A89-9E82-4046-8247-794AEC633712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7B1A-2278-5F41-A012-74D32556E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3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heero.github.io/2015/09/02/pseudoalignments-kallisto.html" TargetMode="External"/><Relationship Id="rId7" Type="http://schemas.openxmlformats.org/officeDocument/2006/relationships/hyperlink" Target="https://academic.oup.com/bioinformatics/article/32/12/i192/2288985?login=tru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hbctraining.github.io/Intro-to-rnaseq-hpc-salmon-flipped/lessons/08_quasi_alignment_salmon.html" TargetMode="External"/><Relationship Id="rId5" Type="http://schemas.openxmlformats.org/officeDocument/2006/relationships/hyperlink" Target="https://www.nature.com/articles/nbt.2023" TargetMode="External"/><Relationship Id="rId4" Type="http://schemas.openxmlformats.org/officeDocument/2006/relationships/hyperlink" Target="https://www.youtube.com/watch?v=f-ecmECK7l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4567-0AAE-1D49-AE12-48857C1D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(Day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IV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9A54E2-9982-3544-8ED4-43643EC01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Bioinformatics 2022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Nanocourse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&amp; Time: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27-28: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9AM-5PM (NG3.202)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Li, Daehwan Kim, Christopher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Micah Thornton </a:t>
            </a:r>
          </a:p>
        </p:txBody>
      </p:sp>
    </p:spTree>
    <p:extLst>
      <p:ext uri="{BB962C8B-B14F-4D97-AF65-F5344CB8AC3E}">
        <p14:creationId xmlns:p14="http://schemas.microsoft.com/office/powerpoint/2010/main" val="272652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445-FD60-F345-B8BC-C6D68C6D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1643268"/>
            <a:ext cx="10671484" cy="872805"/>
          </a:xfrm>
        </p:spPr>
        <p:txBody>
          <a:bodyPr>
            <a:normAutofit/>
          </a:bodyPr>
          <a:lstStyle/>
          <a:p>
            <a:r>
              <a:rPr lang="en-US" dirty="0"/>
              <a:t>Day 2: </a:t>
            </a:r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Using Pseudo/Quasi-Alignment and Expectation Maximization (</a:t>
            </a:r>
            <a:r>
              <a:rPr lang="en-US" dirty="0" err="1" smtClean="0"/>
              <a:t>Kallisto</a:t>
            </a:r>
            <a:r>
              <a:rPr lang="en-US" dirty="0" smtClean="0"/>
              <a:t>, Salmon, H2Q).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4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92557" y="202301"/>
            <a:ext cx="10017369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you will learn in this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Session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(2 Parts)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626" y="1305196"/>
            <a:ext cx="115784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Theoretical Considerations: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Pseudo/Quasi-Alignment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Alignment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baseline="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Expectation Maximization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Expectation Maximization for Gene Transcript Quantification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baseline="0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resolution of Genetic Transcript Data?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1" dirty="0">
              <a:solidFill>
                <a:srgbClr val="6264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</a:t>
            </a:r>
            <a:r>
              <a:rPr kumimoji="0" lang="en-US" sz="1800" b="0" i="1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Practical Considerations: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is </a:t>
            </a: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Kallisto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Salmon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is H2Q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4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1: Pseudo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Quasi Alignment &amp; Quantification Resolution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RNA-</a:t>
            </a:r>
            <a:r>
              <a:rPr kumimoji="0" lang="en-US" sz="2800" b="1" i="0" strike="noStrike" kern="1200" cap="none" spc="0" normalizeH="0" noProof="0" dirty="0" err="1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Experiments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4131" y="1118835"/>
            <a:ext cx="996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experiments are fundamentally distinct from DNA-</a:t>
            </a:r>
            <a:r>
              <a:rPr lang="en-US" dirty="0" err="1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experiments, and seeks to answer a different set of questions.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6264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we are seeking to determine whether the level of expression of a particular gene is related to a phenotypic characteristic of interest.</a:t>
            </a:r>
          </a:p>
        </p:txBody>
      </p:sp>
    </p:spTree>
    <p:extLst>
      <p:ext uri="{BB962C8B-B14F-4D97-AF65-F5344CB8AC3E}">
        <p14:creationId xmlns:p14="http://schemas.microsoft.com/office/powerpoint/2010/main" val="31764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273508" y="216546"/>
            <a:ext cx="7694282" cy="6564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Pseudo/Quasi</a:t>
            </a:r>
            <a:r>
              <a:rPr kumimoji="0" lang="en-US" sz="2800" b="1" i="0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Alignment in RNA Experiments</a:t>
            </a: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4081" y="1452210"/>
                <a:ext cx="836701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Sometimes the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exact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of a sequencing read is not of critical import.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a few approaches for resolving the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 of a read.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Procedures work by determining the subset of </a:t>
                </a:r>
                <a:r>
                  <a:rPr lang="en-US" i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transcript isoforms 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compatible with a read.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such approaches are known as: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Pseudo-Alignment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Approach used by </a:t>
                </a:r>
                <a:r>
                  <a:rPr lang="en-US" b="1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Kallisto</a:t>
                </a:r>
                <a:r>
                  <a:rPr lang="en-US" b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the De 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Brujin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(‘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Deh-Broine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’) graph procedure.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Quasi-Alignment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Approach used by </a:t>
                </a:r>
                <a:r>
                  <a:rPr lang="en-US" b="1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Salmon.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62646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err="1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</a:t>
                </a:r>
                <a:r>
                  <a:rPr lang="en-US" dirty="0" smtClean="0">
                    <a:solidFill>
                      <a:srgbClr val="62646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Hash table and Suffix Array.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1" y="1452210"/>
                <a:ext cx="8367019" cy="3139321"/>
              </a:xfrm>
              <a:prstGeom prst="rect">
                <a:avLst/>
              </a:prstGeom>
              <a:blipFill>
                <a:blip r:embed="rId2"/>
                <a:stretch>
                  <a:fillRect l="-437" t="-971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77125" y="4241743"/>
            <a:ext cx="4562475" cy="1477328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in most typical sequencing experiments we are dealing with a large collection of shorter subsequences called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attempt to map to a larger sequence known as the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8629650" y="190500"/>
            <a:ext cx="2971800" cy="2028827"/>
            <a:chOff x="8886825" y="152400"/>
            <a:chExt cx="2971800" cy="2028827"/>
          </a:xfrm>
        </p:grpSpPr>
        <p:grpSp>
          <p:nvGrpSpPr>
            <p:cNvPr id="36" name="Group 35"/>
            <p:cNvGrpSpPr/>
            <p:nvPr/>
          </p:nvGrpSpPr>
          <p:grpSpPr>
            <a:xfrm>
              <a:off x="9172575" y="785484"/>
              <a:ext cx="2390775" cy="1395743"/>
              <a:chOff x="8991600" y="1457325"/>
              <a:chExt cx="1838325" cy="93480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991600" y="1457325"/>
                <a:ext cx="1838325" cy="82867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bg1">
                    <a:lumMod val="1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9149345" y="19192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631481" y="18335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442408" y="17668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243881" y="18430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527491" y="192881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886730" y="192881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0085256" y="18430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9848915" y="17668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0283783" y="193833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081140" y="1994033"/>
                <a:ext cx="1624871" cy="37901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511292" y="2022799"/>
                <a:ext cx="114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  <a:endParaRPr lang="en-US" i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32995" y="1467115"/>
                <a:ext cx="114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Reads</a:t>
                </a:r>
                <a:endParaRPr lang="en-US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886825" y="152400"/>
              <a:ext cx="2971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‘DNA-</a:t>
              </a:r>
              <a:r>
                <a:rPr lang="en-US" sz="1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</a:t>
              </a:r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Like’ Experiment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5725" y="4954904"/>
            <a:ext cx="7315200" cy="1815882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</a:t>
            </a:r>
            <a:r>
              <a:rPr lang="en-US" sz="11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Kallisto</a:t>
            </a:r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(Pseudo-alignment)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tinyheero.github.io/2015/09/02/pseudoalignments-kallisto.html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(Higher Level Overview pseudo alignment)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www.youtube.com/watch?v=f-ecmECK7lw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(Video Describing how To Build The De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www.nature.com/articles/nbt.2023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(Nature Primer on Using De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Brujin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Graphs for Genomic Alignments).</a:t>
            </a:r>
          </a:p>
          <a:p>
            <a:r>
              <a:rPr lang="en-US" sz="1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 Salmon (Quasi-alignment)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hbctraining.github.io/Intro-to-rnaseq-hpc-salmon-flipped/lessons/08_quasi_alignment_salmon.html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(Higher Level Overview Quasi-Alignment)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academic.oup.com/bioinformatics/article/32/12/i192/2288985?login=true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RapMap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Paper and Description).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8343900" y="2124075"/>
            <a:ext cx="4205288" cy="1976439"/>
            <a:chOff x="8467725" y="1724025"/>
            <a:chExt cx="4205288" cy="1976439"/>
          </a:xfrm>
        </p:grpSpPr>
        <p:sp>
          <p:nvSpPr>
            <p:cNvPr id="38" name="TextBox 37"/>
            <p:cNvSpPr txBox="1"/>
            <p:nvPr/>
          </p:nvSpPr>
          <p:spPr>
            <a:xfrm>
              <a:off x="8467725" y="172402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‘RNA-</a:t>
              </a:r>
              <a:r>
                <a:rPr lang="en-US" sz="1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</a:t>
              </a:r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Like’ </a:t>
              </a:r>
            </a:p>
            <a:p>
              <a:pPr algn="ctr"/>
              <a:r>
                <a:rPr lang="en-US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815387" y="2295526"/>
              <a:ext cx="2933701" cy="14049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1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782048" y="2282824"/>
              <a:ext cx="38909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 mapped to compatible isoforms in Transcriptome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1113293" y="2711449"/>
              <a:ext cx="482601" cy="863600"/>
              <a:chOff x="9248774" y="2568575"/>
              <a:chExt cx="482601" cy="8636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9432925" y="3038475"/>
                <a:ext cx="285750" cy="39370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442450" y="2917825"/>
                <a:ext cx="285750" cy="39370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442450" y="2800350"/>
                <a:ext cx="285750" cy="39370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445625" y="2692400"/>
                <a:ext cx="285750" cy="39370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9248774" y="2568575"/>
                <a:ext cx="33337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>
                    <a:solidFill>
                      <a:srgbClr val="8348AD"/>
                    </a:solidFill>
                  </a:rPr>
                  <a:t>T1</a:t>
                </a:r>
              </a:p>
              <a:p>
                <a:r>
                  <a:rPr lang="en-US" sz="700" dirty="0" smtClean="0">
                    <a:solidFill>
                      <a:srgbClr val="3CAF2C"/>
                    </a:solidFill>
                  </a:rPr>
                  <a:t>T2</a:t>
                </a:r>
              </a:p>
              <a:p>
                <a:r>
                  <a:rPr lang="en-US" sz="700" dirty="0" smtClean="0">
                    <a:solidFill>
                      <a:srgbClr val="105D8C"/>
                    </a:solidFill>
                  </a:rPr>
                  <a:t>T3</a:t>
                </a:r>
              </a:p>
              <a:p>
                <a:r>
                  <a:rPr lang="en-US" sz="700" dirty="0" smtClean="0">
                    <a:solidFill>
                      <a:srgbClr val="6CFFFF"/>
                    </a:solidFill>
                  </a:rPr>
                  <a:t>T4</a:t>
                </a:r>
                <a:endParaRPr lang="en-US" sz="700" dirty="0">
                  <a:solidFill>
                    <a:srgbClr val="6CFFFF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8886871" y="2534671"/>
              <a:ext cx="1323881" cy="1159212"/>
              <a:chOff x="10498978" y="2372747"/>
              <a:chExt cx="1323881" cy="115921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1027214" y="3122612"/>
                <a:ext cx="93104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0863381" y="327183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1113486" y="2677318"/>
                <a:ext cx="123921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0711766" y="32273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1071005" y="3227387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1269531" y="31416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1033190" y="3065462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1282320" y="2572543"/>
                <a:ext cx="321418" cy="7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10589418" y="2444750"/>
                <a:ext cx="1165226" cy="1012825"/>
                <a:chOff x="8054974" y="2441575"/>
                <a:chExt cx="1165226" cy="1012825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054975" y="2454274"/>
                  <a:ext cx="755650" cy="733425"/>
                </a:xfrm>
                <a:prstGeom prst="ellipse">
                  <a:avLst/>
                </a:prstGeom>
                <a:solidFill>
                  <a:srgbClr val="8348AD">
                    <a:alpha val="32941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8464550" y="2441575"/>
                  <a:ext cx="755650" cy="742950"/>
                </a:xfrm>
                <a:prstGeom prst="ellipse">
                  <a:avLst/>
                </a:prstGeom>
                <a:solidFill>
                  <a:srgbClr val="3CAF2C">
                    <a:alpha val="50000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AF2C"/>
                    </a:solidFill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8054974" y="2714625"/>
                  <a:ext cx="758825" cy="736600"/>
                </a:xfrm>
                <a:prstGeom prst="ellipse">
                  <a:avLst/>
                </a:prstGeom>
                <a:solidFill>
                  <a:srgbClr val="005284">
                    <a:alpha val="50196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8455025" y="2720975"/>
                  <a:ext cx="762000" cy="733425"/>
                </a:xfrm>
                <a:prstGeom prst="ellipse">
                  <a:avLst/>
                </a:prstGeom>
                <a:solidFill>
                  <a:srgbClr val="00FFFF">
                    <a:alpha val="50196"/>
                  </a:srgb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Rectangle 78"/>
              <p:cNvSpPr/>
              <p:nvPr/>
            </p:nvSpPr>
            <p:spPr>
              <a:xfrm>
                <a:off x="10512472" y="2372747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T1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537203" y="2378303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T2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498978" y="3283178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T3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522916" y="3316515"/>
                <a:ext cx="2856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>
                        <a:lumMod val="10000"/>
                      </a:schemeClr>
                    </a:solidFill>
                  </a:rPr>
                  <a:t>T4</a:t>
                </a:r>
                <a:endParaRPr lang="en-US" sz="80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0675571" y="2617787"/>
                <a:ext cx="360151" cy="11908"/>
                <a:chOff x="10223134" y="2579687"/>
                <a:chExt cx="360151" cy="11908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0223134" y="2579687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10446972" y="2584450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10337006" y="2581275"/>
                  <a:ext cx="145257" cy="4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/>
            </p:nvGrpSpPr>
            <p:grpSpPr>
              <a:xfrm>
                <a:off x="10642234" y="2677318"/>
                <a:ext cx="360151" cy="11908"/>
                <a:chOff x="10223134" y="2579687"/>
                <a:chExt cx="360151" cy="11908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0223134" y="2579687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0446972" y="2584450"/>
                  <a:ext cx="136313" cy="71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0337006" y="2581275"/>
                  <a:ext cx="145257" cy="47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10241757" y="3007519"/>
              <a:ext cx="735807" cy="575013"/>
              <a:chOff x="11056144" y="2855118"/>
              <a:chExt cx="735807" cy="575013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1056144" y="2855118"/>
                <a:ext cx="709613" cy="575013"/>
                <a:chOff x="9860756" y="2733675"/>
                <a:chExt cx="785813" cy="575013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9875044" y="2733675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8348A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strike="sngStrike" dirty="0">
                    <a:solidFill>
                      <a:srgbClr val="8348A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9877426" y="2850357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>
                      <a:solidFill>
                        <a:srgbClr val="3CAF2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dirty="0">
                    <a:solidFill>
                      <a:srgbClr val="3CAF2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860756" y="2974181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105D8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r>
                    <a:rPr lang="en-US" sz="800" dirty="0" smtClean="0">
                      <a:solidFill>
                        <a:srgbClr val="105D8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|</a:t>
                  </a:r>
                  <a:endParaRPr lang="en-US" sz="800" dirty="0">
                    <a:solidFill>
                      <a:srgbClr val="105D8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879807" y="3093244"/>
                  <a:ext cx="7667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strike="sngStrike" dirty="0" smtClean="0">
                      <a:solidFill>
                        <a:srgbClr val="6C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||||</a:t>
                  </a:r>
                  <a:endParaRPr lang="en-US" sz="800" strike="sngStrike" dirty="0">
                    <a:solidFill>
                      <a:srgbClr val="6C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9894094" y="2740819"/>
                  <a:ext cx="246180" cy="5453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0" name="Straight Arrow Connector 99"/>
              <p:cNvCxnSpPr/>
              <p:nvPr/>
            </p:nvCxnSpPr>
            <p:spPr>
              <a:xfrm>
                <a:off x="11304716" y="3136107"/>
                <a:ext cx="23720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Left Brace 100"/>
              <p:cNvSpPr/>
              <p:nvPr/>
            </p:nvSpPr>
            <p:spPr>
              <a:xfrm>
                <a:off x="11551444" y="2890838"/>
                <a:ext cx="100013" cy="511969"/>
              </a:xfrm>
              <a:prstGeom prst="leftBrace">
                <a:avLst>
                  <a:gd name="adj1" fmla="val 64285"/>
                  <a:gd name="adj2" fmla="val 4954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ight Brace 101"/>
              <p:cNvSpPr/>
              <p:nvPr/>
            </p:nvSpPr>
            <p:spPr>
              <a:xfrm>
                <a:off x="11658601" y="2890839"/>
                <a:ext cx="133350" cy="514350"/>
              </a:xfrm>
              <a:prstGeom prst="rightBrace">
                <a:avLst>
                  <a:gd name="adj1" fmla="val 95089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1610975" y="2919414"/>
                <a:ext cx="10477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700" dirty="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9244011" y="2587625"/>
              <a:ext cx="2781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Expectation </a:t>
              </a:r>
            </a:p>
            <a:p>
              <a:pPr algn="ctr"/>
              <a:r>
                <a:rPr lang="en-US" sz="1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Maximization</a:t>
              </a:r>
              <a:endParaRPr lang="en-US" sz="1000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734675" y="2995612"/>
              <a:ext cx="295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8348AD"/>
                  </a:solidFill>
                </a:rPr>
                <a:t>3</a:t>
              </a:r>
            </a:p>
            <a:p>
              <a:r>
                <a:rPr lang="en-US" sz="800" dirty="0" smtClean="0">
                  <a:solidFill>
                    <a:srgbClr val="7FCB75"/>
                  </a:solidFill>
                </a:rPr>
                <a:t>2</a:t>
              </a:r>
            </a:p>
            <a:p>
              <a:r>
                <a:rPr lang="en-US" sz="800" dirty="0" smtClean="0">
                  <a:solidFill>
                    <a:srgbClr val="005284"/>
                  </a:solidFill>
                </a:rPr>
                <a:t>4</a:t>
              </a:r>
            </a:p>
            <a:p>
              <a:r>
                <a:rPr lang="en-US" sz="800" dirty="0">
                  <a:solidFill>
                    <a:srgbClr val="00FF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97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 txBox="1">
            <a:spLocks/>
          </p:cNvSpPr>
          <p:nvPr/>
        </p:nvSpPr>
        <p:spPr>
          <a:xfrm>
            <a:off x="1029730" y="2929464"/>
            <a:ext cx="10363200" cy="1189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 2: Expectation Maximization &amp; Gene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62646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Transcript Quantification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62646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2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626462"/>
      </a:dk1>
      <a:lt1>
        <a:srgbClr val="EEF2F3"/>
      </a:lt1>
      <a:dk2>
        <a:srgbClr val="005284"/>
      </a:dk2>
      <a:lt2>
        <a:srgbClr val="EEF2F3"/>
      </a:lt2>
      <a:accent1>
        <a:srgbClr val="005284"/>
      </a:accent1>
      <a:accent2>
        <a:srgbClr val="626462"/>
      </a:accent2>
      <a:accent3>
        <a:srgbClr val="02A3D2"/>
      </a:accent3>
      <a:accent4>
        <a:srgbClr val="3CAF2C"/>
      </a:accent4>
      <a:accent5>
        <a:srgbClr val="8348AD"/>
      </a:accent5>
      <a:accent6>
        <a:srgbClr val="FEFFFF"/>
      </a:accent6>
      <a:hlink>
        <a:srgbClr val="02A3D2"/>
      </a:hlink>
      <a:folHlink>
        <a:srgbClr val="C22AC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412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1_Office Theme</vt:lpstr>
      <vt:lpstr>Advanced NGS Analysis (Day 2) Session IV</vt:lpstr>
      <vt:lpstr>Day 2: RNA-Seq Analysis Using Pseudo/Quasi-Alignment and Expectation Maximization (Kallisto, Salmon, H2Q).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NGS Analysis (Day 2) Session IV</dc:title>
  <dc:creator>Micah Thornton</dc:creator>
  <cp:lastModifiedBy>Micah Thornton</cp:lastModifiedBy>
  <cp:revision>55</cp:revision>
  <dcterms:created xsi:type="dcterms:W3CDTF">2022-06-06T19:40:26Z</dcterms:created>
  <dcterms:modified xsi:type="dcterms:W3CDTF">2022-06-07T19:40:26Z</dcterms:modified>
</cp:coreProperties>
</file>