
<file path=[Content_Types].xml><?xml version="1.0" encoding="utf-8"?>
<Types xmlns="http://schemas.openxmlformats.org/package/2006/content-types">
  <Default Extension="png;charset=UTF-8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2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000"/>
    <a:srgbClr val="3CAF2C"/>
    <a:srgbClr val="002942"/>
    <a:srgbClr val="FF6600"/>
    <a:srgbClr val="6CFFFF"/>
    <a:srgbClr val="00FFFF"/>
    <a:srgbClr val="005284"/>
    <a:srgbClr val="7FCB75"/>
    <a:srgbClr val="8348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;charset=UTF-8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;charset=UTF-8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;charset=UTF-8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;charset=UTF-8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;charset=UTF-8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3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0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0E208E-326A-0D40-90E2-CFEC27E19F0D}"/>
              </a:ext>
            </a:extLst>
          </p:cNvPr>
          <p:cNvSpPr/>
          <p:nvPr userDrawn="1"/>
        </p:nvSpPr>
        <p:spPr>
          <a:xfrm>
            <a:off x="139148" y="129209"/>
            <a:ext cx="11946835" cy="6602205"/>
          </a:xfrm>
          <a:prstGeom prst="rect">
            <a:avLst/>
          </a:prstGeom>
          <a:solidFill>
            <a:srgbClr val="005184"/>
          </a:solidFill>
          <a:ln>
            <a:solidFill>
              <a:srgbClr val="005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BCFEC-0C72-3649-AA9B-172E99A76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41952"/>
          </a:xfrm>
        </p:spPr>
        <p:txBody>
          <a:bodyPr anchor="b">
            <a:normAutofit/>
          </a:bodyPr>
          <a:lstStyle>
            <a:lvl1pPr algn="l">
              <a:defRPr sz="4400"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16759-20EB-374E-A065-EBA970CE4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0649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Helvetica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A4C8F-B07D-1040-A3B7-A561EDD37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338A89-9E82-4046-8247-794AEC633712}" type="datetimeFigureOut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DF0A8-39FD-6345-B67C-68D0C979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CBEAB3-1095-154A-BF2C-0E040F3337A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6DB57DC0-34DB-1C46-B28E-421B4553E8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85183" y="4508531"/>
            <a:ext cx="6165297" cy="187522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E7C508-0C26-F649-9656-6BB111AB70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3429000"/>
            <a:ext cx="10591802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357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 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86D793-4348-FF4D-B6AE-69A409F270AE}"/>
              </a:ext>
            </a:extLst>
          </p:cNvPr>
          <p:cNvSpPr/>
          <p:nvPr userDrawn="1"/>
        </p:nvSpPr>
        <p:spPr>
          <a:xfrm>
            <a:off x="122585" y="136525"/>
            <a:ext cx="11966713" cy="5399571"/>
          </a:xfrm>
          <a:prstGeom prst="rect">
            <a:avLst/>
          </a:prstGeom>
          <a:solidFill>
            <a:srgbClr val="005184"/>
          </a:solidFill>
          <a:ln>
            <a:solidFill>
              <a:srgbClr val="005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B23BA-67B9-FD4E-AE57-81336CC3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430" y="855784"/>
            <a:ext cx="10017369" cy="656493"/>
          </a:xfrm>
        </p:spPr>
        <p:txBody>
          <a:bodyPr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B92E7-71D7-F441-A35D-90F967B2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00151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6858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 marL="11430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  <a:lvl4pPr marL="16002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4pPr>
            <a:lvl5pPr marL="20574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D7A47-D2C6-DD4C-B4C3-568C7C02B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8A89-9E82-4046-8247-794AEC633712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21059-55E3-4A41-8325-097824C7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AB3-1095-154A-BF2C-0E040F3337A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5CEDC29F-B052-344B-B801-7557B076A55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58809" y="5613876"/>
            <a:ext cx="3641530" cy="110759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FDE9E48-9FFB-1B4B-BA6B-D4D707B29A92}"/>
              </a:ext>
            </a:extLst>
          </p:cNvPr>
          <p:cNvGrpSpPr/>
          <p:nvPr userDrawn="1"/>
        </p:nvGrpSpPr>
        <p:grpSpPr>
          <a:xfrm>
            <a:off x="800100" y="1022599"/>
            <a:ext cx="393700" cy="400840"/>
            <a:chOff x="800100" y="1022599"/>
            <a:chExt cx="393700" cy="40084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43E9B80-42EF-8847-A041-F68EBD805B1F}"/>
                </a:ext>
              </a:extLst>
            </p:cNvPr>
            <p:cNvSpPr/>
            <p:nvPr userDrawn="1"/>
          </p:nvSpPr>
          <p:spPr>
            <a:xfrm>
              <a:off x="838200" y="1061489"/>
              <a:ext cx="355600" cy="361950"/>
            </a:xfrm>
            <a:prstGeom prst="rect">
              <a:avLst/>
            </a:prstGeom>
            <a:solidFill>
              <a:srgbClr val="D6E0E1"/>
            </a:solidFill>
            <a:ln>
              <a:solidFill>
                <a:srgbClr val="D6E0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08255C-9965-3946-BC09-9D0CAC78534F}"/>
                </a:ext>
              </a:extLst>
            </p:cNvPr>
            <p:cNvSpPr/>
            <p:nvPr userDrawn="1"/>
          </p:nvSpPr>
          <p:spPr>
            <a:xfrm>
              <a:off x="800100" y="1022599"/>
              <a:ext cx="355600" cy="361950"/>
            </a:xfrm>
            <a:prstGeom prst="rect">
              <a:avLst/>
            </a:prstGeom>
            <a:solidFill>
              <a:srgbClr val="00A4D3"/>
            </a:solidFill>
            <a:ln>
              <a:solidFill>
                <a:srgbClr val="00A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F67D03-BC2D-8946-A85F-2D3994D07345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12277"/>
            <a:ext cx="10515599" cy="0"/>
          </a:xfrm>
          <a:prstGeom prst="line">
            <a:avLst/>
          </a:prstGeom>
          <a:ln>
            <a:solidFill>
              <a:srgbClr val="00A4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148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Graph/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D803DCF-B468-DC4C-BAEC-80A170101350}"/>
              </a:ext>
            </a:extLst>
          </p:cNvPr>
          <p:cNvSpPr/>
          <p:nvPr userDrawn="1"/>
        </p:nvSpPr>
        <p:spPr>
          <a:xfrm>
            <a:off x="104155" y="119270"/>
            <a:ext cx="7811517" cy="5427586"/>
          </a:xfrm>
          <a:prstGeom prst="rect">
            <a:avLst/>
          </a:prstGeom>
          <a:solidFill>
            <a:srgbClr val="005184"/>
          </a:solidFill>
          <a:ln>
            <a:solidFill>
              <a:srgbClr val="005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5107F8-309C-CA43-A35C-49D6D947613B}"/>
              </a:ext>
            </a:extLst>
          </p:cNvPr>
          <p:cNvSpPr/>
          <p:nvPr userDrawn="1"/>
        </p:nvSpPr>
        <p:spPr>
          <a:xfrm>
            <a:off x="8033287" y="119271"/>
            <a:ext cx="4041099" cy="5427586"/>
          </a:xfrm>
          <a:prstGeom prst="rect">
            <a:avLst/>
          </a:prstGeom>
          <a:solidFill>
            <a:srgbClr val="F2F5F4"/>
          </a:solidFill>
          <a:ln>
            <a:solidFill>
              <a:srgbClr val="F2F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9116C7-0DF5-F34C-8E73-D98F54537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646" y="386862"/>
            <a:ext cx="6142892" cy="110197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E2812-8463-0942-B922-8119CC0CA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7524" y="1708395"/>
            <a:ext cx="6688014" cy="3773660"/>
          </a:xfrm>
        </p:spPr>
        <p:txBody>
          <a:bodyPr>
            <a:normAutofit/>
          </a:bodyPr>
          <a:lstStyle>
            <a:lvl1pPr marL="228600" indent="-228600">
              <a:buClr>
                <a:srgbClr val="00A4D3"/>
              </a:buClr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Helvetica" pitchFamily="2" charset="0"/>
              </a:defRPr>
            </a:lvl1pPr>
            <a:lvl2pPr marL="685800" indent="-228600">
              <a:buClr>
                <a:srgbClr val="00A4D3"/>
              </a:buClr>
              <a:buFont typeface="Wingdings" pitchFamily="2" charset="2"/>
              <a:buChar char="§"/>
              <a:defRPr sz="1800">
                <a:solidFill>
                  <a:schemeClr val="bg1"/>
                </a:solidFill>
                <a:latin typeface="Helvetica" pitchFamily="2" charset="0"/>
              </a:defRPr>
            </a:lvl2pPr>
            <a:lvl3pPr marL="1143000" indent="-228600">
              <a:buClr>
                <a:srgbClr val="00A4D3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Helvetica" pitchFamily="2" charset="0"/>
              </a:defRPr>
            </a:lvl3pPr>
            <a:lvl4pPr marL="1600200" indent="-228600">
              <a:buClr>
                <a:srgbClr val="00A4D3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Helvetica" pitchFamily="2" charset="0"/>
              </a:defRPr>
            </a:lvl4pPr>
            <a:lvl5pPr marL="2057400" indent="-228600">
              <a:buClr>
                <a:srgbClr val="00A4D3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759F6-7CAD-9141-880B-8D212910AD8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510954" y="797170"/>
            <a:ext cx="3489385" cy="1019908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4D4D4D"/>
                </a:solidFill>
                <a:latin typeface="Helvetica" pitchFamily="2" charset="0"/>
              </a:defRPr>
            </a:lvl1pPr>
            <a:lvl2pPr>
              <a:defRPr sz="1600">
                <a:solidFill>
                  <a:srgbClr val="4D4D4D"/>
                </a:solidFill>
                <a:latin typeface="Helvetica" pitchFamily="2" charset="0"/>
              </a:defRPr>
            </a:lvl2pPr>
            <a:lvl3pPr>
              <a:defRPr sz="1400">
                <a:solidFill>
                  <a:srgbClr val="4D4D4D"/>
                </a:solidFill>
                <a:latin typeface="Helvetica" pitchFamily="2" charset="0"/>
              </a:defRPr>
            </a:lvl3pPr>
            <a:lvl4pPr>
              <a:defRPr sz="1400">
                <a:solidFill>
                  <a:srgbClr val="4D4D4D"/>
                </a:solidFill>
                <a:latin typeface="Helvetica" pitchFamily="2" charset="0"/>
              </a:defRPr>
            </a:lvl4pPr>
            <a:lvl5pPr>
              <a:defRPr sz="1400">
                <a:solidFill>
                  <a:srgbClr val="4D4D4D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Graph/Photo Header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13635-D560-BB4E-A700-0B8D48288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8A89-9E82-4046-8247-794AEC633712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224F6-6E55-5F4A-AD55-3E366799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AB3-1095-154A-BF2C-0E040F3337A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7A4611C1-5927-BF45-9446-68A0EA870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58809" y="5613876"/>
            <a:ext cx="3641530" cy="1107599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9AAC502-2012-5040-90B2-4E49198C902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510953" y="1992923"/>
            <a:ext cx="3489385" cy="348913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4D4D4D"/>
                </a:solidFill>
                <a:latin typeface="Helvetica" pitchFamily="2" charset="0"/>
              </a:defRPr>
            </a:lvl1pPr>
            <a:lvl2pPr>
              <a:defRPr sz="1800">
                <a:solidFill>
                  <a:srgbClr val="4D4D4D"/>
                </a:solidFill>
                <a:latin typeface="Helvetica" pitchFamily="2" charset="0"/>
              </a:defRPr>
            </a:lvl2pPr>
            <a:lvl3pPr>
              <a:defRPr sz="1600">
                <a:solidFill>
                  <a:srgbClr val="4D4D4D"/>
                </a:solidFill>
                <a:latin typeface="Helvetica" pitchFamily="2" charset="0"/>
              </a:defRPr>
            </a:lvl3pPr>
            <a:lvl4pPr>
              <a:defRPr sz="1400">
                <a:solidFill>
                  <a:srgbClr val="4D4D4D"/>
                </a:solidFill>
                <a:latin typeface="Helvetica" pitchFamily="2" charset="0"/>
              </a:defRPr>
            </a:lvl4pPr>
            <a:lvl5pPr>
              <a:defRPr sz="1400">
                <a:solidFill>
                  <a:srgbClr val="4D4D4D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Graph/Photo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22D7F4-C0D8-EA46-AFE5-728F74E56AB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12277"/>
            <a:ext cx="6547338" cy="0"/>
          </a:xfrm>
          <a:prstGeom prst="line">
            <a:avLst/>
          </a:prstGeom>
          <a:ln>
            <a:solidFill>
              <a:srgbClr val="00A4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CF6429-5186-0E41-8EF9-A9EC5003B2F4}"/>
              </a:ext>
            </a:extLst>
          </p:cNvPr>
          <p:cNvGrpSpPr/>
          <p:nvPr userDrawn="1"/>
        </p:nvGrpSpPr>
        <p:grpSpPr>
          <a:xfrm>
            <a:off x="800100" y="1022599"/>
            <a:ext cx="393700" cy="400840"/>
            <a:chOff x="800100" y="1022599"/>
            <a:chExt cx="393700" cy="40084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165ACDF-592E-4D4A-8CCF-89D261F0D816}"/>
                </a:ext>
              </a:extLst>
            </p:cNvPr>
            <p:cNvSpPr/>
            <p:nvPr userDrawn="1"/>
          </p:nvSpPr>
          <p:spPr>
            <a:xfrm>
              <a:off x="838200" y="1061489"/>
              <a:ext cx="355600" cy="361950"/>
            </a:xfrm>
            <a:prstGeom prst="rect">
              <a:avLst/>
            </a:prstGeom>
            <a:solidFill>
              <a:srgbClr val="D6E0E1"/>
            </a:solidFill>
            <a:ln>
              <a:solidFill>
                <a:srgbClr val="D6E0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378F6F4-6D7F-9A46-B7E1-669A99AF973B}"/>
                </a:ext>
              </a:extLst>
            </p:cNvPr>
            <p:cNvSpPr/>
            <p:nvPr userDrawn="1"/>
          </p:nvSpPr>
          <p:spPr>
            <a:xfrm>
              <a:off x="800100" y="1022599"/>
              <a:ext cx="355600" cy="361950"/>
            </a:xfrm>
            <a:prstGeom prst="rect">
              <a:avLst/>
            </a:prstGeom>
            <a:solidFill>
              <a:srgbClr val="00A4D3"/>
            </a:solidFill>
            <a:ln>
              <a:solidFill>
                <a:srgbClr val="00A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0925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E2A647B-F355-1B42-B60A-12B8CA558E68}"/>
              </a:ext>
            </a:extLst>
          </p:cNvPr>
          <p:cNvSpPr/>
          <p:nvPr userDrawn="1"/>
        </p:nvSpPr>
        <p:spPr>
          <a:xfrm>
            <a:off x="119270" y="119270"/>
            <a:ext cx="11966713" cy="1411355"/>
          </a:xfrm>
          <a:prstGeom prst="rect">
            <a:avLst/>
          </a:prstGeom>
          <a:solidFill>
            <a:srgbClr val="005184"/>
          </a:solidFill>
          <a:ln>
            <a:solidFill>
              <a:srgbClr val="005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DBDA3D-B39C-F240-BA97-60FFF65817F4}"/>
              </a:ext>
            </a:extLst>
          </p:cNvPr>
          <p:cNvSpPr/>
          <p:nvPr userDrawn="1"/>
        </p:nvSpPr>
        <p:spPr>
          <a:xfrm>
            <a:off x="122585" y="2696816"/>
            <a:ext cx="11966713" cy="2839280"/>
          </a:xfrm>
          <a:prstGeom prst="rect">
            <a:avLst/>
          </a:prstGeom>
          <a:solidFill>
            <a:srgbClr val="005184"/>
          </a:solidFill>
          <a:ln>
            <a:solidFill>
              <a:srgbClr val="005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3BE97C-7AC6-864E-A705-48D9500DCC73}"/>
              </a:ext>
            </a:extLst>
          </p:cNvPr>
          <p:cNvSpPr/>
          <p:nvPr userDrawn="1"/>
        </p:nvSpPr>
        <p:spPr>
          <a:xfrm>
            <a:off x="107674" y="1643268"/>
            <a:ext cx="11966713" cy="872805"/>
          </a:xfrm>
          <a:prstGeom prst="rect">
            <a:avLst/>
          </a:prstGeom>
          <a:solidFill>
            <a:srgbClr val="F2F5F4"/>
          </a:solidFill>
          <a:ln>
            <a:solidFill>
              <a:srgbClr val="F2F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FF386-BA54-4A43-98F2-EDF41D6F80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1900" y="1643268"/>
            <a:ext cx="9684578" cy="872805"/>
          </a:xfrm>
        </p:spPr>
        <p:txBody>
          <a:bodyPr>
            <a:normAutofit/>
          </a:bodyPr>
          <a:lstStyle>
            <a:lvl1pPr>
              <a:defRPr sz="2800" b="1" i="0">
                <a:solidFill>
                  <a:srgbClr val="4D4D4D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2BABD-11C5-8C4E-9DC2-71C65CA4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8A89-9E82-4046-8247-794AEC633712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2F556-133E-CB4D-AA1A-61AF1286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AB3-1095-154A-BF2C-0E040F3337A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Text&#10;&#10;Description automatically generated with low confidence">
            <a:extLst>
              <a:ext uri="{FF2B5EF4-FFF2-40B4-BE49-F238E27FC236}">
                <a16:creationId xmlns:a16="http://schemas.microsoft.com/office/drawing/2014/main" id="{5E6DF08D-B377-BA46-A02A-08AF89D7D4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58809" y="5613876"/>
            <a:ext cx="3641530" cy="110759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D5E10EE-2A98-5F40-A38D-EFDDF4264052}"/>
              </a:ext>
            </a:extLst>
          </p:cNvPr>
          <p:cNvSpPr/>
          <p:nvPr userDrawn="1"/>
        </p:nvSpPr>
        <p:spPr>
          <a:xfrm>
            <a:off x="838200" y="1940715"/>
            <a:ext cx="355600" cy="361950"/>
          </a:xfrm>
          <a:prstGeom prst="rect">
            <a:avLst/>
          </a:prstGeom>
          <a:solidFill>
            <a:srgbClr val="D6E0E1"/>
          </a:solidFill>
          <a:ln>
            <a:solidFill>
              <a:srgbClr val="D6E0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1E83AC-2BE0-2F4E-B232-C4BD6AAAC8E6}"/>
              </a:ext>
            </a:extLst>
          </p:cNvPr>
          <p:cNvSpPr/>
          <p:nvPr userDrawn="1"/>
        </p:nvSpPr>
        <p:spPr>
          <a:xfrm>
            <a:off x="800100" y="1901825"/>
            <a:ext cx="355600" cy="361950"/>
          </a:xfrm>
          <a:prstGeom prst="rect">
            <a:avLst/>
          </a:prstGeom>
          <a:solidFill>
            <a:srgbClr val="00A4D3"/>
          </a:solidFill>
          <a:ln>
            <a:solidFill>
              <a:srgbClr val="00A4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15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E7FD33-665B-8541-929C-BA9707B5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8A89-9E82-4046-8247-794AEC633712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A28C6-39A7-F547-B540-0FEE5B66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AB3-1095-154A-BF2C-0E040F3337A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9BF3A2-B870-584B-88E8-7A36AFC9B040}"/>
              </a:ext>
            </a:extLst>
          </p:cNvPr>
          <p:cNvSpPr/>
          <p:nvPr userDrawn="1"/>
        </p:nvSpPr>
        <p:spPr>
          <a:xfrm>
            <a:off x="550985" y="777157"/>
            <a:ext cx="920750" cy="937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B435DC8B-2F50-F641-90B7-5ACD42DB3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58809" y="5613876"/>
            <a:ext cx="3641530" cy="110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5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5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2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3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0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1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3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21B79-D0FB-4DBF-8858-4E3A3DAF1728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3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2C209-99FB-E34C-AB4D-38F43629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59D64-5EA7-D14B-BBD3-49E4650A6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C5BB8-B006-8446-B6CE-4C1CDDAC5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32338A89-9E82-4046-8247-794AEC633712}" type="datetimeFigureOut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37B1A-2278-5F41-A012-74D32556E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51CBEAB3-1095-154A-BF2C-0E040F3337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53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jstor.org/stable/2984875" TargetMode="Externa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hyperlink" Target="https://www.jstor.org/stable/2984875" TargetMode="External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www.jstor.org/stable/2984875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0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heero.github.io/2015/09/02/pseudoalignments-kallisto.html" TargetMode="External"/><Relationship Id="rId7" Type="http://schemas.openxmlformats.org/officeDocument/2006/relationships/hyperlink" Target="https://academic.oup.com/bioinformatics/article/32/12/i192/2288985?login=tru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hbctraining.github.io/Intro-to-rnaseq-hpc-salmon-flipped/lessons/08_quasi_alignment_salmon.html" TargetMode="External"/><Relationship Id="rId5" Type="http://schemas.openxmlformats.org/officeDocument/2006/relationships/hyperlink" Target="https://www.nature.com/articles/nbt.2023" TargetMode="External"/><Relationship Id="rId4" Type="http://schemas.openxmlformats.org/officeDocument/2006/relationships/hyperlink" Target="https://www.youtube.com/watch?v=f-ecmECK7lw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hyperlink" Target="https://www.jstor.org/stable/2984875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tor.org/stable/2984875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F4567-0AAE-1D49-AE12-48857C1D2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NGS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Day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Session II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09A54E2-9982-3544-8ED4-43643EC01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0649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Lyda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Bioinformatics 2022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Nanocourse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Series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&amp; Time: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June 27-28: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9AM-5PM (NG3.202)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Instructors: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 Li, Daehwan Kim, Christopher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Chaney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&amp;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Micah Thornton </a:t>
            </a:r>
          </a:p>
        </p:txBody>
      </p:sp>
    </p:spTree>
    <p:extLst>
      <p:ext uri="{BB962C8B-B14F-4D97-AF65-F5344CB8AC3E}">
        <p14:creationId xmlns:p14="http://schemas.microsoft.com/office/powerpoint/2010/main" val="2726527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73508" y="216546"/>
            <a:ext cx="1008969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Expectation Maximization (in general) – A Multinomial Example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211669"/>
            <a:ext cx="962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Expectation Maximization Notes Draw Heavily from “Maximum Likelihood from Incomplete Data via the EM Algorithm” by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Dempster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Rubin and Laird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www.jstor.org/stable/2984875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18035" y="618779"/>
                <a:ext cx="11707265" cy="5357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that there are marbles of five colors in a bag.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Red marbles are denoted by ‘R’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Orange marbles are denoted by ‘O’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Yellow marbles by ‘Y’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Green marbles by ‘G’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Blue marbles by ‘B’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Now, you personally cannot tell a difference between the orange and the yellow marbles by eye, and therefore are able to produce counts of four categories of marbles only (that is: “Red”, “Orange or Yellow”, “Green”, and “Blue”).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[EXAMPLE]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it is known ahead of time that the proportions of the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actual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colors of each of the marbles are related via an unknown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such that for the unobservable true color of an arbitrarily selected marble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denoted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(true color) given below induces a distribution on the observable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(observed color) follows this distribution: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0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Red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00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66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Orange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66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FF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Yellow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FF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3CAF2C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Green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3CAF2C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Blue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1/2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0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Red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00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Orange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Yellow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3CAF2C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Green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3CAF2C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Blue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)/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)/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35" y="618779"/>
                <a:ext cx="11707265" cy="5357492"/>
              </a:xfrm>
              <a:prstGeom prst="rect">
                <a:avLst/>
              </a:prstGeom>
              <a:blipFill>
                <a:blip r:embed="rId3"/>
                <a:stretch>
                  <a:fillRect l="-469" t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8410576" y="600074"/>
            <a:ext cx="3133724" cy="1771651"/>
            <a:chOff x="6534151" y="828674"/>
            <a:chExt cx="3133724" cy="1771651"/>
          </a:xfrm>
        </p:grpSpPr>
        <p:sp>
          <p:nvSpPr>
            <p:cNvPr id="5" name="Oval 4"/>
            <p:cNvSpPr/>
            <p:nvPr/>
          </p:nvSpPr>
          <p:spPr>
            <a:xfrm>
              <a:off x="6534151" y="904875"/>
              <a:ext cx="1238250" cy="16954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8372475" y="828674"/>
              <a:ext cx="1295400" cy="1704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732368" y="853559"/>
              <a:ext cx="5565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500643" y="1139308"/>
              <a:ext cx="11100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Orange or Yellow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627593" y="1691759"/>
              <a:ext cx="748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3CAF2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Green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65693" y="1996559"/>
              <a:ext cx="6206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Blue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84518" y="967859"/>
              <a:ext cx="5565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79743" y="1806059"/>
              <a:ext cx="748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3CAF2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Green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17843" y="2110859"/>
              <a:ext cx="6206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Blue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11580" y="1225034"/>
              <a:ext cx="8643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Orange</a:t>
              </a:r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730630" y="1520309"/>
              <a:ext cx="8412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Yellow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7391400" y="1038226"/>
              <a:ext cx="1457325" cy="114299"/>
            </a:xfrm>
            <a:prstGeom prst="straightConnector1">
              <a:avLst/>
            </a:prstGeom>
            <a:ln w="19050">
              <a:solidFill>
                <a:schemeClr val="bg1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7458075" y="1409701"/>
              <a:ext cx="1123950" cy="38099"/>
            </a:xfrm>
            <a:prstGeom prst="straightConnector1">
              <a:avLst/>
            </a:prstGeom>
            <a:ln w="19050">
              <a:solidFill>
                <a:schemeClr val="bg1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7496175" y="1514475"/>
              <a:ext cx="1019175" cy="200026"/>
            </a:xfrm>
            <a:prstGeom prst="straightConnector1">
              <a:avLst/>
            </a:prstGeom>
            <a:ln w="19050">
              <a:solidFill>
                <a:schemeClr val="bg1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7496175" y="1876425"/>
              <a:ext cx="1152525" cy="123826"/>
            </a:xfrm>
            <a:prstGeom prst="straightConnector1">
              <a:avLst/>
            </a:prstGeom>
            <a:ln w="19050">
              <a:solidFill>
                <a:schemeClr val="bg1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7381875" y="2190750"/>
              <a:ext cx="1323975" cy="104776"/>
            </a:xfrm>
            <a:prstGeom prst="straightConnector1">
              <a:avLst/>
            </a:prstGeom>
            <a:ln w="19050">
              <a:solidFill>
                <a:schemeClr val="bg1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8148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83008" y="178446"/>
            <a:ext cx="1201374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Expectation Maximization (in general) – A Multinomial Example (Continued)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3095624" y="650601"/>
                <a:ext cx="8991601" cy="1479508"/>
              </a:xfrm>
              <a:prstGeom prst="rect">
                <a:avLst/>
              </a:prstGeom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0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Red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00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66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Orange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66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FF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Yellow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FF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3CAF2C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Green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3CAF2C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Blue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1/2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0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Red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00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Orange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Yellow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3CAF2C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Green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3CAF2C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Blue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1/2+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624" y="650601"/>
                <a:ext cx="8991601" cy="14795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23825" y="695325"/>
                <a:ext cx="3181350" cy="251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Suppose that we observe 197 marbles, and arrive at the following counts: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R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-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Red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 18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0000"/>
                                  </a:solidFill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OY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Orange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or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Yellow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:125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C000"/>
                                  </a:solidFill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3CAF2C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3CAF2C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Green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3CAF2C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 20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3CAF2C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rgbClr val="00294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  <m:r>
                                <a:rPr lang="en-US" b="0" i="1" dirty="0" smtClean="0">
                                  <a:solidFill>
                                    <a:srgbClr val="3CAF2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Blue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 34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5" y="695325"/>
                <a:ext cx="3181350" cy="2511970"/>
              </a:xfrm>
              <a:prstGeom prst="rect">
                <a:avLst/>
              </a:prstGeom>
              <a:blipFill>
                <a:blip r:embed="rId3"/>
                <a:stretch>
                  <a:fillRect l="-1533" t="-1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638925" y="2162175"/>
                <a:ext cx="5553075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the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actual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color counts be denoted by the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corresponds to the count of marbles which were actually red,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those which were Orange, and so on…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the observed color counts be denoted by the values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are given in this example as (18,125,20,34). 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Furthermore, it is known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925" y="2162175"/>
                <a:ext cx="5553075" cy="2862322"/>
              </a:xfrm>
              <a:prstGeom prst="rect">
                <a:avLst/>
              </a:prstGeom>
              <a:blipFill>
                <a:blip r:embed="rId4"/>
                <a:stretch>
                  <a:fillRect l="-659" t="-1279" r="-878" b="-2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23825" y="4733925"/>
                <a:ext cx="11620500" cy="1031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Likelihood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the full data can be expressed as: </a:t>
                </a:r>
                <a:endParaRPr lang="en-US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!)</m:t>
                              </m:r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5" y="4733925"/>
                <a:ext cx="11620500" cy="1031116"/>
              </a:xfrm>
              <a:prstGeom prst="rect">
                <a:avLst/>
              </a:prstGeom>
              <a:blipFill>
                <a:blip r:embed="rId5"/>
                <a:stretch>
                  <a:fillRect l="-315" t="-4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143125" y="6015942"/>
                <a:ext cx="7277100" cy="746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!)</m:t>
                              </m:r>
                            </m:e>
                          </m:nary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125" y="6015942"/>
                <a:ext cx="7277100" cy="7468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26803" y="5720834"/>
                <a:ext cx="79561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coarsened/incomplete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Likelihood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the full data can be expressed as: </a:t>
                </a: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03" y="5720834"/>
                <a:ext cx="7956152" cy="369332"/>
              </a:xfrm>
              <a:prstGeom prst="rect">
                <a:avLst/>
              </a:prstGeom>
              <a:blipFill>
                <a:blip r:embed="rId7"/>
                <a:stretch>
                  <a:fillRect l="-53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276475" y="2219325"/>
                <a:ext cx="5124450" cy="1407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197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0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Red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0000"/>
                                    </a:solidFill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66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Orange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6600"/>
                                    </a:solidFill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FF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Yellow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FF00"/>
                                    </a:solidFill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3CAF2C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Green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3CAF2C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Blue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475" y="2219325"/>
                <a:ext cx="5124450" cy="14073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0" y="3419475"/>
                <a:ext cx="5124450" cy="1126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197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0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Red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0000"/>
                                    </a:solidFill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C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Orange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C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C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or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C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C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Yellow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3CAF2C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Green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3CAF2C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Blue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19475"/>
                <a:ext cx="5124450" cy="11269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0" y="6488668"/>
            <a:ext cx="9629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DLR77 (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://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www.jstor.org/stable/2984875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181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83008" y="178446"/>
            <a:ext cx="1201374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Expectation Maximization (in general) – A Multinomial Example (E-Step)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9100" y="914400"/>
            <a:ext cx="11591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Clearly, due to the fact that a marble cannot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two colors simultaneously, there is no probability that any marble is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orange and yellow at the same time, therefore we may express the probability that a marble is orange or yellow as follows: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-85725" y="1724025"/>
                <a:ext cx="12277725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66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Orange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>
                                        <a:solidFill>
                                          <a:srgbClr val="FF66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000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>
                                        <a:solidFill>
                                          <a:srgbClr val="000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>
                                        <a:ln>
                                          <a:solidFill>
                                            <a:srgbClr val="000000"/>
                                          </a:solidFill>
                                        </a:ln>
                                        <a:solidFill>
                                          <a:srgbClr val="FFFF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Yellow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66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Orange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 smtClean="0">
                                        <a:ln>
                                          <a:solidFill>
                                            <a:srgbClr val="000000"/>
                                          </a:solidFill>
                                        </a:ln>
                                        <a:solidFill>
                                          <a:srgbClr val="FFFF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Yellow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F66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Orange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Yellow</m:t>
                          </m:r>
                        </m:e>
                      </m:d>
                      <m:r>
                        <a:rPr lang="en-US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Yellow</m:t>
                          </m:r>
                          <m:r>
                            <a:rPr lang="en-US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F66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Orange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5725" y="1724025"/>
                <a:ext cx="12277725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5081003"/>
                <a:ext cx="3524250" cy="1996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Suppose that we observe 197 marbles, and arrive at the following counts:</a:t>
                </a:r>
              </a:p>
              <a:p>
                <a:endParaRPr lang="en-US" sz="16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R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-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Red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 18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0000"/>
                                  </a:solidFill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OY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Orange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or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Yellow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:125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C000"/>
                                  </a:solidFill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3CAF2C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3CAF2C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Green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3CAF2C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 20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3CAF2C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dirty="0" smtClean="0">
                                  <a:solidFill>
                                    <a:srgbClr val="00294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  <m:r>
                                <a:rPr lang="en-US" sz="1600" b="0" i="1" dirty="0" smtClean="0">
                                  <a:solidFill>
                                    <a:srgbClr val="3CAF2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Blue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 34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 smtClean="0"/>
                  <a:t> </a:t>
                </a:r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81003"/>
                <a:ext cx="3524250" cy="1996957"/>
              </a:xfrm>
              <a:prstGeom prst="rect">
                <a:avLst/>
              </a:prstGeom>
              <a:blipFill>
                <a:blip r:embed="rId3"/>
                <a:stretch>
                  <a:fillRect l="-865" t="-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5065297" y="2415659"/>
                <a:ext cx="414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F66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Orange</m:t>
                          </m:r>
                        </m:e>
                      </m:d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Yellow</m:t>
                          </m:r>
                        </m:e>
                      </m:d>
                      <m:r>
                        <a:rPr lang="en-US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297" y="2415659"/>
                <a:ext cx="4145943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9065797" y="2272784"/>
                <a:ext cx="1019958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797" y="2272784"/>
                <a:ext cx="1019958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886075" y="5878294"/>
            <a:ext cx="600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Expectation Maximization Notes Draw Heavily from “Maximum Likelihood from Incomplete Data via the EM Algorithm” by </a:t>
            </a:r>
            <a:r>
              <a:rPr lang="en-US" sz="1200" dirty="0" err="1"/>
              <a:t>Dempster</a:t>
            </a:r>
            <a:r>
              <a:rPr lang="en-US" sz="1200" dirty="0"/>
              <a:t> Rubin and Laird (</a:t>
            </a:r>
            <a:r>
              <a:rPr lang="en-US" sz="1200" dirty="0">
                <a:hlinkClick r:id="rId6"/>
              </a:rPr>
              <a:t>https://www.jstor.org/stable/2984875</a:t>
            </a:r>
            <a:r>
              <a:rPr lang="en-US" sz="1200" dirty="0"/>
              <a:t>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66725" y="2914650"/>
                <a:ext cx="115919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here we can derive the expression for the maximum likelihood estimates of the unobserved counts for orange and yellow marbles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terms of the observed count of “orange or yellow” marbles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25" y="2914650"/>
                <a:ext cx="11591925" cy="646331"/>
              </a:xfrm>
              <a:prstGeom prst="rect">
                <a:avLst/>
              </a:prstGeom>
              <a:blipFill>
                <a:blip r:embed="rId7"/>
                <a:stretch>
                  <a:fillRect l="-368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1065745" y="3528859"/>
                <a:ext cx="10716679" cy="6340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rgbClr val="FF66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Orange</m:t>
                        </m:r>
                        <m:r>
                          <a:rPr lang="en-US" sz="1600" b="0" i="1" dirty="0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solidFill>
                                        <a:srgbClr val="FF660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Orange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solidFill>
                                        <a:srgbClr val="FF660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solidFill>
                                        <a:srgbClr val="00000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or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solidFill>
                                        <a:srgbClr val="00000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ln>
                                        <a:solidFill>
                                          <a:srgbClr val="000000"/>
                                        </a:solidFill>
                                      </a:ln>
                                      <a:solidFill>
                                        <a:srgbClr val="FFFF0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Yellow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1600" dirty="0">
                                          <a:solidFill>
                                            <a:srgbClr val="FF6600"/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Orange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dirty="0">
                                          <a:solidFill>
                                            <a:srgbClr val="FF6600"/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dirty="0">
                                          <a:solidFill>
                                            <a:srgbClr val="000000"/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or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dirty="0">
                                          <a:solidFill>
                                            <a:srgbClr val="000000"/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dirty="0">
                                          <a:ln>
                                            <a:solidFill>
                                              <a:srgbClr val="000000"/>
                                            </a:solidFill>
                                          </a:ln>
                                          <a:solidFill>
                                            <a:srgbClr val="FFFF00"/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Yellow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sz="1600" b="0" i="1" dirty="0" smtClean="0">
                                <a:ln>
                                  <a:solidFill>
                                    <a:srgbClr val="000000"/>
                                  </a:solidFill>
                                </a:ln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600" b="0" i="1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sz="16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sz="1600" dirty="0">
                                <a:solidFill>
                                  <a:srgbClr val="FF66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Orange</m:t>
                            </m:r>
                          </m:e>
                        </m:d>
                      </m:num>
                      <m:den>
                        <m:r>
                          <a:rPr lang="en-US" sz="1600" b="0" i="1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sz="1600" b="0" i="1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solidFill>
                                        <a:srgbClr val="FF660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Orange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solidFill>
                                        <a:srgbClr val="FF660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solidFill>
                                        <a:srgbClr val="00000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or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solidFill>
                                        <a:srgbClr val="00000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ln>
                                        <a:solidFill>
                                          <a:srgbClr val="000000"/>
                                        </a:solidFill>
                                      </a:ln>
                                      <a:solidFill>
                                        <a:srgbClr val="FFFF0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Yellow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1600" b="0" i="1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sz="1600" b="0" i="1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rgbClr val="FF66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Orange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1600" dirty="0">
                                          <a:solidFill>
                                            <a:srgbClr val="FF6600"/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Orange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dirty="0">
                                          <a:solidFill>
                                            <a:srgbClr val="FF6600"/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dirty="0">
                                          <a:solidFill>
                                            <a:srgbClr val="000000"/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or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dirty="0">
                                          <a:solidFill>
                                            <a:srgbClr val="000000"/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dirty="0">
                                          <a:ln>
                                            <a:solidFill>
                                              <a:srgbClr val="000000"/>
                                            </a:solidFill>
                                          </a:ln>
                                          <a:solidFill>
                                            <a:srgbClr val="FFFF00"/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Yellow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</m:den>
                    </m:f>
                    <m:r>
                      <a:rPr lang="en-US" sz="1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sz="1600" dirty="0" smtClean="0"/>
                  <a:t> </a:t>
                </a:r>
                <a:endParaRPr lang="en-US" sz="1600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745" y="3528859"/>
                <a:ext cx="10716679" cy="6340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449756" y="3893259"/>
                <a:ext cx="5071452" cy="101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Yellow</m:t>
                          </m:r>
                          <m:r>
                            <a:rPr lang="en-US" b="0" i="1" dirty="0" smtClean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66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Orange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66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000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000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ln>
                                          <a:solidFill>
                                            <a:srgbClr val="000000"/>
                                          </a:solidFill>
                                        </a:ln>
                                        <a:solidFill>
                                          <a:srgbClr val="FFFF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Yellow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56" y="3893259"/>
                <a:ext cx="5071452" cy="10138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6105525" y="4325035"/>
                <a:ext cx="650557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 the conditional expectation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are: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525" y="4325035"/>
                <a:ext cx="6505575" cy="369332"/>
              </a:xfrm>
              <a:prstGeom prst="rect">
                <a:avLst/>
              </a:prstGeom>
              <a:blipFill>
                <a:blip r:embed="rId10"/>
                <a:stretch>
                  <a:fillRect l="-84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038850" y="4743450"/>
                <a:ext cx="2438400" cy="965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50" y="4743450"/>
                <a:ext cx="2438400" cy="9658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8963025" y="4695825"/>
                <a:ext cx="2438400" cy="103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3025" y="4695825"/>
                <a:ext cx="2438400" cy="103765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8310528" y="5063609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and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256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9100" y="914400"/>
            <a:ext cx="1159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Recall that the full likelihood for the multinomial distribution was given by: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83008" y="178446"/>
            <a:ext cx="1201374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Expectation Maximization (in general) – A Multinomial Example (M-Step)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714500" y="1430716"/>
                <a:ext cx="7258050" cy="7541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!)</m:t>
                              </m:r>
                            </m:e>
                          </m:nary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0" y="1430716"/>
                <a:ext cx="7258050" cy="7541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733424" y="2392741"/>
                <a:ext cx="10563225" cy="7434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nary>
                                <m:naryPr>
                                  <m:chr m:val="∏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!)</m:t>
                                  </m:r>
                                </m:e>
                              </m:nary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4" y="2392741"/>
                <a:ext cx="10563225" cy="7434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09575" y="3152775"/>
                <a:ext cx="115919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example,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unobservable, the rest are known: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75" y="3152775"/>
                <a:ext cx="11591925" cy="369332"/>
              </a:xfrm>
              <a:prstGeom prst="rect">
                <a:avLst/>
              </a:prstGeom>
              <a:blipFill>
                <a:blip r:embed="rId4"/>
                <a:stretch>
                  <a:fillRect l="-31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-1952626" y="3516691"/>
                <a:ext cx="15725776" cy="1568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−1)+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−1))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52626" y="3516691"/>
                <a:ext cx="15725776" cy="1568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0" y="5081003"/>
                <a:ext cx="3524250" cy="1996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Suppose that we observe 197 marbles, and arrive at the following counts:</a:t>
                </a:r>
              </a:p>
              <a:p>
                <a:endParaRPr lang="en-US" sz="16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R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-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Red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 18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0000"/>
                                  </a:solidFill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OY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Orange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or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Yellow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:125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C000"/>
                                  </a:solidFill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3CAF2C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3CAF2C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Green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3CAF2C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 20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3CAF2C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dirty="0" smtClean="0">
                                  <a:solidFill>
                                    <a:srgbClr val="00294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  <m:r>
                                <a:rPr lang="en-US" sz="1600" b="0" i="1" dirty="0" smtClean="0">
                                  <a:solidFill>
                                    <a:srgbClr val="3CAF2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Blue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 34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 smtClean="0"/>
                  <a:t> </a:t>
                </a:r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81003"/>
                <a:ext cx="3524250" cy="1996957"/>
              </a:xfrm>
              <a:prstGeom prst="rect">
                <a:avLst/>
              </a:prstGeom>
              <a:blipFill>
                <a:blip r:embed="rId6"/>
                <a:stretch>
                  <a:fillRect l="-865" t="-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2724150" y="5069266"/>
                <a:ext cx="10191750" cy="6669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=0⇒−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⇒1+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150" y="5069266"/>
                <a:ext cx="10191750" cy="6669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952750" y="5743575"/>
                <a:ext cx="5343525" cy="878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+34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38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750" y="5743575"/>
                <a:ext cx="5343525" cy="8783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670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83008" y="178446"/>
            <a:ext cx="1201374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Expectation Maximization (in general) – A Multinomial Example (Iteration)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905125" y="2057400"/>
            <a:ext cx="6600825" cy="1459550"/>
            <a:chOff x="1571625" y="1495425"/>
            <a:chExt cx="5362575" cy="145955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571625" y="1543050"/>
                  <a:ext cx="2438400" cy="14119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>
                          <m:fPr>
                            <m:ctrlP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num>
                              <m:den>
                                <m: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num>
                              <m:den>
                                <m: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den>
                        </m:f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1625" y="1543050"/>
                  <a:ext cx="2438400" cy="141192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495800" y="1495425"/>
                  <a:ext cx="2438400" cy="13518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>
                          <m:fPr>
                            <m:ctrlP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num>
                              <m:den>
                                <m: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den>
                        </m:f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1495425"/>
                  <a:ext cx="2438400" cy="135184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angle 4"/>
            <p:cNvSpPr/>
            <p:nvPr/>
          </p:nvSpPr>
          <p:spPr>
            <a:xfrm>
              <a:off x="3843303" y="1863209"/>
              <a:ext cx="7873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and -</a:t>
              </a:r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52400" y="1019175"/>
                <a:ext cx="11591925" cy="941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Taking the conditional expectations for the computation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depend on a particular estimation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 initial estimate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must be supplied to the algorithm to start the procedure, then conditional expectations for the missing (coarsened) data at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baseline="30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(where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1,2,…}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given by: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019175"/>
                <a:ext cx="11591925" cy="941925"/>
              </a:xfrm>
              <a:prstGeom prst="rect">
                <a:avLst/>
              </a:prstGeom>
              <a:blipFill>
                <a:blip r:embed="rId4"/>
                <a:stretch>
                  <a:fillRect l="-315" t="-3226" b="-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162050" y="2524125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[E – Step]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3743325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[M – Step]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800225" y="3571875"/>
                <a:ext cx="5343525" cy="878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sup>
                          </m:sSup>
                        </m:e>
                      </m:acc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+34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38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225" y="3571875"/>
                <a:ext cx="5343525" cy="8783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47650" y="4467225"/>
                <a:ext cx="1159192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Convergence Criteria: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Generally we use relative convergence criteria (when the change in the parameters from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falls below a relative tolerance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to determine when to stop iterating, for instance, the iteration will continue until: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4467225"/>
                <a:ext cx="11591925" cy="923330"/>
              </a:xfrm>
              <a:prstGeom prst="rect">
                <a:avLst/>
              </a:prstGeom>
              <a:blipFill>
                <a:blip r:embed="rId6"/>
                <a:stretch>
                  <a:fillRect l="-368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790699" y="5514975"/>
                <a:ext cx="7781925" cy="1038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+34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38</m:t>
                                      </m:r>
                                    </m:den>
                                  </m:f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+34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38</m:t>
                                      </m:r>
                                    </m:den>
                                  </m:f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699" y="5514975"/>
                <a:ext cx="7781925" cy="10387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81075" y="5762625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[Convergence]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91305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83008" y="178446"/>
            <a:ext cx="1201374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Expectation Maximization (Genetic Abundance Estimation)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0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0445-FD60-F345-B8BC-C6D68C6D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900" y="1643268"/>
            <a:ext cx="10671484" cy="872805"/>
          </a:xfrm>
        </p:spPr>
        <p:txBody>
          <a:bodyPr>
            <a:normAutofit/>
          </a:bodyPr>
          <a:lstStyle/>
          <a:p>
            <a:r>
              <a:rPr lang="en-US" dirty="0"/>
              <a:t>Day 2: </a:t>
            </a:r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Analysis Using Pseudo/Quasi-Alignment and Expectation Maximization (</a:t>
            </a:r>
            <a:r>
              <a:rPr lang="en-US" dirty="0" err="1" smtClean="0"/>
              <a:t>Kallisto</a:t>
            </a:r>
            <a:r>
              <a:rPr lang="en-US" dirty="0" smtClean="0"/>
              <a:t>, Salmon, H2Q).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40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92557" y="202301"/>
            <a:ext cx="10017369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What you will learn in this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Session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(2 Parts)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3626" y="1305196"/>
            <a:ext cx="1157845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Some Theoretical Considerations: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Pseudo/Quasi-Alignment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</a:t>
            </a:r>
            <a:r>
              <a:rPr kumimoji="0" lang="en-US" b="0" i="1" u="none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is Alignment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baseline="0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i="1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Expectation Maximization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</a:t>
            </a:r>
            <a:r>
              <a:rPr kumimoji="0" lang="en-US" b="0" i="1" u="none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is Expectation Maximization for Gene Transcript Quantification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baseline="0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i="1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resolution of Genetic Transcript Data?</a:t>
            </a:r>
            <a:endParaRPr kumimoji="0" lang="en-US" b="0" i="1" u="none" strike="noStrike" kern="1200" cap="none" spc="0" normalizeH="0" baseline="0" noProof="0" dirty="0" smtClean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i="1" dirty="0">
              <a:solidFill>
                <a:srgbClr val="62646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1" u="none" strike="noStrike" kern="1200" cap="none" spc="0" normalizeH="0" baseline="0" noProof="0" dirty="0" smtClean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i="1" dirty="0">
              <a:solidFill>
                <a:srgbClr val="62646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1" u="none" strike="noStrike" kern="1200" cap="none" spc="0" normalizeH="0" baseline="0" noProof="0" dirty="0" smtClean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Some</a:t>
            </a:r>
            <a:r>
              <a:rPr kumimoji="0" lang="en-US" sz="1800" b="0" i="1" u="none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Practical Considerations:</a:t>
            </a:r>
            <a:endParaRPr kumimoji="0" lang="en-US" sz="1800" b="0" i="1" u="none" strike="noStrike" kern="1200" cap="none" spc="0" normalizeH="0" baseline="0" noProof="0" dirty="0" smtClean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 is </a:t>
            </a:r>
            <a:r>
              <a:rPr kumimoji="0" lang="en-US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Kallisto</a:t>
            </a:r>
            <a:endParaRPr kumimoji="0" lang="en-US" b="0" i="1" u="none" strike="noStrike" kern="1200" cap="none" spc="0" normalizeH="0" baseline="0" noProof="0" dirty="0" smtClean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Salmon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 is H2Q</a:t>
            </a:r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24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1029730" y="2929464"/>
            <a:ext cx="10363200" cy="11894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Part 1: Pseudo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and Quasi Alignment &amp; Quantification Resolution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4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73508" y="216546"/>
            <a:ext cx="769428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RNA-</a:t>
            </a:r>
            <a:r>
              <a:rPr kumimoji="0" lang="en-US" sz="2800" b="1" i="0" strike="noStrike" kern="1200" cap="none" spc="0" normalizeH="0" noProof="0" dirty="0" err="1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Seq</a:t>
            </a: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Experiments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4131" y="1118835"/>
            <a:ext cx="9967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RNA-</a:t>
            </a:r>
            <a:r>
              <a:rPr lang="en-US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experiments are fundamentally distinct from DNA-</a:t>
            </a:r>
            <a:r>
              <a:rPr lang="en-US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experiments, and seeks to answer a different set of questions.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Usually we are seeking to determine whether the level of expression of a particular gene is related to a phenotypic characteristic of interest.</a:t>
            </a:r>
          </a:p>
        </p:txBody>
      </p:sp>
    </p:spTree>
    <p:extLst>
      <p:ext uri="{BB962C8B-B14F-4D97-AF65-F5344CB8AC3E}">
        <p14:creationId xmlns:p14="http://schemas.microsoft.com/office/powerpoint/2010/main" val="317643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73508" y="216546"/>
            <a:ext cx="769428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Pseudo/Quasi</a:t>
            </a: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Alignment in RNA Experiments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34081" y="1452210"/>
                <a:ext cx="8367019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Sometimes the </a:t>
                </a:r>
                <a:r>
                  <a:rPr lang="en-US" i="1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exact </a:t>
                </a: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 of a sequencing read is not of critical import.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are a few approaches for resolving the </a:t>
                </a:r>
                <a:r>
                  <a:rPr lang="en-US" i="1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approximate </a:t>
                </a: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location of a read.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Procedures work by determining the subset of </a:t>
                </a:r>
                <a:r>
                  <a:rPr lang="en-US" i="1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transcript isoforms </a:t>
                </a: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compatible with a read.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such approaches are known as: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Pseudo-Alignment 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Approach used by </a:t>
                </a:r>
                <a:r>
                  <a:rPr lang="en-US" b="1" dirty="0" err="1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Kallisto</a:t>
                </a:r>
                <a:r>
                  <a:rPr lang="en-US" b="1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Uses the De </a:t>
                </a:r>
                <a:r>
                  <a:rPr lang="en-US" dirty="0" err="1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Brujin</a:t>
                </a: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(‘</a:t>
                </a:r>
                <a:r>
                  <a:rPr lang="en-US" dirty="0" err="1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Deh-Broine</a:t>
                </a: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’) graph procedure.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Quasi-Alignment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Approach used by </a:t>
                </a:r>
                <a:r>
                  <a:rPr lang="en-US" b="1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Salmon.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Uses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62646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dirty="0" err="1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mer</a:t>
                </a: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Hash table and Suffix Array.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81" y="1452210"/>
                <a:ext cx="8367019" cy="3139321"/>
              </a:xfrm>
              <a:prstGeom prst="rect">
                <a:avLst/>
              </a:prstGeom>
              <a:blipFill>
                <a:blip r:embed="rId2"/>
                <a:stretch>
                  <a:fillRect l="-437" t="-971" b="-2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477125" y="4241743"/>
            <a:ext cx="4562475" cy="1477328"/>
          </a:xfrm>
          <a:prstGeom prst="rect">
            <a:avLst/>
          </a:prstGeom>
          <a:noFill/>
          <a:ln>
            <a:solidFill>
              <a:schemeClr val="bg1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Recall that in most typical sequencing experiments we are dealing with a large collection of shorter subsequences called </a:t>
            </a:r>
            <a:r>
              <a:rPr lang="en-US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which we attempt to map to a larger sequence known as the </a:t>
            </a:r>
            <a:r>
              <a:rPr lang="en-US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8629650" y="190500"/>
            <a:ext cx="2971800" cy="2028827"/>
            <a:chOff x="8886825" y="152400"/>
            <a:chExt cx="2971800" cy="2028827"/>
          </a:xfrm>
        </p:grpSpPr>
        <p:grpSp>
          <p:nvGrpSpPr>
            <p:cNvPr id="36" name="Group 35"/>
            <p:cNvGrpSpPr/>
            <p:nvPr/>
          </p:nvGrpSpPr>
          <p:grpSpPr>
            <a:xfrm>
              <a:off x="9172575" y="785484"/>
              <a:ext cx="2390775" cy="1395743"/>
              <a:chOff x="8991600" y="1457325"/>
              <a:chExt cx="1838325" cy="934806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8991600" y="1457325"/>
                <a:ext cx="1838325" cy="82867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bg1">
                    <a:lumMod val="1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9149345" y="191928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631481" y="1833562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442408" y="176688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9243881" y="184308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9527491" y="1928812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9886730" y="1928812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10085256" y="184308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9848915" y="176688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0283783" y="193833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9081140" y="1994033"/>
                <a:ext cx="1624871" cy="37901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9511292" y="2022799"/>
                <a:ext cx="1148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chemeClr val="accent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Reference</a:t>
                </a:r>
                <a:endParaRPr lang="en-US" i="1" dirty="0">
                  <a:solidFill>
                    <a:schemeClr val="accent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9632995" y="1467115"/>
                <a:ext cx="1148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Reads</a:t>
                </a:r>
                <a:endParaRPr lang="en-US" i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8886825" y="152400"/>
              <a:ext cx="2971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Typical ‘DNA-</a:t>
              </a:r>
              <a:r>
                <a:rPr lang="en-US" sz="1600" b="1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Seq</a:t>
              </a:r>
              <a:r>
                <a:rPr lang="en-US" sz="1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Like’ Experiment</a:t>
              </a:r>
              <a:endPara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85725" y="4954904"/>
            <a:ext cx="7315200" cy="1815882"/>
          </a:xfrm>
          <a:prstGeom prst="rect">
            <a:avLst/>
          </a:prstGeom>
          <a:noFill/>
          <a:ln>
            <a:solidFill>
              <a:schemeClr val="bg1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– </a:t>
            </a:r>
            <a:r>
              <a:rPr lang="en-US" sz="11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Kallisto</a:t>
            </a:r>
            <a:r>
              <a:rPr lang="en-US" sz="11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(Pseudo-alignment)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tinyheero.github.io/2015/09/02/pseudoalignments-kallisto.html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(Higher Level Overview pseudo alignment)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www.youtube.com/watch?v=f-ecmECK7lw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(Video Describing how To Build The De </a:t>
            </a:r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Brujin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graph)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www.nature.com/articles/nbt.2023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(Nature Primer on Using De </a:t>
            </a:r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Brujin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Graphs for Genomic Alignments).</a:t>
            </a:r>
          </a:p>
          <a:p>
            <a:r>
              <a:rPr lang="en-US" sz="11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– Salmon (Quasi-alignment)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hbctraining.github.io/Intro-to-rnaseq-hpc-salmon-flipped/lessons/08_quasi_alignment_salmon.html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(Higher Level Overview Quasi-Alignment)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academic.oup.com/bioinformatics/article/32/12/i192/2288985?login=true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RapMap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Paper and Description).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8343900" y="2124075"/>
            <a:ext cx="4205288" cy="1976439"/>
            <a:chOff x="8467725" y="1724025"/>
            <a:chExt cx="4205288" cy="1976439"/>
          </a:xfrm>
        </p:grpSpPr>
        <p:sp>
          <p:nvSpPr>
            <p:cNvPr id="38" name="TextBox 37"/>
            <p:cNvSpPr txBox="1"/>
            <p:nvPr/>
          </p:nvSpPr>
          <p:spPr>
            <a:xfrm>
              <a:off x="8467725" y="1724025"/>
              <a:ext cx="335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Typical ‘RNA-</a:t>
              </a:r>
              <a:r>
                <a:rPr lang="en-US" sz="1600" b="1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Seq</a:t>
              </a:r>
              <a:r>
                <a:rPr lang="en-US" sz="1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Like’ </a:t>
              </a:r>
            </a:p>
            <a:p>
              <a:pPr algn="ctr"/>
              <a:r>
                <a:rPr lang="en-US" sz="1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Experiment</a:t>
              </a:r>
              <a:endPara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815387" y="2295526"/>
              <a:ext cx="2933701" cy="140493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>
                  <a:lumMod val="10000"/>
                </a:schemeClr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782048" y="2282824"/>
              <a:ext cx="38909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Reads mapped to compatible isoforms in Transcriptome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11113293" y="2711449"/>
              <a:ext cx="482601" cy="863600"/>
              <a:chOff x="9248774" y="2568575"/>
              <a:chExt cx="482601" cy="863600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9432925" y="3038475"/>
                <a:ext cx="285750" cy="393700"/>
              </a:xfrm>
              <a:prstGeom prst="line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9442450" y="2917825"/>
                <a:ext cx="285750" cy="39370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9442450" y="2800350"/>
                <a:ext cx="285750" cy="393700"/>
              </a:xfrm>
              <a:prstGeom prst="line">
                <a:avLst/>
              </a:prstGeom>
              <a:ln w="285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9445625" y="2692400"/>
                <a:ext cx="285750" cy="393700"/>
              </a:xfrm>
              <a:prstGeom prst="line">
                <a:avLst/>
              </a:prstGeom>
              <a:ln w="2857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9248774" y="2568575"/>
                <a:ext cx="333375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smtClean="0">
                    <a:solidFill>
                      <a:srgbClr val="8348AD"/>
                    </a:solidFill>
                  </a:rPr>
                  <a:t>T1</a:t>
                </a:r>
              </a:p>
              <a:p>
                <a:r>
                  <a:rPr lang="en-US" sz="700" dirty="0" smtClean="0">
                    <a:solidFill>
                      <a:srgbClr val="3CAF2C"/>
                    </a:solidFill>
                  </a:rPr>
                  <a:t>T2</a:t>
                </a:r>
              </a:p>
              <a:p>
                <a:r>
                  <a:rPr lang="en-US" sz="700" dirty="0" smtClean="0">
                    <a:solidFill>
                      <a:srgbClr val="105D8C"/>
                    </a:solidFill>
                  </a:rPr>
                  <a:t>T3</a:t>
                </a:r>
              </a:p>
              <a:p>
                <a:r>
                  <a:rPr lang="en-US" sz="700" dirty="0" smtClean="0">
                    <a:solidFill>
                      <a:srgbClr val="6CFFFF"/>
                    </a:solidFill>
                  </a:rPr>
                  <a:t>T4</a:t>
                </a:r>
                <a:endParaRPr lang="en-US" sz="700" dirty="0">
                  <a:solidFill>
                    <a:srgbClr val="6CFFFF"/>
                  </a:solidFill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8886871" y="2534671"/>
              <a:ext cx="1323881" cy="1159212"/>
              <a:chOff x="10498978" y="2372747"/>
              <a:chExt cx="1323881" cy="1159212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11027214" y="3122612"/>
                <a:ext cx="93104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0863381" y="327183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1113486" y="2677318"/>
                <a:ext cx="123921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0711766" y="322738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1071005" y="322738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11269531" y="3141662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11033190" y="3065462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1282320" y="2572543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6" name="Group 75"/>
              <p:cNvGrpSpPr/>
              <p:nvPr/>
            </p:nvGrpSpPr>
            <p:grpSpPr>
              <a:xfrm>
                <a:off x="10589418" y="2444750"/>
                <a:ext cx="1165226" cy="1012825"/>
                <a:chOff x="8054974" y="2441575"/>
                <a:chExt cx="1165226" cy="1012825"/>
              </a:xfrm>
            </p:grpSpPr>
            <p:sp>
              <p:nvSpPr>
                <p:cNvPr id="72" name="Oval 71"/>
                <p:cNvSpPr/>
                <p:nvPr/>
              </p:nvSpPr>
              <p:spPr>
                <a:xfrm>
                  <a:off x="8054975" y="2454274"/>
                  <a:ext cx="755650" cy="733425"/>
                </a:xfrm>
                <a:prstGeom prst="ellipse">
                  <a:avLst/>
                </a:prstGeom>
                <a:solidFill>
                  <a:srgbClr val="8348AD">
                    <a:alpha val="32941"/>
                  </a:srgb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8464550" y="2441575"/>
                  <a:ext cx="755650" cy="742950"/>
                </a:xfrm>
                <a:prstGeom prst="ellipse">
                  <a:avLst/>
                </a:prstGeom>
                <a:solidFill>
                  <a:srgbClr val="3CAF2C">
                    <a:alpha val="50000"/>
                  </a:srgb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CAF2C"/>
                    </a:solidFill>
                  </a:endParaRPr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8054974" y="2714625"/>
                  <a:ext cx="758825" cy="736600"/>
                </a:xfrm>
                <a:prstGeom prst="ellipse">
                  <a:avLst/>
                </a:prstGeom>
                <a:solidFill>
                  <a:srgbClr val="005284">
                    <a:alpha val="50196"/>
                  </a:srgb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8455025" y="2720975"/>
                  <a:ext cx="762000" cy="733425"/>
                </a:xfrm>
                <a:prstGeom prst="ellipse">
                  <a:avLst/>
                </a:prstGeom>
                <a:solidFill>
                  <a:srgbClr val="00FFFF">
                    <a:alpha val="50196"/>
                  </a:srgb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9" name="Rectangle 78"/>
              <p:cNvSpPr/>
              <p:nvPr/>
            </p:nvSpPr>
            <p:spPr>
              <a:xfrm>
                <a:off x="10512472" y="2372747"/>
                <a:ext cx="28565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solidFill>
                      <a:schemeClr val="bg1">
                        <a:lumMod val="10000"/>
                      </a:schemeClr>
                    </a:solidFill>
                  </a:rPr>
                  <a:t>T1</a:t>
                </a: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1537203" y="2378303"/>
                <a:ext cx="28565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solidFill>
                      <a:schemeClr val="bg1">
                        <a:lumMod val="10000"/>
                      </a:schemeClr>
                    </a:solidFill>
                  </a:rPr>
                  <a:t>T2</a:t>
                </a: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0498978" y="3283178"/>
                <a:ext cx="28565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solidFill>
                      <a:schemeClr val="bg1">
                        <a:lumMod val="10000"/>
                      </a:schemeClr>
                    </a:solidFill>
                  </a:rPr>
                  <a:t>T3</a:t>
                </a: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1522916" y="3316515"/>
                <a:ext cx="28565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solidFill>
                      <a:schemeClr val="bg1">
                        <a:lumMod val="10000"/>
                      </a:schemeClr>
                    </a:solidFill>
                  </a:rPr>
                  <a:t>T4</a:t>
                </a:r>
              </a:p>
            </p:txBody>
          </p:sp>
          <p:grpSp>
            <p:nvGrpSpPr>
              <p:cNvPr id="87" name="Group 86"/>
              <p:cNvGrpSpPr/>
              <p:nvPr/>
            </p:nvGrpSpPr>
            <p:grpSpPr>
              <a:xfrm>
                <a:off x="10675571" y="2617787"/>
                <a:ext cx="360151" cy="11908"/>
                <a:chOff x="10223134" y="2579687"/>
                <a:chExt cx="360151" cy="11908"/>
              </a:xfrm>
            </p:grpSpPr>
            <p:cxnSp>
              <p:nvCxnSpPr>
                <p:cNvPr id="58" name="Straight Connector 57"/>
                <p:cNvCxnSpPr/>
                <p:nvPr/>
              </p:nvCxnSpPr>
              <p:spPr>
                <a:xfrm>
                  <a:off x="10223134" y="2579687"/>
                  <a:ext cx="136313" cy="714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10446972" y="2584450"/>
                  <a:ext cx="136313" cy="714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10337006" y="2581275"/>
                  <a:ext cx="145257" cy="476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87"/>
              <p:cNvGrpSpPr/>
              <p:nvPr/>
            </p:nvGrpSpPr>
            <p:grpSpPr>
              <a:xfrm>
                <a:off x="10642234" y="2677318"/>
                <a:ext cx="360151" cy="11908"/>
                <a:chOff x="10223134" y="2579687"/>
                <a:chExt cx="360151" cy="11908"/>
              </a:xfrm>
            </p:grpSpPr>
            <p:cxnSp>
              <p:nvCxnSpPr>
                <p:cNvPr id="89" name="Straight Connector 88"/>
                <p:cNvCxnSpPr/>
                <p:nvPr/>
              </p:nvCxnSpPr>
              <p:spPr>
                <a:xfrm>
                  <a:off x="10223134" y="2579687"/>
                  <a:ext cx="136313" cy="714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10446972" y="2584450"/>
                  <a:ext cx="136313" cy="714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0337006" y="2581275"/>
                  <a:ext cx="145257" cy="476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7" name="Group 106"/>
            <p:cNvGrpSpPr/>
            <p:nvPr/>
          </p:nvGrpSpPr>
          <p:grpSpPr>
            <a:xfrm>
              <a:off x="10241757" y="3007519"/>
              <a:ext cx="735807" cy="575013"/>
              <a:chOff x="11056144" y="2855118"/>
              <a:chExt cx="735807" cy="575013"/>
            </a:xfrm>
          </p:grpSpPr>
          <p:grpSp>
            <p:nvGrpSpPr>
              <p:cNvPr id="98" name="Group 97"/>
              <p:cNvGrpSpPr/>
              <p:nvPr/>
            </p:nvGrpSpPr>
            <p:grpSpPr>
              <a:xfrm>
                <a:off x="11056144" y="2855118"/>
                <a:ext cx="709613" cy="575013"/>
                <a:chOff x="9860756" y="2733675"/>
                <a:chExt cx="785813" cy="575013"/>
              </a:xfrm>
            </p:grpSpPr>
            <p:sp>
              <p:nvSpPr>
                <p:cNvPr id="93" name="TextBox 92"/>
                <p:cNvSpPr txBox="1"/>
                <p:nvPr/>
              </p:nvSpPr>
              <p:spPr>
                <a:xfrm>
                  <a:off x="9875044" y="2733675"/>
                  <a:ext cx="76676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strike="sngStrike" dirty="0" smtClean="0">
                      <a:solidFill>
                        <a:srgbClr val="8348AD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||||</a:t>
                  </a:r>
                  <a:endParaRPr lang="en-US" sz="800" strike="sngStrike" dirty="0">
                    <a:solidFill>
                      <a:srgbClr val="8348A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9877426" y="2850357"/>
                  <a:ext cx="76676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>
                      <a:solidFill>
                        <a:srgbClr val="3CAF2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||||</a:t>
                  </a:r>
                  <a:endParaRPr lang="en-US" sz="800" dirty="0">
                    <a:solidFill>
                      <a:srgbClr val="3CAF2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9860756" y="2974181"/>
                  <a:ext cx="76676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strike="sngStrike" dirty="0" smtClean="0">
                      <a:solidFill>
                        <a:srgbClr val="105D8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||||</a:t>
                  </a:r>
                  <a:r>
                    <a:rPr lang="en-US" sz="800" dirty="0" smtClean="0">
                      <a:solidFill>
                        <a:srgbClr val="105D8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|</a:t>
                  </a:r>
                  <a:endParaRPr lang="en-US" sz="800" dirty="0">
                    <a:solidFill>
                      <a:srgbClr val="105D8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9879807" y="3093244"/>
                  <a:ext cx="76676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strike="sngStrike" dirty="0" smtClean="0">
                      <a:solidFill>
                        <a:srgbClr val="6CFF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||||</a:t>
                  </a:r>
                  <a:endParaRPr lang="en-US" sz="800" strike="sngStrike" dirty="0">
                    <a:solidFill>
                      <a:srgbClr val="6C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9894094" y="2740819"/>
                  <a:ext cx="246180" cy="54530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0" name="Straight Arrow Connector 99"/>
              <p:cNvCxnSpPr/>
              <p:nvPr/>
            </p:nvCxnSpPr>
            <p:spPr>
              <a:xfrm>
                <a:off x="11304716" y="3136107"/>
                <a:ext cx="237202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Left Brace 100"/>
              <p:cNvSpPr/>
              <p:nvPr/>
            </p:nvSpPr>
            <p:spPr>
              <a:xfrm>
                <a:off x="11551444" y="2890838"/>
                <a:ext cx="100013" cy="511969"/>
              </a:xfrm>
              <a:prstGeom prst="leftBrace">
                <a:avLst>
                  <a:gd name="adj1" fmla="val 64285"/>
                  <a:gd name="adj2" fmla="val 49541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ight Brace 101"/>
              <p:cNvSpPr/>
              <p:nvPr/>
            </p:nvSpPr>
            <p:spPr>
              <a:xfrm>
                <a:off x="11658601" y="2890839"/>
                <a:ext cx="133350" cy="514350"/>
              </a:xfrm>
              <a:prstGeom prst="rightBrace">
                <a:avLst>
                  <a:gd name="adj1" fmla="val 95089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1610975" y="2919414"/>
                <a:ext cx="104775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700" dirty="0"/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9244011" y="2587625"/>
              <a:ext cx="27813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u="sng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Expectation </a:t>
              </a:r>
            </a:p>
            <a:p>
              <a:pPr algn="ctr"/>
              <a:r>
                <a:rPr lang="en-US" sz="1000" b="1" u="sng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Maximization</a:t>
              </a:r>
              <a:endParaRPr lang="en-US" sz="1000" b="1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0734675" y="2995612"/>
              <a:ext cx="295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8348AD"/>
                  </a:solidFill>
                </a:rPr>
                <a:t>3</a:t>
              </a:r>
            </a:p>
            <a:p>
              <a:r>
                <a:rPr lang="en-US" sz="800" dirty="0" smtClean="0">
                  <a:solidFill>
                    <a:srgbClr val="7FCB75"/>
                  </a:solidFill>
                </a:rPr>
                <a:t>2</a:t>
              </a:r>
            </a:p>
            <a:p>
              <a:r>
                <a:rPr lang="en-US" sz="800" dirty="0" smtClean="0">
                  <a:solidFill>
                    <a:srgbClr val="005284"/>
                  </a:solidFill>
                </a:rPr>
                <a:t>4</a:t>
              </a:r>
            </a:p>
            <a:p>
              <a:r>
                <a:rPr lang="en-US" sz="800" dirty="0">
                  <a:solidFill>
                    <a:srgbClr val="00FFFF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2970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1029730" y="2929464"/>
            <a:ext cx="10363200" cy="11894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Part 2: Expectation Maximization &amp; Gene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Transcript Quantification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024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73508" y="216546"/>
            <a:ext cx="942294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Expectation Maximization (in general) – Incomplete Data &amp; A Restricted</a:t>
            </a: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Case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99010" y="1047404"/>
                <a:ext cx="11114117" cy="3739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general uses include: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etermination of maximum likelihood estimates for parameters when missing data is present and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estimation of missing or otherwise incomplete data.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general, suppose that we would like to observe the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to determine something about the parameters of the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has sample space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shown (top right).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However, we are only able to observe,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valuations of the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has sample space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onto which there exists a many-to-one mapping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other words, there are multiple values possible to observe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corresponding to the same value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Suppose, at first, that the distribution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(note boldface indicates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could be a vector quantity) is one of the exponential family of distributions generally denoted,</a:t>
                </a:r>
                <a:endParaRPr lang="en-US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10" y="1047404"/>
                <a:ext cx="11114117" cy="3739742"/>
              </a:xfrm>
              <a:prstGeom prst="rect">
                <a:avLst/>
              </a:prstGeom>
              <a:blipFill>
                <a:blip r:embed="rId2"/>
                <a:stretch>
                  <a:fillRect l="-329" t="-979" b="-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0" name="Group 119"/>
          <p:cNvGrpSpPr/>
          <p:nvPr/>
        </p:nvGrpSpPr>
        <p:grpSpPr>
          <a:xfrm>
            <a:off x="9974580" y="70052"/>
            <a:ext cx="2350770" cy="1876858"/>
            <a:chOff x="1927860" y="2761817"/>
            <a:chExt cx="2350770" cy="187685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1927860" y="3404870"/>
                  <a:ext cx="1531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𝒳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7860" y="3404870"/>
                  <a:ext cx="153162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9" name="Group 118"/>
            <p:cNvGrpSpPr/>
            <p:nvPr/>
          </p:nvGrpSpPr>
          <p:grpSpPr>
            <a:xfrm>
              <a:off x="2376749" y="2761817"/>
              <a:ext cx="1901881" cy="1876858"/>
              <a:chOff x="2376749" y="2761817"/>
              <a:chExt cx="1901881" cy="1876858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311542" y="3836194"/>
                <a:ext cx="415115" cy="738188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524853" y="3932093"/>
                <a:ext cx="49877" cy="49877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1" name="Group 110"/>
              <p:cNvGrpSpPr/>
              <p:nvPr/>
            </p:nvGrpSpPr>
            <p:grpSpPr>
              <a:xfrm>
                <a:off x="2376749" y="3746788"/>
                <a:ext cx="550602" cy="891887"/>
                <a:chOff x="1525849" y="3070513"/>
                <a:chExt cx="550602" cy="891887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1525849" y="3070513"/>
                  <a:ext cx="550602" cy="891887"/>
                </a:xfrm>
                <a:prstGeom prst="ellipse">
                  <a:avLst/>
                </a:prstGeom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" name="Straight Connector 6"/>
                <p:cNvCxnSpPr>
                  <a:stCxn id="4" idx="1"/>
                  <a:endCxn id="4" idx="7"/>
                </p:cNvCxnSpPr>
                <p:nvPr/>
              </p:nvCxnSpPr>
              <p:spPr>
                <a:xfrm>
                  <a:off x="1606483" y="3201127"/>
                  <a:ext cx="389334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>
                  <a:stCxn id="4" idx="3"/>
                  <a:endCxn id="4" idx="5"/>
                </p:cNvCxnSpPr>
                <p:nvPr/>
              </p:nvCxnSpPr>
              <p:spPr>
                <a:xfrm>
                  <a:off x="1606483" y="3831786"/>
                  <a:ext cx="389334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Oval 11"/>
                <p:cNvSpPr/>
                <p:nvPr/>
              </p:nvSpPr>
              <p:spPr>
                <a:xfrm>
                  <a:off x="1725136" y="3583362"/>
                  <a:ext cx="49877" cy="49877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1714702" y="3700433"/>
                  <a:ext cx="49877" cy="49877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1774076" y="3353376"/>
                  <a:ext cx="49877" cy="4987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1683530" y="3848866"/>
                  <a:ext cx="49877" cy="49877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1786528" y="3083501"/>
                  <a:ext cx="49877" cy="49877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1718657" y="3127548"/>
                  <a:ext cx="49877" cy="4987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1809404" y="3894543"/>
                  <a:ext cx="49877" cy="49877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2" name="Straight Arrow Connector 21"/>
              <p:cNvCxnSpPr>
                <a:stCxn id="16" idx="6"/>
                <a:endCxn id="18" idx="2"/>
              </p:cNvCxnSpPr>
              <p:nvPr/>
            </p:nvCxnSpPr>
            <p:spPr>
              <a:xfrm>
                <a:off x="2687305" y="3784715"/>
                <a:ext cx="837548" cy="172317"/>
              </a:xfrm>
              <a:prstGeom prst="straightConnector1">
                <a:avLst/>
              </a:prstGeom>
              <a:ln w="12700">
                <a:solidFill>
                  <a:schemeClr val="bg1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17" idx="6"/>
                <a:endCxn id="18" idx="2"/>
              </p:cNvCxnSpPr>
              <p:nvPr/>
            </p:nvCxnSpPr>
            <p:spPr>
              <a:xfrm>
                <a:off x="2619434" y="3828762"/>
                <a:ext cx="905419" cy="128270"/>
              </a:xfrm>
              <a:prstGeom prst="straightConnector1">
                <a:avLst/>
              </a:prstGeom>
              <a:ln w="12700">
                <a:solidFill>
                  <a:schemeClr val="bg1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747010" y="3422650"/>
                    <a:ext cx="15316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7010" y="3422650"/>
                    <a:ext cx="153162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Oval 35"/>
              <p:cNvSpPr/>
              <p:nvPr/>
            </p:nvSpPr>
            <p:spPr>
              <a:xfrm>
                <a:off x="3527190" y="4159004"/>
                <a:ext cx="49877" cy="49877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6C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/>
              <p:cNvCxnSpPr>
                <a:stCxn id="13" idx="6"/>
                <a:endCxn id="36" idx="2"/>
              </p:cNvCxnSpPr>
              <p:nvPr/>
            </p:nvCxnSpPr>
            <p:spPr>
              <a:xfrm flipV="1">
                <a:off x="2615479" y="4183943"/>
                <a:ext cx="911711" cy="217704"/>
              </a:xfrm>
              <a:prstGeom prst="straightConnector1">
                <a:avLst/>
              </a:prstGeom>
              <a:ln w="12700">
                <a:solidFill>
                  <a:srgbClr val="3CAF2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12" idx="6"/>
                <a:endCxn id="36" idx="1"/>
              </p:cNvCxnSpPr>
              <p:nvPr/>
            </p:nvCxnSpPr>
            <p:spPr>
              <a:xfrm flipV="1">
                <a:off x="2625913" y="4166308"/>
                <a:ext cx="908581" cy="118268"/>
              </a:xfrm>
              <a:prstGeom prst="straightConnector1">
                <a:avLst/>
              </a:prstGeom>
              <a:ln w="12700">
                <a:solidFill>
                  <a:srgbClr val="3CAF2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14" idx="6"/>
                <a:endCxn id="36" idx="2"/>
              </p:cNvCxnSpPr>
              <p:nvPr/>
            </p:nvCxnSpPr>
            <p:spPr>
              <a:xfrm>
                <a:off x="2674853" y="4054590"/>
                <a:ext cx="852337" cy="129353"/>
              </a:xfrm>
              <a:prstGeom prst="straightConnector1">
                <a:avLst/>
              </a:prstGeom>
              <a:ln w="12700">
                <a:solidFill>
                  <a:srgbClr val="3CAF2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2441171" y="2761817"/>
                <a:ext cx="142216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Many-to-one relationship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539486" y="4388081"/>
                <a:ext cx="49877" cy="49877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stCxn id="19" idx="6"/>
                <a:endCxn id="50" idx="2"/>
              </p:cNvCxnSpPr>
              <p:nvPr/>
            </p:nvCxnSpPr>
            <p:spPr>
              <a:xfrm flipV="1">
                <a:off x="2710181" y="4413020"/>
                <a:ext cx="829305" cy="18273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15" idx="6"/>
                <a:endCxn id="50" idx="3"/>
              </p:cNvCxnSpPr>
              <p:nvPr/>
            </p:nvCxnSpPr>
            <p:spPr>
              <a:xfrm flipV="1">
                <a:off x="2584307" y="4430654"/>
                <a:ext cx="962483" cy="11942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1" name="TextBox 120"/>
          <p:cNvSpPr txBox="1"/>
          <p:nvPr/>
        </p:nvSpPr>
        <p:spPr>
          <a:xfrm>
            <a:off x="0" y="6211669"/>
            <a:ext cx="962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Expectation Maximization Notes Draw Heavily from “Maximum Likelihood from Incomplete Data via the EM Algorithm” by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Dempster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Rubin and Laird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www.jstor.org/stable/2984875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/>
              <p:cNvSpPr txBox="1"/>
              <p:nvPr/>
            </p:nvSpPr>
            <p:spPr>
              <a:xfrm>
                <a:off x="171450" y="4914900"/>
                <a:ext cx="4667251" cy="1081643"/>
              </a:xfrm>
              <a:prstGeom prst="rect">
                <a:avLst/>
              </a:prstGeom>
              <a:noFill/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parameter [column]-vector (of size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sufficient statistic [row]-vector (of size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⋅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(⋅)</m:t>
                    </m:r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are any arbitrary function.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natural number. 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4914900"/>
                <a:ext cx="4667251" cy="1081643"/>
              </a:xfrm>
              <a:prstGeom prst="rect">
                <a:avLst/>
              </a:prstGeom>
              <a:blipFill>
                <a:blip r:embed="rId6"/>
                <a:stretch>
                  <a:fillRect t="-1111" r="-130" b="-5556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TextBox 122"/>
          <p:cNvSpPr txBox="1"/>
          <p:nvPr/>
        </p:nvSpPr>
        <p:spPr>
          <a:xfrm>
            <a:off x="5848350" y="5095875"/>
            <a:ext cx="2581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 section II of the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Dempster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Laird, Rubin paper mentioned below for more details about natural parameters.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64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73508" y="216546"/>
            <a:ext cx="942294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Expectation Maximization (in general) – The Algorithm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735" y="999779"/>
            <a:ext cx="1111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“simple characterization” of the EM algorithm according to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Dempster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Laird, and Rubin (DLR77) is: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676400" y="1638300"/>
                <a:ext cx="8305800" cy="2379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arenBoth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indicating the estimate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baseline="30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step of the algorithm, estimate the complete-data sufficient statistics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finding</a:t>
                </a:r>
              </a:p>
              <a:p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e>
                        <m:sup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Perform maximum likelihood estimation to determine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endParaRPr lang="en-US" b="1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e>
                        <m:sup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638300"/>
                <a:ext cx="8305800" cy="2379241"/>
              </a:xfrm>
              <a:prstGeom prst="rect">
                <a:avLst/>
              </a:prstGeom>
              <a:blipFill>
                <a:blip r:embed="rId2"/>
                <a:stretch>
                  <a:fillRect l="-587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56160" y="4581179"/>
            <a:ext cx="11114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Proof of convergence to the maximum likelihood value is given the DLR77, as are details regarding further generalizations of the expectation maximization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is broadly applicable in many cases, and not all of the applications have been discovered yet.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211669"/>
            <a:ext cx="962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Expectation Maximization Notes Draw Heavily from “Maximum Likelihood from Incomplete Data via the EM Algorithm” by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Dempster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Rubin and Laird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www.jstor.org/stable/2984875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343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626462"/>
      </a:dk1>
      <a:lt1>
        <a:srgbClr val="EEF2F3"/>
      </a:lt1>
      <a:dk2>
        <a:srgbClr val="005284"/>
      </a:dk2>
      <a:lt2>
        <a:srgbClr val="EEF2F3"/>
      </a:lt2>
      <a:accent1>
        <a:srgbClr val="005284"/>
      </a:accent1>
      <a:accent2>
        <a:srgbClr val="626462"/>
      </a:accent2>
      <a:accent3>
        <a:srgbClr val="02A3D2"/>
      </a:accent3>
      <a:accent4>
        <a:srgbClr val="3CAF2C"/>
      </a:accent4>
      <a:accent5>
        <a:srgbClr val="8348AD"/>
      </a:accent5>
      <a:accent6>
        <a:srgbClr val="FEFFFF"/>
      </a:accent6>
      <a:hlink>
        <a:srgbClr val="02A3D2"/>
      </a:hlink>
      <a:folHlink>
        <a:srgbClr val="C22AC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3648</Words>
  <Application>Microsoft Office PowerPoint</Application>
  <PresentationFormat>Widescreen</PresentationFormat>
  <Paragraphs>184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Helvetica</vt:lpstr>
      <vt:lpstr>Times New Roman</vt:lpstr>
      <vt:lpstr>Wingdings</vt:lpstr>
      <vt:lpstr>Office Theme</vt:lpstr>
      <vt:lpstr>1_Office Theme</vt:lpstr>
      <vt:lpstr>Advanced NGS Analysis (Day 1) Session II</vt:lpstr>
      <vt:lpstr>Day 2: RNA-Seq Analysis Using Pseudo/Quasi-Alignment and Expectation Maximization (Kallisto, Salmon, H2Q).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 Southwestern Medical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NGS Analysis (Day 2) Session IV</dc:title>
  <dc:creator>Micah Thornton</dc:creator>
  <cp:lastModifiedBy>Micah Thornton</cp:lastModifiedBy>
  <cp:revision>132</cp:revision>
  <dcterms:created xsi:type="dcterms:W3CDTF">2022-06-06T19:40:26Z</dcterms:created>
  <dcterms:modified xsi:type="dcterms:W3CDTF">2022-06-16T20:47:40Z</dcterms:modified>
</cp:coreProperties>
</file>