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3CAF2C"/>
    <a:srgbClr val="002942"/>
    <a:srgbClr val="FF6600"/>
    <a:srgbClr val="6CFFFF"/>
    <a:srgbClr val="00FFFF"/>
    <a:srgbClr val="005284"/>
    <a:srgbClr val="7FCB75"/>
    <a:srgbClr val="834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5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2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1B79-D0FB-4DBF-8858-4E3A3DAF172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stor.org/stable/2984875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jstor.org/stable/2984875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0.png"/><Relationship Id="rId5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heero.github.io/2015/09/02/pseudoalignments-kallisto.html" TargetMode="External"/><Relationship Id="rId7" Type="http://schemas.openxmlformats.org/officeDocument/2006/relationships/hyperlink" Target="https://academic.oup.com/bioinformatics/article/32/12/i192/2288985?login=tru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hbctraining.github.io/Intro-to-rnaseq-hpc-salmon-flipped/lessons/08_quasi_alignment_salmon.html" TargetMode="External"/><Relationship Id="rId5" Type="http://schemas.openxmlformats.org/officeDocument/2006/relationships/hyperlink" Target="https://www.nature.com/articles/nbt.2023" TargetMode="External"/><Relationship Id="rId4" Type="http://schemas.openxmlformats.org/officeDocument/2006/relationships/hyperlink" Target="https://www.youtube.com/watch?v=f-ecmECK7l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hyperlink" Target="https://www.jstor.org/stable/2984875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98487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27-28: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Micah Thornton </a:t>
            </a:r>
          </a:p>
        </p:txBody>
      </p:sp>
    </p:spTree>
    <p:extLst>
      <p:ext uri="{BB962C8B-B14F-4D97-AF65-F5344CB8AC3E}">
        <p14:creationId xmlns:p14="http://schemas.microsoft.com/office/powerpoint/2010/main" val="272652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1008969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there are marbles of five colors in a bag.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marbles are denoted by ‘R’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Orange marbles are denoted by ‘O’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Yellow marbles by ‘Y’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 marbles by ‘G’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marbles by ‘B’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you personally cannot tell a difference between the orange and the yellow marbles by eye, and therefore are able to produce counts of four categories of marbles only (that is: “Red”, “Orange or Yellow”, “Green”, and “Blue”).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[EXAMPLE]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it is known ahead of time that the proportions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colors of each of the marbles are related via an unknown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for the unobservable true color of an arbitrarily selected marble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(true color) given below induces a distribution on the observable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(observed color) follows this distribution: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618779"/>
                <a:ext cx="11707265" cy="5357492"/>
              </a:xfrm>
              <a:prstGeom prst="rect">
                <a:avLst/>
              </a:prstGeom>
              <a:blipFill>
                <a:blip r:embed="rId3"/>
                <a:stretch>
                  <a:fillRect l="-469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410576" y="600074"/>
            <a:ext cx="3133724" cy="1771651"/>
            <a:chOff x="6534151" y="828674"/>
            <a:chExt cx="3133724" cy="1771651"/>
          </a:xfrm>
        </p:grpSpPr>
        <p:sp>
          <p:nvSpPr>
            <p:cNvPr id="5" name="Oval 4"/>
            <p:cNvSpPr/>
            <p:nvPr/>
          </p:nvSpPr>
          <p:spPr>
            <a:xfrm>
              <a:off x="6534151" y="904875"/>
              <a:ext cx="1238250" cy="1695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72475" y="828674"/>
              <a:ext cx="1295400" cy="170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732368" y="8535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0643" y="1139308"/>
              <a:ext cx="11100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 or Yellow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27593" y="16917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65693" y="19965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518" y="96785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9743" y="180605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CAF2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7843" y="2110859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1580" y="1225034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0630" y="1520309"/>
              <a:ext cx="841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Yellow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0" y="1038226"/>
              <a:ext cx="1457325" cy="1142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58075" y="1409701"/>
              <a:ext cx="1123950" cy="38099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496175" y="1514475"/>
              <a:ext cx="1019175" cy="2000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96175" y="1876425"/>
              <a:ext cx="1152525" cy="12382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381875" y="2190750"/>
              <a:ext cx="1323975" cy="104776"/>
            </a:xfrm>
            <a:prstGeom prst="straightConnector1">
              <a:avLst/>
            </a:prstGeom>
            <a:ln w="19050">
              <a:solidFill>
                <a:schemeClr val="bg1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14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(Continued)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FF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C000"/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Green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3CAF2C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1/2+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4" y="650601"/>
                <a:ext cx="8991601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that we observe 197 marbles, and arrive at the following counts: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18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:125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20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34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695325"/>
                <a:ext cx="3181350" cy="2511970"/>
              </a:xfrm>
              <a:prstGeom prst="rect">
                <a:avLst/>
              </a:prstGeom>
              <a:blipFill>
                <a:blip r:embed="rId3"/>
                <a:stretch>
                  <a:fillRect l="-1533" t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counts be denoted by the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the count of marbles which were actually 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those which were Orange, and so on…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observed color counts be denoted by the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are given in this example as (18,125,20,34).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Furthermore, it is known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2162175"/>
                <a:ext cx="5553075" cy="2862322"/>
              </a:xfrm>
              <a:prstGeom prst="rect">
                <a:avLst/>
              </a:prstGeom>
              <a:blipFill>
                <a:blip r:embed="rId4"/>
                <a:stretch>
                  <a:fillRect l="-659" t="-1279" r="-878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Likelihood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4733925"/>
                <a:ext cx="11620500" cy="1031116"/>
              </a:xfrm>
              <a:prstGeom prst="rect">
                <a:avLst/>
              </a:prstGeom>
              <a:blipFill>
                <a:blip r:embed="rId5"/>
                <a:stretch>
                  <a:fillRect l="-315" t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25" y="6015942"/>
                <a:ext cx="7277100" cy="74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coarsened/incomplete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Likelihood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full data can be expressed as: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" y="5720834"/>
                <a:ext cx="7956152" cy="369332"/>
              </a:xfrm>
              <a:prstGeom prst="rect">
                <a:avLst/>
              </a:prstGeom>
              <a:blipFill>
                <a:blip r:embed="rId7"/>
                <a:stretch>
                  <a:fillRect l="-5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66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FF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2219325"/>
                <a:ext cx="5124450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197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Red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Orange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FFC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Yellow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Green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rgbClr val="3CAF2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Blue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9475"/>
                <a:ext cx="5124450" cy="1126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6488668"/>
            <a:ext cx="962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DLR77 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://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www.jstor.org/stable/2984875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(E-Step)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" y="914400"/>
            <a:ext cx="11591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due to the fact that a marble cannot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two colors simultaneously, there is no probability that any marble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orange and yellow at the same time, therefore we may express the probability that a marble is orange or yellow as follows: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5" y="1724025"/>
                <a:ext cx="12277725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3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Orange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</m:e>
                      </m:d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97" y="2415659"/>
                <a:ext cx="414594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97" y="2272784"/>
                <a:ext cx="1019958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86075" y="5878294"/>
            <a:ext cx="600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Expectation Maximization Notes Draw Heavily from “Maximum Likelihood from Incomplete Data via the EM Algorithm” by </a:t>
            </a:r>
            <a:r>
              <a:rPr lang="en-US" sz="1200" dirty="0" err="1"/>
              <a:t>Dempster</a:t>
            </a:r>
            <a:r>
              <a:rPr lang="en-US" sz="1200" dirty="0"/>
              <a:t> Rubin and Laird (</a:t>
            </a:r>
            <a:r>
              <a:rPr lang="en-US" sz="1200" dirty="0">
                <a:hlinkClick r:id="rId6"/>
              </a:rPr>
              <a:t>https://www.jstor.org/stable/2984875</a:t>
            </a:r>
            <a:r>
              <a:rPr lang="en-US" sz="12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here we can derive the expression for the maximum likelihood estimates of the unobserved counts for orange and yellow marbles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the observed count of “orange or yellow” marbles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2914650"/>
                <a:ext cx="11591925" cy="646331"/>
              </a:xfrm>
              <a:prstGeom prst="rect">
                <a:avLst/>
              </a:prstGeom>
              <a:blipFill>
                <a:blip r:embed="rId7"/>
                <a:stretch>
                  <a:fillRect l="-3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a:rPr lang="en-US" sz="16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600" b="0" i="1" dirty="0" smtClean="0">
                                <a:ln>
                                  <a:solidFill>
                                    <a:srgbClr val="000000"/>
                                  </a:solidFill>
                                </a:ln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b="0" i="1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rgbClr val="FF66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Orange</m:t>
                            </m:r>
                          </m:e>
                        </m:d>
                      </m:num>
                      <m:den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Orange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FF66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n>
                                        <a:solidFill>
                                          <a:srgbClr val="000000"/>
                                        </a:solidFill>
                                      </a:ln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Yellow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b="0" i="1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66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Orange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Orange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FF66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ln>
                                            <a:solidFill>
                                              <a:srgbClr val="000000"/>
                                            </a:solidFill>
                                          </a:ln>
                                          <a:solidFill>
                                            <a:srgbClr val="FFFF00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Yellow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1600" dirty="0"/>
                          <m:t>  </m:t>
                        </m:r>
                      </m:den>
                    </m:f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5" y="3528859"/>
                <a:ext cx="10716679" cy="6340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Yellow</m:t>
                          </m:r>
                          <m:r>
                            <a:rPr lang="en-US" b="0" i="1" dirty="0" smtClean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Orange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FF66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n>
                                          <a:solidFill>
                                            <a:srgbClr val="000000"/>
                                          </a:solidFill>
                                        </a:ln>
                                        <a:solidFill>
                                          <a:srgbClr val="FFFF00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Yellow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6" y="3893259"/>
                <a:ext cx="5071452" cy="101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the conditional expectation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4325035"/>
                <a:ext cx="6505575" cy="369332"/>
              </a:xfrm>
              <a:prstGeom prst="rect">
                <a:avLst/>
              </a:prstGeom>
              <a:blipFill>
                <a:blip r:embed="rId10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50" y="4743450"/>
                <a:ext cx="2438400" cy="965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025" y="4695825"/>
                <a:ext cx="2438400" cy="1037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10528" y="506360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914400"/>
            <a:ext cx="1159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the full likelihood for the multinomial distribution was given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(M-Step)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430716"/>
                <a:ext cx="7258050" cy="754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" y="2392741"/>
                <a:ext cx="10563225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example,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unobservable, the rest are known: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152775"/>
                <a:ext cx="11591925" cy="369332"/>
              </a:xfrm>
              <a:prstGeom prst="rect">
                <a:avLst/>
              </a:prstGeom>
              <a:blipFill>
                <a:blip r:embed="rId4"/>
                <a:stretch>
                  <a:fillRect l="-3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2626" y="3516691"/>
                <a:ext cx="15725776" cy="1466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Suppose that we observe 197 marbles, and arrive at the following counts: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Red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OY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Orange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Yellow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125 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Green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3CAF2C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solidFill>
                                    <a:srgbClr val="00294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sz="1600" b="0" i="1" dirty="0" smtClean="0">
                                  <a:solidFill>
                                    <a:srgbClr val="3CAF2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Blue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34 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003"/>
                <a:ext cx="3524250" cy="1996957"/>
              </a:xfrm>
              <a:prstGeom prst="rect">
                <a:avLst/>
              </a:prstGeom>
              <a:blipFill>
                <a:blip r:embed="rId6"/>
                <a:stretch>
                  <a:fillRect l="-865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5976412"/>
                <a:ext cx="6546850" cy="8815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533" y="4944533"/>
                <a:ext cx="4038600" cy="369332"/>
              </a:xfrm>
              <a:prstGeom prst="rect">
                <a:avLst/>
              </a:prstGeom>
              <a:blipFill>
                <a:blip r:embed="rId9"/>
                <a:stretch>
                  <a:fillRect t="-6557" r="-5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133" y="5206999"/>
                <a:ext cx="4038600" cy="369332"/>
              </a:xfrm>
              <a:prstGeom prst="rect">
                <a:avLst/>
              </a:prstGeom>
              <a:blipFill>
                <a:blip r:embed="rId10"/>
                <a:stretch>
                  <a:fillRect t="-655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867" y="711199"/>
                <a:ext cx="4038600" cy="369332"/>
              </a:xfrm>
              <a:prstGeom prst="rect">
                <a:avLst/>
              </a:prstGeom>
              <a:blipFill>
                <a:blip r:embed="rId11"/>
                <a:stretch>
                  <a:fillRect t="-6667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69" y="4580675"/>
                <a:ext cx="6111994" cy="6769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65" y="5215466"/>
                <a:ext cx="4758267" cy="8259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7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A Multinomial Example (Iteration)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05125" y="2057400"/>
            <a:ext cx="6600825" cy="1459550"/>
            <a:chOff x="1571625" y="1495425"/>
            <a:chExt cx="5362575" cy="1459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25" y="1543050"/>
                  <a:ext cx="2438400" cy="14119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1495425"/>
                  <a:ext cx="2438400" cy="13518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3843303" y="1863209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and -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the conditional expectations for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depend on a particular 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initial estimate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must be supplied to the algorithm to start the procedure, then conditional expectations for the missing (coarsened) data 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1,2,…}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given by: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19175"/>
                <a:ext cx="11591925" cy="941925"/>
              </a:xfrm>
              <a:prstGeom prst="rect">
                <a:avLst/>
              </a:prstGeom>
              <a:blipFill>
                <a:blip r:embed="rId4"/>
                <a:stretch>
                  <a:fillRect l="-315" t="-3226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62050" y="25241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[E – Step]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7433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[M – Step]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+34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25" y="3571875"/>
                <a:ext cx="5343525" cy="922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Criteria: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we use relative convergence criteria (when the change in the parameters from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falls below a relative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determine when to stop iterating, for instance, the iteration will continue until: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467225"/>
                <a:ext cx="11591925" cy="923330"/>
              </a:xfrm>
              <a:prstGeom prst="rect">
                <a:avLst/>
              </a:prstGeom>
              <a:blipFill>
                <a:blip r:embed="rId6"/>
                <a:stretch>
                  <a:fillRect l="-368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38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+34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9" y="5514975"/>
                <a:ext cx="7781925" cy="1038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81075" y="57626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[Convergence]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30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83008" y="178446"/>
            <a:ext cx="120137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(Genetic Abundance Estimation)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2: </a:t>
            </a: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Using Pseudo/Quasi-Alignment and Expectation Maximization (</a:t>
            </a:r>
            <a:r>
              <a:rPr lang="en-US" dirty="0" err="1" smtClean="0"/>
              <a:t>Kallisto</a:t>
            </a:r>
            <a:r>
              <a:rPr lang="en-US" dirty="0" smtClean="0"/>
              <a:t>, Salmon, H2Q).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you will learn in this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Session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Parts)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124" y="1321821"/>
            <a:ext cx="11578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Theoretical Considerations: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Pseudo/Quasi-Alignment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Alignment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Practical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i="1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endParaRPr lang="en-US" i="1" dirty="0" smtClean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Salmon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H2Q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Expectation Maximization for Gene Transcript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resolution of Genetic Transcript Data?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Expectation Maximization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1: Pseudo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Quasi Alignment &amp; Quantification Resolution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131" y="1118835"/>
            <a:ext cx="996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are fundamentally distinct from DNA-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experiments, and seeks to answer a different set of questions.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we are seeking to determine whether the level of expression of a particular gene is related to a phenotypic characteristic of interest.</a:t>
            </a:r>
          </a:p>
        </p:txBody>
      </p:sp>
    </p:spTree>
    <p:extLst>
      <p:ext uri="{BB962C8B-B14F-4D97-AF65-F5344CB8AC3E}">
        <p14:creationId xmlns:p14="http://schemas.microsoft.com/office/powerpoint/2010/main" val="3176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Pseudo/Quasi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Alignment in RNA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of a sequencing read is not of critical import.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few approaches for resolving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of a read.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Procedures work by determining the subset of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transcript isoforms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compatible with a read.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such approaches are known as: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Pseudo-Alignment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(‘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Deh-Broine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 graph procedure.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Quasi-Alignment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Salmon.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table and Suffix Array.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blipFill>
                <a:blip r:embed="rId2"/>
                <a:stretch>
                  <a:fillRect l="-43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7125" y="4241743"/>
            <a:ext cx="4562475" cy="1477328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in most typical sequencing experiments we are dealing with a large collection of shorter subsequences called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attempt to map to a larger sequence known as the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629650" y="190500"/>
            <a:ext cx="2971800" cy="2028827"/>
            <a:chOff x="8886825" y="152400"/>
            <a:chExt cx="2971800" cy="2028827"/>
          </a:xfrm>
        </p:grpSpPr>
        <p:grpSp>
          <p:nvGrpSpPr>
            <p:cNvPr id="36" name="Group 35"/>
            <p:cNvGrpSpPr/>
            <p:nvPr/>
          </p:nvGrpSpPr>
          <p:grpSpPr>
            <a:xfrm>
              <a:off x="9172575" y="785484"/>
              <a:ext cx="2390775" cy="1395743"/>
              <a:chOff x="8991600" y="1457325"/>
              <a:chExt cx="1838325" cy="9348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991600" y="1457325"/>
                <a:ext cx="1838325" cy="82867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9149345" y="19192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631481" y="18335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42408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243881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527491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886730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0085256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848915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283783" y="19383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081140" y="1994033"/>
                <a:ext cx="1624871" cy="37901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511292" y="2022799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lang="en-US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32995" y="1467115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</a:t>
                </a:r>
                <a:endParaRPr lang="en-US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886825" y="152400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‘DNA-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5725" y="4954904"/>
            <a:ext cx="7315200" cy="181588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</a:t>
            </a:r>
            <a:r>
              <a:rPr lang="en-US" sz="11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(Pseudo-alignment)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tinyheero.github.io/2015/09/02/pseudoalignments-kallisto.html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(Higher Level Overview pseudo 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www.youtube.com/watch?v=f-ecmECK7lw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(Video Describing how To Build The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www.nature.com/articles/nbt.2023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(Nature Primer on Using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Graphs for Genomic Alignments).</a:t>
            </a:r>
          </a:p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Salmon (Quasi-alignment)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hbctraining.github.io/Intro-to-rnaseq-hpc-salmon-flipped/lessons/08_quasi_alignment_salmon.html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Level Overview 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academic.oup.com/bioinformatics/article/32/12/i192/2288985?login=true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RapMap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 and Description).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343900" y="2124075"/>
            <a:ext cx="4205288" cy="1976439"/>
            <a:chOff x="8467725" y="1724025"/>
            <a:chExt cx="4205288" cy="1976439"/>
          </a:xfrm>
        </p:grpSpPr>
        <p:sp>
          <p:nvSpPr>
            <p:cNvPr id="38" name="TextBox 37"/>
            <p:cNvSpPr txBox="1"/>
            <p:nvPr/>
          </p:nvSpPr>
          <p:spPr>
            <a:xfrm>
              <a:off x="8467725" y="172402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‘RNA-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</a:t>
              </a:r>
            </a:p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387" y="2295526"/>
              <a:ext cx="2933701" cy="14049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1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82048" y="2282824"/>
              <a:ext cx="3890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 mapped to compatible isoforms in Transcriptome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1113293" y="2711449"/>
              <a:ext cx="482601" cy="863600"/>
              <a:chOff x="9248774" y="2568575"/>
              <a:chExt cx="482601" cy="8636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9432925" y="3038475"/>
                <a:ext cx="285750" cy="39370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442450" y="2917825"/>
                <a:ext cx="285750" cy="3937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442450" y="2800350"/>
                <a:ext cx="285750" cy="39370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445625" y="2692400"/>
                <a:ext cx="285750" cy="39370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9248774" y="2568575"/>
                <a:ext cx="33337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8348AD"/>
                    </a:solidFill>
                  </a:rPr>
                  <a:t>T1</a:t>
                </a:r>
              </a:p>
              <a:p>
                <a:r>
                  <a:rPr lang="en-US" sz="700" dirty="0" smtClean="0">
                    <a:solidFill>
                      <a:srgbClr val="3CAF2C"/>
                    </a:solidFill>
                  </a:rPr>
                  <a:t>T2</a:t>
                </a:r>
              </a:p>
              <a:p>
                <a:r>
                  <a:rPr lang="en-US" sz="700" dirty="0" smtClean="0">
                    <a:solidFill>
                      <a:srgbClr val="105D8C"/>
                    </a:solidFill>
                  </a:rPr>
                  <a:t>T3</a:t>
                </a:r>
              </a:p>
              <a:p>
                <a:r>
                  <a:rPr lang="en-US" sz="700" dirty="0" smtClean="0">
                    <a:solidFill>
                      <a:srgbClr val="6CFFFF"/>
                    </a:solidFill>
                  </a:rPr>
                  <a:t>T4</a:t>
                </a:r>
                <a:endParaRPr lang="en-US" sz="700" dirty="0">
                  <a:solidFill>
                    <a:srgbClr val="6CFFFF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886871" y="2534671"/>
              <a:ext cx="1323881" cy="1159212"/>
              <a:chOff x="10498978" y="2372747"/>
              <a:chExt cx="1323881" cy="11592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1027214" y="3122612"/>
                <a:ext cx="93104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863381" y="32718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13486" y="2677318"/>
                <a:ext cx="123921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711766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071005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269531" y="31416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033190" y="30654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82320" y="2572543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10589418" y="2444750"/>
                <a:ext cx="1165226" cy="1012825"/>
                <a:chOff x="8054974" y="2441575"/>
                <a:chExt cx="1165226" cy="101282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54975" y="2454274"/>
                  <a:ext cx="755650" cy="733425"/>
                </a:xfrm>
                <a:prstGeom prst="ellipse">
                  <a:avLst/>
                </a:prstGeom>
                <a:solidFill>
                  <a:srgbClr val="8348AD">
                    <a:alpha val="32941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464550" y="2441575"/>
                  <a:ext cx="755650" cy="742950"/>
                </a:xfrm>
                <a:prstGeom prst="ellipse">
                  <a:avLst/>
                </a:prstGeom>
                <a:solidFill>
                  <a:srgbClr val="3CAF2C">
                    <a:alpha val="50000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AF2C"/>
                    </a:solidFill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054974" y="2714625"/>
                  <a:ext cx="758825" cy="736600"/>
                </a:xfrm>
                <a:prstGeom prst="ellipse">
                  <a:avLst/>
                </a:prstGeom>
                <a:solidFill>
                  <a:srgbClr val="005284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455025" y="2720975"/>
                  <a:ext cx="762000" cy="733425"/>
                </a:xfrm>
                <a:prstGeom prst="ellipse">
                  <a:avLst/>
                </a:prstGeom>
                <a:solidFill>
                  <a:srgbClr val="00FFFF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0512472" y="2372747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537203" y="2378303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498978" y="3283178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T3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522916" y="3316515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T4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675571" y="2617787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0642234" y="2677318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10241757" y="3007519"/>
              <a:ext cx="735807" cy="575013"/>
              <a:chOff x="11056144" y="2855118"/>
              <a:chExt cx="735807" cy="57501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056144" y="2855118"/>
                <a:ext cx="709613" cy="575013"/>
                <a:chOff x="9860756" y="2733675"/>
                <a:chExt cx="785813" cy="575013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9875044" y="2733675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8348A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8348A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9877426" y="2850357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rgbClr val="3CAF2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dirty="0">
                    <a:solidFill>
                      <a:srgbClr val="3CAF2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860756" y="2974181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r>
                    <a:rPr lang="en-US" sz="800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|</a:t>
                  </a:r>
                  <a:endParaRPr lang="en-US" sz="800" dirty="0">
                    <a:solidFill>
                      <a:srgbClr val="105D8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879807" y="3093244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6C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6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9894094" y="2740819"/>
                  <a:ext cx="246180" cy="5453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11304716" y="3136107"/>
                <a:ext cx="2372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eft Brace 100"/>
              <p:cNvSpPr/>
              <p:nvPr/>
            </p:nvSpPr>
            <p:spPr>
              <a:xfrm>
                <a:off x="11551444" y="2890838"/>
                <a:ext cx="100013" cy="511969"/>
              </a:xfrm>
              <a:prstGeom prst="leftBrace">
                <a:avLst>
                  <a:gd name="adj1" fmla="val 64285"/>
                  <a:gd name="adj2" fmla="val 495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Brace 101"/>
              <p:cNvSpPr/>
              <p:nvPr/>
            </p:nvSpPr>
            <p:spPr>
              <a:xfrm>
                <a:off x="11658601" y="2890839"/>
                <a:ext cx="133350" cy="514350"/>
              </a:xfrm>
              <a:prstGeom prst="rightBrace">
                <a:avLst>
                  <a:gd name="adj1" fmla="val 9508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610975" y="2919414"/>
                <a:ext cx="1047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244011" y="2587625"/>
              <a:ext cx="2781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</a:t>
              </a:r>
            </a:p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Maximization</a:t>
              </a:r>
              <a:endParaRPr lang="en-US" sz="10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734675" y="2995612"/>
              <a:ext cx="29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8348AD"/>
                  </a:solidFill>
                </a:rPr>
                <a:t>3</a:t>
              </a:r>
            </a:p>
            <a:p>
              <a:r>
                <a:rPr lang="en-US" sz="800" dirty="0" smtClean="0">
                  <a:solidFill>
                    <a:srgbClr val="7FCB75"/>
                  </a:solidFill>
                </a:rPr>
                <a:t>2</a:t>
              </a:r>
            </a:p>
            <a:p>
              <a:r>
                <a:rPr lang="en-US" sz="800" dirty="0" smtClean="0">
                  <a:solidFill>
                    <a:srgbClr val="005284"/>
                  </a:solidFill>
                </a:rPr>
                <a:t>4</a:t>
              </a:r>
            </a:p>
            <a:p>
              <a:r>
                <a:rPr lang="en-US" sz="800" dirty="0">
                  <a:solidFill>
                    <a:srgbClr val="00FF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2: Expectation Maximization &amp; Gene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Transcript Quantification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Incomplete Data &amp; A Restricted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Case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general uses include: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etermination of maximum likelihood estimates for parameters when missing data is present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of missing or otherwise incomplete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suppose that we would like to observe the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determine something about the parameters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shown (top right).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we are only able to observe,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valuations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sample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 which there exists a many-to-one mapping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there are multiple values possible to observe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the same value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at first, that 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(note boldface indicates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a vector quantity) is one of the exponential family of distributions generally denoted,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0" y="1047404"/>
                <a:ext cx="11114117" cy="3739742"/>
              </a:xfrm>
              <a:prstGeom prst="rect">
                <a:avLst/>
              </a:prstGeom>
              <a:blipFill>
                <a:blip r:embed="rId2"/>
                <a:stretch>
                  <a:fillRect l="-329" t="-979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9974580" y="70052"/>
            <a:ext cx="2350770" cy="1876858"/>
            <a:chOff x="1927860" y="2761817"/>
            <a:chExt cx="2350770" cy="1876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860" y="3404870"/>
                  <a:ext cx="15316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>
              <a:off x="2376749" y="2761817"/>
              <a:ext cx="1901881" cy="1876858"/>
              <a:chOff x="2376749" y="2761817"/>
              <a:chExt cx="1901881" cy="187685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11542" y="3836194"/>
                <a:ext cx="415115" cy="73818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524853" y="3932093"/>
                <a:ext cx="49877" cy="49877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376749" y="3746788"/>
                <a:ext cx="550602" cy="891887"/>
                <a:chOff x="1525849" y="3070513"/>
                <a:chExt cx="550602" cy="891887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525849" y="3070513"/>
                  <a:ext cx="550602" cy="891887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>
                  <a:stCxn id="4" idx="1"/>
                  <a:endCxn id="4" idx="7"/>
                </p:cNvCxnSpPr>
                <p:nvPr/>
              </p:nvCxnSpPr>
              <p:spPr>
                <a:xfrm>
                  <a:off x="1606483" y="3201127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4" idx="3"/>
                  <a:endCxn id="4" idx="5"/>
                </p:cNvCxnSpPr>
                <p:nvPr/>
              </p:nvCxnSpPr>
              <p:spPr>
                <a:xfrm>
                  <a:off x="1606483" y="3831786"/>
                  <a:ext cx="389334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725136" y="3583362"/>
                  <a:ext cx="49877" cy="4987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714702" y="3700433"/>
                  <a:ext cx="49877" cy="498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774076" y="3353376"/>
                  <a:ext cx="49877" cy="4987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683530" y="3848866"/>
                  <a:ext cx="49877" cy="4987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786528" y="3083501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718657" y="3127548"/>
                  <a:ext cx="49877" cy="4987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809404" y="3894543"/>
                  <a:ext cx="49877" cy="4987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16" idx="6"/>
                <a:endCxn id="18" idx="2"/>
              </p:cNvCxnSpPr>
              <p:nvPr/>
            </p:nvCxnSpPr>
            <p:spPr>
              <a:xfrm>
                <a:off x="2687305" y="3784715"/>
                <a:ext cx="837548" cy="172317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6"/>
                <a:endCxn id="18" idx="2"/>
              </p:cNvCxnSpPr>
              <p:nvPr/>
            </p:nvCxnSpPr>
            <p:spPr>
              <a:xfrm>
                <a:off x="2619434" y="3828762"/>
                <a:ext cx="905419" cy="128270"/>
              </a:xfrm>
              <a:prstGeom prst="straightConnector1">
                <a:avLst/>
              </a:prstGeom>
              <a:ln w="12700">
                <a:solidFill>
                  <a:schemeClr val="bg1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010" y="3422650"/>
                    <a:ext cx="153162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Oval 35"/>
              <p:cNvSpPr/>
              <p:nvPr/>
            </p:nvSpPr>
            <p:spPr>
              <a:xfrm>
                <a:off x="3527190" y="4159004"/>
                <a:ext cx="49877" cy="4987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6C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3" idx="6"/>
                <a:endCxn id="36" idx="2"/>
              </p:cNvCxnSpPr>
              <p:nvPr/>
            </p:nvCxnSpPr>
            <p:spPr>
              <a:xfrm flipV="1">
                <a:off x="2615479" y="4183943"/>
                <a:ext cx="911711" cy="217704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6"/>
                <a:endCxn id="36" idx="1"/>
              </p:cNvCxnSpPr>
              <p:nvPr/>
            </p:nvCxnSpPr>
            <p:spPr>
              <a:xfrm flipV="1">
                <a:off x="2625913" y="4166308"/>
                <a:ext cx="908581" cy="118268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4" idx="6"/>
                <a:endCxn id="36" idx="2"/>
              </p:cNvCxnSpPr>
              <p:nvPr/>
            </p:nvCxnSpPr>
            <p:spPr>
              <a:xfrm>
                <a:off x="2674853" y="4054590"/>
                <a:ext cx="852337" cy="129353"/>
              </a:xfrm>
              <a:prstGeom prst="straightConnector1">
                <a:avLst/>
              </a:prstGeom>
              <a:ln w="12700">
                <a:solidFill>
                  <a:srgbClr val="3CAF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41171" y="2761817"/>
                <a:ext cx="1422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Many-to-one relationship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39486" y="4388081"/>
                <a:ext cx="49877" cy="4987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9" idx="6"/>
                <a:endCxn id="50" idx="2"/>
              </p:cNvCxnSpPr>
              <p:nvPr/>
            </p:nvCxnSpPr>
            <p:spPr>
              <a:xfrm flipV="1">
                <a:off x="2710181" y="4413020"/>
                <a:ext cx="829305" cy="1827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5" idx="6"/>
                <a:endCxn id="50" idx="3"/>
              </p:cNvCxnSpPr>
              <p:nvPr/>
            </p:nvCxnSpPr>
            <p:spPr>
              <a:xfrm flipV="1">
                <a:off x="2584307" y="4430654"/>
                <a:ext cx="962483" cy="1194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TextBox 120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noFill/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parameter [column]-vector (of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sufficient statistic [row]-vector (of size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any arbitrary function.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natural number.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914900"/>
                <a:ext cx="4667251" cy="1081643"/>
              </a:xfrm>
              <a:prstGeom prst="rect">
                <a:avLst/>
              </a:prstGeom>
              <a:blipFill>
                <a:blip r:embed="rId6"/>
                <a:stretch>
                  <a:fillRect t="-1111" r="-130" b="-555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5848350" y="5095875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section II of the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Rubin paper mentioned below for more details about natural parameters.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942294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Expectation Maximization (in general) – The Algorithm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735" y="999779"/>
            <a:ext cx="111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“simple characterization” of the EM algorithm according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Laird, and Rubin (DLR77)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indicating the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 of the algorithm, estimate the complete-data sufficient statistics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finding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Perform maximum likelihood estimation to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38300"/>
                <a:ext cx="8305800" cy="2379241"/>
              </a:xfrm>
              <a:prstGeom prst="rect">
                <a:avLst/>
              </a:prstGeom>
              <a:blipFill>
                <a:blip r:embed="rId2"/>
                <a:stretch>
                  <a:fillRect l="-58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6160" y="4581179"/>
            <a:ext cx="1111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convergence to the maximum likelihood value is given the DLR77, as are details regarding further generalizations of the expectation maximization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broadly applicable in many cases, and not all of the applications have been discovered yet.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96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Expectation Maximization Notes Draw Heavily from “Maximum Likelihood from Incomplete Data via the EM Algorithm”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Dempster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Rubin and Laird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www.jstor.org/stable/2984875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3919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1_Office Theme</vt:lpstr>
      <vt:lpstr>Advanced NGS Analysis (Day 1) Session II</vt:lpstr>
      <vt:lpstr>Day 2: RNA-Seq Analysis Using Pseudo/Quasi-Alignment and Expectation Maximization (Kallisto, Salmon, H2Q).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NGS Analysis (Day 2) Session IV</dc:title>
  <dc:creator>Micah Thornton</dc:creator>
  <cp:lastModifiedBy>Micah Thornton</cp:lastModifiedBy>
  <cp:revision>140</cp:revision>
  <dcterms:created xsi:type="dcterms:W3CDTF">2022-06-06T19:40:26Z</dcterms:created>
  <dcterms:modified xsi:type="dcterms:W3CDTF">2022-06-17T20:50:43Z</dcterms:modified>
</cp:coreProperties>
</file>