
<file path=[Content_Types].xml><?xml version="1.0" encoding="utf-8"?>
<Types xmlns="http://schemas.openxmlformats.org/package/2006/content-types">
  <Default Extension="png;charset=UTF-8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D1E1F"/>
    <a:srgbClr val="3CAF2C"/>
    <a:srgbClr val="8348AD"/>
    <a:srgbClr val="1CA9FF"/>
    <a:srgbClr val="FF0000"/>
    <a:srgbClr val="FFC000"/>
    <a:srgbClr val="002942"/>
    <a:srgbClr val="FF6600"/>
    <a:srgbClr val="6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;charset=UTF-8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;charset=UTF-8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3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0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E208E-326A-0D40-90E2-CFEC27E19F0D}"/>
              </a:ext>
            </a:extLst>
          </p:cNvPr>
          <p:cNvSpPr/>
          <p:nvPr userDrawn="1"/>
        </p:nvSpPr>
        <p:spPr>
          <a:xfrm>
            <a:off x="139148" y="129209"/>
            <a:ext cx="11946835" cy="6602205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BCFEC-0C72-3649-AA9B-172E99A76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41952"/>
          </a:xfrm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16759-20EB-374E-A065-EBA970CE4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649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A4C8F-B07D-1040-A3B7-A561EDD3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338A89-9E82-4046-8247-794AEC633712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DF0A8-39FD-6345-B67C-68D0C979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CBEAB3-1095-154A-BF2C-0E040F3337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DB57DC0-34DB-1C46-B28E-421B4553E8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5183" y="4508531"/>
            <a:ext cx="6165297" cy="187522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E7C508-0C26-F649-9656-6BB111AB70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91802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57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86D793-4348-FF4D-B6AE-69A409F270AE}"/>
              </a:ext>
            </a:extLst>
          </p:cNvPr>
          <p:cNvSpPr/>
          <p:nvPr userDrawn="1"/>
        </p:nvSpPr>
        <p:spPr>
          <a:xfrm>
            <a:off x="122585" y="136525"/>
            <a:ext cx="11966713" cy="5399571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B23BA-67B9-FD4E-AE57-81336CC3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0" y="855784"/>
            <a:ext cx="10017369" cy="656493"/>
          </a:xfrm>
        </p:spPr>
        <p:txBody>
          <a:bodyPr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B92E7-71D7-F441-A35D-90F967B2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015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0574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D7A47-D2C6-DD4C-B4C3-568C7C02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21059-55E3-4A41-8325-097824C7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5CEDC29F-B052-344B-B801-7557B076A5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FDE9E48-9FFB-1B4B-BA6B-D4D707B29A92}"/>
              </a:ext>
            </a:extLst>
          </p:cNvPr>
          <p:cNvGrpSpPr/>
          <p:nvPr userDrawn="1"/>
        </p:nvGrpSpPr>
        <p:grpSpPr>
          <a:xfrm>
            <a:off x="800100" y="1022599"/>
            <a:ext cx="393700" cy="400840"/>
            <a:chOff x="800100" y="1022599"/>
            <a:chExt cx="393700" cy="4008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3E9B80-42EF-8847-A041-F68EBD805B1F}"/>
                </a:ext>
              </a:extLst>
            </p:cNvPr>
            <p:cNvSpPr/>
            <p:nvPr userDrawn="1"/>
          </p:nvSpPr>
          <p:spPr>
            <a:xfrm>
              <a:off x="838200" y="1061489"/>
              <a:ext cx="355600" cy="361950"/>
            </a:xfrm>
            <a:prstGeom prst="rect">
              <a:avLst/>
            </a:prstGeom>
            <a:solidFill>
              <a:srgbClr val="D6E0E1"/>
            </a:solidFill>
            <a:ln>
              <a:solidFill>
                <a:srgbClr val="D6E0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08255C-9965-3946-BC09-9D0CAC78534F}"/>
                </a:ext>
              </a:extLst>
            </p:cNvPr>
            <p:cNvSpPr/>
            <p:nvPr userDrawn="1"/>
          </p:nvSpPr>
          <p:spPr>
            <a:xfrm>
              <a:off x="800100" y="1022599"/>
              <a:ext cx="355600" cy="361950"/>
            </a:xfrm>
            <a:prstGeom prst="rect">
              <a:avLst/>
            </a:prstGeom>
            <a:solidFill>
              <a:srgbClr val="00A4D3"/>
            </a:solidFill>
            <a:ln>
              <a:solidFill>
                <a:srgbClr val="00A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67D03-BC2D-8946-A85F-2D3994D07345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12277"/>
            <a:ext cx="10515599" cy="0"/>
          </a:xfrm>
          <a:prstGeom prst="line">
            <a:avLst/>
          </a:prstGeom>
          <a:ln>
            <a:solidFill>
              <a:srgbClr val="00A4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148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Graph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D803DCF-B468-DC4C-BAEC-80A170101350}"/>
              </a:ext>
            </a:extLst>
          </p:cNvPr>
          <p:cNvSpPr/>
          <p:nvPr userDrawn="1"/>
        </p:nvSpPr>
        <p:spPr>
          <a:xfrm>
            <a:off x="104155" y="119270"/>
            <a:ext cx="7811517" cy="5427586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5107F8-309C-CA43-A35C-49D6D947613B}"/>
              </a:ext>
            </a:extLst>
          </p:cNvPr>
          <p:cNvSpPr/>
          <p:nvPr userDrawn="1"/>
        </p:nvSpPr>
        <p:spPr>
          <a:xfrm>
            <a:off x="8033287" y="119271"/>
            <a:ext cx="4041099" cy="5427586"/>
          </a:xfrm>
          <a:prstGeom prst="rect">
            <a:avLst/>
          </a:prstGeom>
          <a:solidFill>
            <a:srgbClr val="F2F5F4"/>
          </a:solidFill>
          <a:ln>
            <a:solidFill>
              <a:srgbClr val="F2F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116C7-0DF5-F34C-8E73-D98F5453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646" y="386862"/>
            <a:ext cx="6142892" cy="110197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2812-8463-0942-B922-8119CC0CA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524" y="1708395"/>
            <a:ext cx="6688014" cy="3773660"/>
          </a:xfrm>
        </p:spPr>
        <p:txBody>
          <a:bodyPr>
            <a:normAutofit/>
          </a:bodyPr>
          <a:lstStyle>
            <a:lvl1pPr marL="228600" indent="-228600">
              <a:buClr>
                <a:srgbClr val="00A4D3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Helvetica" pitchFamily="2" charset="0"/>
              </a:defRPr>
            </a:lvl1pPr>
            <a:lvl2pPr marL="685800" indent="-228600">
              <a:buClr>
                <a:srgbClr val="00A4D3"/>
              </a:buClr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Helvetica" pitchFamily="2" charset="0"/>
              </a:defRPr>
            </a:lvl2pPr>
            <a:lvl3pPr marL="1143000" indent="-228600">
              <a:buClr>
                <a:srgbClr val="00A4D3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Helvetica" pitchFamily="2" charset="0"/>
              </a:defRPr>
            </a:lvl3pPr>
            <a:lvl4pPr marL="1600200" indent="-228600">
              <a:buClr>
                <a:srgbClr val="00A4D3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Helvetica" pitchFamily="2" charset="0"/>
              </a:defRPr>
            </a:lvl4pPr>
            <a:lvl5pPr marL="2057400" indent="-228600">
              <a:buClr>
                <a:srgbClr val="00A4D3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759F6-7CAD-9141-880B-8D212910AD8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510954" y="797170"/>
            <a:ext cx="3489385" cy="101990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4D4D4D"/>
                </a:solidFill>
                <a:latin typeface="Helvetica" pitchFamily="2" charset="0"/>
              </a:defRPr>
            </a:lvl1pPr>
            <a:lvl2pPr>
              <a:defRPr sz="1600">
                <a:solidFill>
                  <a:srgbClr val="4D4D4D"/>
                </a:solidFill>
                <a:latin typeface="Helvetica" pitchFamily="2" charset="0"/>
              </a:defRPr>
            </a:lvl2pPr>
            <a:lvl3pPr>
              <a:defRPr sz="1400">
                <a:solidFill>
                  <a:srgbClr val="4D4D4D"/>
                </a:solidFill>
                <a:latin typeface="Helvetica" pitchFamily="2" charset="0"/>
              </a:defRPr>
            </a:lvl3pPr>
            <a:lvl4pPr>
              <a:defRPr sz="1400">
                <a:solidFill>
                  <a:srgbClr val="4D4D4D"/>
                </a:solidFill>
                <a:latin typeface="Helvetica" pitchFamily="2" charset="0"/>
              </a:defRPr>
            </a:lvl4pPr>
            <a:lvl5pPr>
              <a:defRPr sz="1400">
                <a:solidFill>
                  <a:srgbClr val="4D4D4D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Graph/Photo Header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13635-D560-BB4E-A700-0B8D4828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224F6-6E55-5F4A-AD55-3E366799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7A4611C1-5927-BF45-9446-68A0EA870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9AAC502-2012-5040-90B2-4E49198C902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510953" y="1992923"/>
            <a:ext cx="3489385" cy="348913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D4D4D"/>
                </a:solidFill>
                <a:latin typeface="Helvetica" pitchFamily="2" charset="0"/>
              </a:defRPr>
            </a:lvl1pPr>
            <a:lvl2pPr>
              <a:defRPr sz="1800">
                <a:solidFill>
                  <a:srgbClr val="4D4D4D"/>
                </a:solidFill>
                <a:latin typeface="Helvetica" pitchFamily="2" charset="0"/>
              </a:defRPr>
            </a:lvl2pPr>
            <a:lvl3pPr>
              <a:defRPr sz="1600">
                <a:solidFill>
                  <a:srgbClr val="4D4D4D"/>
                </a:solidFill>
                <a:latin typeface="Helvetica" pitchFamily="2" charset="0"/>
              </a:defRPr>
            </a:lvl3pPr>
            <a:lvl4pPr>
              <a:defRPr sz="1400">
                <a:solidFill>
                  <a:srgbClr val="4D4D4D"/>
                </a:solidFill>
                <a:latin typeface="Helvetica" pitchFamily="2" charset="0"/>
              </a:defRPr>
            </a:lvl4pPr>
            <a:lvl5pPr>
              <a:defRPr sz="1400">
                <a:solidFill>
                  <a:srgbClr val="4D4D4D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Graph/Photo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22D7F4-C0D8-EA46-AFE5-728F74E56AB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12277"/>
            <a:ext cx="6547338" cy="0"/>
          </a:xfrm>
          <a:prstGeom prst="line">
            <a:avLst/>
          </a:prstGeom>
          <a:ln>
            <a:solidFill>
              <a:srgbClr val="00A4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CF6429-5186-0E41-8EF9-A9EC5003B2F4}"/>
              </a:ext>
            </a:extLst>
          </p:cNvPr>
          <p:cNvGrpSpPr/>
          <p:nvPr userDrawn="1"/>
        </p:nvGrpSpPr>
        <p:grpSpPr>
          <a:xfrm>
            <a:off x="800100" y="1022599"/>
            <a:ext cx="393700" cy="400840"/>
            <a:chOff x="800100" y="1022599"/>
            <a:chExt cx="393700" cy="4008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65ACDF-592E-4D4A-8CCF-89D261F0D816}"/>
                </a:ext>
              </a:extLst>
            </p:cNvPr>
            <p:cNvSpPr/>
            <p:nvPr userDrawn="1"/>
          </p:nvSpPr>
          <p:spPr>
            <a:xfrm>
              <a:off x="838200" y="1061489"/>
              <a:ext cx="355600" cy="361950"/>
            </a:xfrm>
            <a:prstGeom prst="rect">
              <a:avLst/>
            </a:prstGeom>
            <a:solidFill>
              <a:srgbClr val="D6E0E1"/>
            </a:solidFill>
            <a:ln>
              <a:solidFill>
                <a:srgbClr val="D6E0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78F6F4-6D7F-9A46-B7E1-669A99AF973B}"/>
                </a:ext>
              </a:extLst>
            </p:cNvPr>
            <p:cNvSpPr/>
            <p:nvPr userDrawn="1"/>
          </p:nvSpPr>
          <p:spPr>
            <a:xfrm>
              <a:off x="800100" y="1022599"/>
              <a:ext cx="355600" cy="361950"/>
            </a:xfrm>
            <a:prstGeom prst="rect">
              <a:avLst/>
            </a:prstGeom>
            <a:solidFill>
              <a:srgbClr val="00A4D3"/>
            </a:solidFill>
            <a:ln>
              <a:solidFill>
                <a:srgbClr val="00A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0925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2A647B-F355-1B42-B60A-12B8CA558E68}"/>
              </a:ext>
            </a:extLst>
          </p:cNvPr>
          <p:cNvSpPr/>
          <p:nvPr userDrawn="1"/>
        </p:nvSpPr>
        <p:spPr>
          <a:xfrm>
            <a:off x="119270" y="119270"/>
            <a:ext cx="11966713" cy="1411355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DBDA3D-B39C-F240-BA97-60FFF65817F4}"/>
              </a:ext>
            </a:extLst>
          </p:cNvPr>
          <p:cNvSpPr/>
          <p:nvPr userDrawn="1"/>
        </p:nvSpPr>
        <p:spPr>
          <a:xfrm>
            <a:off x="122585" y="2696816"/>
            <a:ext cx="11966713" cy="2839280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3BE97C-7AC6-864E-A705-48D9500DCC73}"/>
              </a:ext>
            </a:extLst>
          </p:cNvPr>
          <p:cNvSpPr/>
          <p:nvPr userDrawn="1"/>
        </p:nvSpPr>
        <p:spPr>
          <a:xfrm>
            <a:off x="107674" y="1643268"/>
            <a:ext cx="11966713" cy="872805"/>
          </a:xfrm>
          <a:prstGeom prst="rect">
            <a:avLst/>
          </a:prstGeom>
          <a:solidFill>
            <a:srgbClr val="F2F5F4"/>
          </a:solidFill>
          <a:ln>
            <a:solidFill>
              <a:srgbClr val="F2F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FF386-BA54-4A43-98F2-EDF41D6F80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1900" y="1643268"/>
            <a:ext cx="9684578" cy="872805"/>
          </a:xfrm>
        </p:spPr>
        <p:txBody>
          <a:bodyPr>
            <a:normAutofit/>
          </a:bodyPr>
          <a:lstStyle>
            <a:lvl1pPr>
              <a:defRPr sz="2800" b="1" i="0">
                <a:solidFill>
                  <a:srgbClr val="4D4D4D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2BABD-11C5-8C4E-9DC2-71C65CA4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2F556-133E-CB4D-AA1A-61AF1286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5E6DF08D-B377-BA46-A02A-08AF89D7D4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5E10EE-2A98-5F40-A38D-EFDDF4264052}"/>
              </a:ext>
            </a:extLst>
          </p:cNvPr>
          <p:cNvSpPr/>
          <p:nvPr userDrawn="1"/>
        </p:nvSpPr>
        <p:spPr>
          <a:xfrm>
            <a:off x="838200" y="1940715"/>
            <a:ext cx="355600" cy="361950"/>
          </a:xfrm>
          <a:prstGeom prst="rect">
            <a:avLst/>
          </a:prstGeom>
          <a:solidFill>
            <a:srgbClr val="D6E0E1"/>
          </a:solidFill>
          <a:ln>
            <a:solidFill>
              <a:srgbClr val="D6E0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1E83AC-2BE0-2F4E-B232-C4BD6AAAC8E6}"/>
              </a:ext>
            </a:extLst>
          </p:cNvPr>
          <p:cNvSpPr/>
          <p:nvPr userDrawn="1"/>
        </p:nvSpPr>
        <p:spPr>
          <a:xfrm>
            <a:off x="800100" y="1901825"/>
            <a:ext cx="355600" cy="361950"/>
          </a:xfrm>
          <a:prstGeom prst="rect">
            <a:avLst/>
          </a:prstGeom>
          <a:solidFill>
            <a:srgbClr val="00A4D3"/>
          </a:solidFill>
          <a:ln>
            <a:solidFill>
              <a:srgbClr val="00A4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15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7FD33-665B-8541-929C-BA9707B5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A28C6-39A7-F547-B540-0FEE5B66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9BF3A2-B870-584B-88E8-7A36AFC9B040}"/>
              </a:ext>
            </a:extLst>
          </p:cNvPr>
          <p:cNvSpPr/>
          <p:nvPr userDrawn="1"/>
        </p:nvSpPr>
        <p:spPr>
          <a:xfrm>
            <a:off x="550985" y="777157"/>
            <a:ext cx="920750" cy="93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B435DC8B-2F50-F641-90B7-5ACD42DB3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5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3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0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1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3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1B79-D0FB-4DBF-8858-4E3A3DAF172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3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2C209-99FB-E34C-AB4D-38F43629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59D64-5EA7-D14B-BBD3-49E4650A6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C5BB8-B006-8446-B6CE-4C1CDDAC5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2338A89-9E82-4046-8247-794AEC633712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7B1A-2278-5F41-A012-74D32556E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51CBEAB3-1095-154A-BF2C-0E040F3337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3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jstor.org/stable/2984875" TargetMode="Externa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hyperlink" Target="https://www.jstor.org/stable/2984875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jstor.org/stable/2984875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90.png"/><Relationship Id="rId5" Type="http://schemas.openxmlformats.org/officeDocument/2006/relationships/image" Target="../media/image39.png"/><Relationship Id="rId4" Type="http://schemas.openxmlformats.org/officeDocument/2006/relationships/image" Target="../media/image3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heero.github.io/2015/09/02/pseudoalignments-kallisto.html" TargetMode="External"/><Relationship Id="rId7" Type="http://schemas.openxmlformats.org/officeDocument/2006/relationships/hyperlink" Target="https://academic.oup.com/bioinformatics/article/32/12/i192/2288985?login=tru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hbctraining.github.io/Intro-to-rnaseq-hpc-salmon-flipped/lessons/08_quasi_alignment_salmon.html" TargetMode="External"/><Relationship Id="rId5" Type="http://schemas.openxmlformats.org/officeDocument/2006/relationships/hyperlink" Target="https://www.nature.com/articles/nbt.2023" TargetMode="External"/><Relationship Id="rId4" Type="http://schemas.openxmlformats.org/officeDocument/2006/relationships/hyperlink" Target="https://www.youtube.com/watch?v=f-ecmECK7lw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hyperlink" Target="https://www.jstor.org/stable/2984875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or.org/stable/2984875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4567-0AAE-1D49-AE12-48857C1D2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NGS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Day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II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09A54E2-9982-3544-8ED4-43643EC01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649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Bioinformatics 2022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Nanocourse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&amp; Time: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June 27-28: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9AM-5PM (NG3.202)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 Li, Daehwan Kim, Christopher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Micah Thornton </a:t>
            </a:r>
          </a:p>
        </p:txBody>
      </p:sp>
    </p:spTree>
    <p:extLst>
      <p:ext uri="{BB962C8B-B14F-4D97-AF65-F5344CB8AC3E}">
        <p14:creationId xmlns:p14="http://schemas.microsoft.com/office/powerpoint/2010/main" val="272652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1008969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A Multinomial Example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211669"/>
            <a:ext cx="962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Expectation Maximization Notes Draw Heavily from “Maximum Likelihood from Incomplete Data via the EM Algorithm”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Rubin and Laird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www.jstor.org/stable/2984875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8035" y="618779"/>
                <a:ext cx="11707265" cy="535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there are marbles of five colors in a bag.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 marbles are denoted by ‘R’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Orange marbles are denoted by ‘O’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Yellow marbles by ‘Y’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Green marbles by ‘G’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Blue marbles by ‘B’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you personally cannot tell a difference between the orange and the yellow marbles by eye, and therefore are able to produce counts of four categories of marbles only (that is: “Red”, “Orange or Yellow”, “Green”, and “Blue”).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[EXAMPLE]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it is known ahead of time that the proportions of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actual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colors of each of the marbles are related via an unknown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such that for the unobservable true color of an arbitrarily selected marble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(true color) given below induces a distribution on the observable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(observed color) follows this distribution: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Red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FF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FF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Green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Blue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Red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Green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Blue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1/2+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35" y="618779"/>
                <a:ext cx="11707265" cy="5357492"/>
              </a:xfrm>
              <a:prstGeom prst="rect">
                <a:avLst/>
              </a:prstGeom>
              <a:blipFill>
                <a:blip r:embed="rId3"/>
                <a:stretch>
                  <a:fillRect l="-469" t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8410576" y="600074"/>
            <a:ext cx="3133724" cy="1771651"/>
            <a:chOff x="6534151" y="828674"/>
            <a:chExt cx="3133724" cy="1771651"/>
          </a:xfrm>
        </p:grpSpPr>
        <p:sp>
          <p:nvSpPr>
            <p:cNvPr id="5" name="Oval 4"/>
            <p:cNvSpPr/>
            <p:nvPr/>
          </p:nvSpPr>
          <p:spPr>
            <a:xfrm>
              <a:off x="6534151" y="904875"/>
              <a:ext cx="1238250" cy="16954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372475" y="828674"/>
              <a:ext cx="1295400" cy="1704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732368" y="853559"/>
              <a:ext cx="5565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500643" y="1139308"/>
              <a:ext cx="11100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 or Yellow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27593" y="1691759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CAF2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Green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65693" y="1996559"/>
              <a:ext cx="620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Blue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84518" y="967859"/>
              <a:ext cx="5565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79743" y="1806059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CAF2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Green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17843" y="2110859"/>
              <a:ext cx="620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Blue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11580" y="1225034"/>
              <a:ext cx="8643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30630" y="1520309"/>
              <a:ext cx="8412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Yellow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7391400" y="1038226"/>
              <a:ext cx="1457325" cy="114299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458075" y="1409701"/>
              <a:ext cx="1123950" cy="38099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496175" y="1514475"/>
              <a:ext cx="1019175" cy="200026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496175" y="1876425"/>
              <a:ext cx="1152525" cy="123826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7381875" y="2190750"/>
              <a:ext cx="1323975" cy="104776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814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8" y="178446"/>
            <a:ext cx="120137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A Multinomial Example (Continued)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095624" y="650601"/>
                <a:ext cx="8991601" cy="1479508"/>
              </a:xfrm>
              <a:prstGeom prst="rect">
                <a:avLst/>
              </a:prstGeom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Red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FF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FF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Green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Blue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Red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Green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Blue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1/2+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624" y="650601"/>
                <a:ext cx="8991601" cy="14795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3825" y="695325"/>
                <a:ext cx="3181350" cy="251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Suppose that we observe 197 marbles, and arrive at the following counts: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Red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18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OY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Orange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Yellow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:125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Green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20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00294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a:rPr lang="en-US" b="0" i="1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Blue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34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" y="695325"/>
                <a:ext cx="3181350" cy="2511970"/>
              </a:xfrm>
              <a:prstGeom prst="rect">
                <a:avLst/>
              </a:prstGeom>
              <a:blipFill>
                <a:blip r:embed="rId3"/>
                <a:stretch>
                  <a:fillRect l="-1533" t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38925" y="2162175"/>
                <a:ext cx="555307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actual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 counts be denoted by the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corresponds to the count of marbles which were actually red,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those which were Orange, and so on…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observed color counts be denoted by the values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are given in this example as (18,125,20,34).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Furthermore, it is known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25" y="2162175"/>
                <a:ext cx="5553075" cy="2862322"/>
              </a:xfrm>
              <a:prstGeom prst="rect">
                <a:avLst/>
              </a:prstGeom>
              <a:blipFill>
                <a:blip r:embed="rId4"/>
                <a:stretch>
                  <a:fillRect l="-659" t="-1279" r="-878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3825" y="4733925"/>
                <a:ext cx="11620500" cy="1031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Likelihood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full data can be expressed as: 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!)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" y="4733925"/>
                <a:ext cx="11620500" cy="1031116"/>
              </a:xfrm>
              <a:prstGeom prst="rect">
                <a:avLst/>
              </a:prstGeom>
              <a:blipFill>
                <a:blip r:embed="rId5"/>
                <a:stretch>
                  <a:fillRect l="-315" t="-4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43125" y="6015942"/>
                <a:ext cx="7277100" cy="746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!)</m:t>
                              </m:r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125" y="6015942"/>
                <a:ext cx="7277100" cy="7468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6803" y="5720834"/>
                <a:ext cx="7956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coarsened/incomplete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Likelihood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full data can be expressed as: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3" y="5720834"/>
                <a:ext cx="7956152" cy="369332"/>
              </a:xfrm>
              <a:prstGeom prst="rect">
                <a:avLst/>
              </a:prstGeom>
              <a:blipFill>
                <a:blip r:embed="rId7"/>
                <a:stretch>
                  <a:fillRect l="-53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76475" y="2219325"/>
                <a:ext cx="5124450" cy="1407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197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Red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0000"/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66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Orange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6600"/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FF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Yellow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FF00"/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3CAF2C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Green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3CAF2C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Blue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475" y="2219325"/>
                <a:ext cx="5124450" cy="14073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3419475"/>
                <a:ext cx="5124450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197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Red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0000"/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C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Orange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C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C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or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C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C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Yellow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3CAF2C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Green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3CAF2C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Blue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19475"/>
                <a:ext cx="5124450" cy="11269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0" y="6488668"/>
            <a:ext cx="962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DLR77 (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://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www.jstor.org/stable/2984875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18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8" y="178446"/>
            <a:ext cx="120137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A Multinomial Example (E-Step)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100" y="914400"/>
            <a:ext cx="11591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Clearly, due to the fact that a marble cannot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two colors simultaneously, there is no probability that any marble is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orange and yellow at the same time, therefore we may express the probability that a marble is orange or yellow as follows: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85725" y="1724025"/>
                <a:ext cx="12277725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00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rgbClr val="00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ln>
                                          <a:solidFill>
                                            <a:srgbClr val="000000"/>
                                          </a:solidFill>
                                        </a:ln>
                                        <a:solidFill>
                                          <a:srgbClr val="FFFF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ln>
                                          <a:solidFill>
                                            <a:srgbClr val="000000"/>
                                          </a:solidFill>
                                        </a:ln>
                                        <a:solidFill>
                                          <a:srgbClr val="FFFF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Orange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Yellow</m:t>
                          </m:r>
                        </m:e>
                      </m:d>
                      <m:r>
                        <a:rPr lang="en-US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Yellow</m:t>
                          </m:r>
                          <m: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Orange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725" y="1724025"/>
                <a:ext cx="12277725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5081003"/>
                <a:ext cx="3524250" cy="1996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Suppose that we observe 197 marbles, and arrive at the following counts: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Red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18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OY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Orange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Yellow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:125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Green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20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dirty="0" smtClean="0">
                                  <a:solidFill>
                                    <a:srgbClr val="00294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a:rPr lang="en-US" sz="1600" b="0" i="1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Blue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34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/>
                  <a:t> 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1003"/>
                <a:ext cx="3524250" cy="1996957"/>
              </a:xfrm>
              <a:prstGeom prst="rect">
                <a:avLst/>
              </a:prstGeom>
              <a:blipFill>
                <a:blip r:embed="rId3"/>
                <a:stretch>
                  <a:fillRect l="-865" t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065297" y="2415659"/>
                <a:ext cx="414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Orange</m:t>
                          </m:r>
                        </m:e>
                      </m:d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Yellow</m:t>
                          </m:r>
                        </m:e>
                      </m:d>
                      <m:r>
                        <a:rPr lang="en-US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297" y="2415659"/>
                <a:ext cx="4145943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065797" y="2272784"/>
                <a:ext cx="1019958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797" y="2272784"/>
                <a:ext cx="1019958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886075" y="5878294"/>
            <a:ext cx="600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Expectation Maximization Notes Draw Heavily from “Maximum Likelihood from Incomplete Data via the EM Algorithm” by </a:t>
            </a:r>
            <a:r>
              <a:rPr lang="en-US" sz="1200" dirty="0" err="1"/>
              <a:t>Dempster</a:t>
            </a:r>
            <a:r>
              <a:rPr lang="en-US" sz="1200" dirty="0"/>
              <a:t> Rubin and Laird (</a:t>
            </a:r>
            <a:r>
              <a:rPr lang="en-US" sz="1200" dirty="0">
                <a:hlinkClick r:id="rId6"/>
              </a:rPr>
              <a:t>https://www.jstor.org/stable/2984875</a:t>
            </a:r>
            <a:r>
              <a:rPr lang="en-US" sz="1200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6725" y="2914650"/>
                <a:ext cx="115919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here we can derive the expression for the maximum likelihood estimates of the unobserved counts for orange and yellow marbles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terms of the observed count of “orange or yellow” marbles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" y="2914650"/>
                <a:ext cx="11591925" cy="646331"/>
              </a:xfrm>
              <a:prstGeom prst="rect">
                <a:avLst/>
              </a:prstGeom>
              <a:blipFill>
                <a:blip r:embed="rId7"/>
                <a:stretch>
                  <a:fillRect l="-36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65745" y="3528859"/>
                <a:ext cx="10716679" cy="6340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FF66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Orange</m:t>
                        </m:r>
                        <m:r>
                          <a:rPr lang="en-US" sz="1600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FF66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Orange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FF66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or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ln>
                                        <a:solidFill>
                                          <a:srgbClr val="000000"/>
                                        </a:solidFill>
                                      </a:ln>
                                      <a:solidFill>
                                        <a:srgbClr val="FFFF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Yellow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FF66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Orange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FF66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or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ln>
                                            <a:solidFill>
                                              <a:srgbClr val="000000"/>
                                            </a:solidFill>
                                          </a:ln>
                                          <a:solidFill>
                                            <a:srgbClr val="FFFF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Yellow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600" b="0" i="1" dirty="0" smtClean="0">
                                <a:ln>
                                  <a:solidFill>
                                    <a:srgbClr val="000000"/>
                                  </a:solidFill>
                                </a:ln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b="0" i="1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rgbClr val="FF66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Orange</m:t>
                            </m:r>
                          </m:e>
                        </m:d>
                      </m:num>
                      <m:den>
                        <m:r>
                          <a:rPr lang="en-US" sz="1600" b="0" i="1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600" b="0" i="1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FF66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Orange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FF66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or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ln>
                                        <a:solidFill>
                                          <a:srgbClr val="000000"/>
                                        </a:solidFill>
                                      </a:ln>
                                      <a:solidFill>
                                        <a:srgbClr val="FFFF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Yellow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1600" b="0" i="1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FF66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Orange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FF66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Orange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FF66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or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ln>
                                            <a:solidFill>
                                              <a:srgbClr val="000000"/>
                                            </a:solidFill>
                                          </a:ln>
                                          <a:solidFill>
                                            <a:srgbClr val="FFFF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Yellow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  <m:r>
                          <m:rPr>
                            <m:nor/>
                          </m:rPr>
                          <a:rPr lang="en-US" sz="1600" dirty="0"/>
                          <m:t>  </m:t>
                        </m:r>
                      </m:den>
                    </m:f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45" y="3528859"/>
                <a:ext cx="10716679" cy="6340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49756" y="3893259"/>
                <a:ext cx="5071452" cy="101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Yellow</m:t>
                          </m:r>
                          <m:r>
                            <a:rPr lang="en-US" b="0" i="1" dirty="0" smtClean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00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00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ln>
                                          <a:solidFill>
                                            <a:srgbClr val="000000"/>
                                          </a:solidFill>
                                        </a:ln>
                                        <a:solidFill>
                                          <a:srgbClr val="FFFF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56" y="3893259"/>
                <a:ext cx="5071452" cy="10138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105525" y="4325035"/>
                <a:ext cx="650557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 the conditional expectation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525" y="4325035"/>
                <a:ext cx="6505575" cy="369332"/>
              </a:xfrm>
              <a:prstGeom prst="rect">
                <a:avLst/>
              </a:prstGeom>
              <a:blipFill>
                <a:blip r:embed="rId10"/>
                <a:stretch>
                  <a:fillRect l="-84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38850" y="4743450"/>
                <a:ext cx="2438400" cy="965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50" y="4743450"/>
                <a:ext cx="2438400" cy="9658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963025" y="4695825"/>
                <a:ext cx="2438400" cy="103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025" y="4695825"/>
                <a:ext cx="2438400" cy="10376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8310528" y="5063609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and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5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00" y="914400"/>
            <a:ext cx="1159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that the full likelihood for the multinomial distribution was given by: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8" y="178446"/>
            <a:ext cx="120137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A Multinomial Example (M-Step)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14500" y="1430716"/>
                <a:ext cx="7258050" cy="754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!)</m:t>
                              </m:r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0" y="1430716"/>
                <a:ext cx="7258050" cy="754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3424" y="2392741"/>
                <a:ext cx="10563225" cy="7434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!)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4" y="2392741"/>
                <a:ext cx="10563225" cy="743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9575" y="3152775"/>
                <a:ext cx="11591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example,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unobservable, the rest are known: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3152775"/>
                <a:ext cx="11591925" cy="369332"/>
              </a:xfrm>
              <a:prstGeom prst="rect">
                <a:avLst/>
              </a:prstGeom>
              <a:blipFill>
                <a:blip r:embed="rId4"/>
                <a:stretch>
                  <a:fillRect l="-31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-1952626" y="3516691"/>
                <a:ext cx="15725776" cy="1466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52626" y="3516691"/>
                <a:ext cx="15725776" cy="1466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5081003"/>
                <a:ext cx="3524250" cy="1996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Suppose that we observe 197 marbles, and arrive at the following counts: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Red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18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OY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Orange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Yellow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:125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Green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20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dirty="0" smtClean="0">
                                  <a:solidFill>
                                    <a:srgbClr val="00294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a:rPr lang="en-US" sz="1600" b="0" i="1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Blue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34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/>
                  <a:t> 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1003"/>
                <a:ext cx="3524250" cy="1996957"/>
              </a:xfrm>
              <a:prstGeom prst="rect">
                <a:avLst/>
              </a:prstGeom>
              <a:blipFill>
                <a:blip r:embed="rId6"/>
                <a:stretch>
                  <a:fillRect l="-865" t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19350" y="5976412"/>
                <a:ext cx="6546850" cy="881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18+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+20+34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38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38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+34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50" y="5976412"/>
                <a:ext cx="6546850" cy="8815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11533" y="4944533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533" y="4944533"/>
                <a:ext cx="4038600" cy="369332"/>
              </a:xfrm>
              <a:prstGeom prst="rect">
                <a:avLst/>
              </a:prstGeom>
              <a:blipFill>
                <a:blip r:embed="rId9"/>
                <a:stretch>
                  <a:fillRect t="-6557" r="-5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713133" y="5206999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133" y="5206999"/>
                <a:ext cx="4038600" cy="369332"/>
              </a:xfrm>
              <a:prstGeom prst="rect">
                <a:avLst/>
              </a:prstGeom>
              <a:blipFill>
                <a:blip r:embed="rId10"/>
                <a:stretch>
                  <a:fillRect t="-6557" r="-3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907867" y="711199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867" y="711199"/>
                <a:ext cx="4038600" cy="369332"/>
              </a:xfrm>
              <a:prstGeom prst="rect">
                <a:avLst/>
              </a:prstGeom>
              <a:blipFill>
                <a:blip r:embed="rId11"/>
                <a:stretch>
                  <a:fillRect t="-6667" r="-3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48269" y="4580675"/>
                <a:ext cx="6111994" cy="676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269" y="4580675"/>
                <a:ext cx="6111994" cy="6769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31065" y="5215466"/>
                <a:ext cx="4758267" cy="82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+20+34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065" y="5215466"/>
                <a:ext cx="4758267" cy="8259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70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8" y="178446"/>
            <a:ext cx="120137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A Multinomial Example (Iteration)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905125" y="2057400"/>
            <a:ext cx="6600825" cy="1459550"/>
            <a:chOff x="1571625" y="1495425"/>
            <a:chExt cx="5362575" cy="14595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71625" y="1543050"/>
                  <a:ext cx="2438400" cy="14119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625" y="1543050"/>
                  <a:ext cx="2438400" cy="141192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495800" y="1495425"/>
                  <a:ext cx="2438400" cy="13518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1495425"/>
                  <a:ext cx="2438400" cy="13518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/>
            <p:cNvSpPr/>
            <p:nvPr/>
          </p:nvSpPr>
          <p:spPr>
            <a:xfrm>
              <a:off x="3843303" y="1863209"/>
              <a:ext cx="787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and -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" y="1019175"/>
                <a:ext cx="11591925" cy="941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the conditional expectations for the 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depend on a particular estimation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 initial estimate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must be supplied to the algorithm to start the procedure, then conditional expectations for the missing (coarsened) data at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(where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1,2,…}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given by: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019175"/>
                <a:ext cx="11591925" cy="941925"/>
              </a:xfrm>
              <a:prstGeom prst="rect">
                <a:avLst/>
              </a:prstGeom>
              <a:blipFill>
                <a:blip r:embed="rId4"/>
                <a:stretch>
                  <a:fillRect l="-315" t="-3226" b="-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62050" y="252412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[E – Step]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374332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[M – Step]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00225" y="3571875"/>
                <a:ext cx="5343525" cy="922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p>
                          </m:sSup>
                        </m:e>
                      </m:acc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38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)+34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225" y="3571875"/>
                <a:ext cx="5343525" cy="9221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7650" y="4467225"/>
                <a:ext cx="115919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Convergence Criteria: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Generally we use relative convergence criteria (when the change in the parameters from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falls below a relative tolerance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to determine when to stop iterating, for instance, the iteration will continue until: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4467225"/>
                <a:ext cx="11591925" cy="923330"/>
              </a:xfrm>
              <a:prstGeom prst="rect">
                <a:avLst/>
              </a:prstGeom>
              <a:blipFill>
                <a:blip r:embed="rId6"/>
                <a:stretch>
                  <a:fillRect l="-368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90699" y="5514975"/>
                <a:ext cx="7781925" cy="1038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38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+34</m:t>
                                      </m:r>
                                    </m:den>
                                  </m:f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38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+34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99" y="5514975"/>
                <a:ext cx="7781925" cy="10387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81075" y="576262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[Convergence]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130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7" y="178446"/>
            <a:ext cx="13655371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Expectation Maximization (Genetic Abundance Estimation)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00323" y="653642"/>
                <a:ext cx="130391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RNA-seq reads from an experiment involving a transcriptome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reads came specifically from </a:t>
                </a:r>
                <a:r>
                  <a:rPr lang="en-US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categories.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23" y="653642"/>
                <a:ext cx="13039106" cy="646331"/>
              </a:xfrm>
              <a:prstGeom prst="rect">
                <a:avLst/>
              </a:prstGeom>
              <a:blipFill>
                <a:blip r:embed="rId2"/>
                <a:stretch>
                  <a:fillRect l="-32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1517080" y="1329915"/>
            <a:ext cx="2080029" cy="3507971"/>
            <a:chOff x="1272771" y="1928553"/>
            <a:chExt cx="2080029" cy="3507971"/>
          </a:xfrm>
        </p:grpSpPr>
        <p:sp>
          <p:nvSpPr>
            <p:cNvPr id="11" name="Rectangle 10"/>
            <p:cNvSpPr/>
            <p:nvPr/>
          </p:nvSpPr>
          <p:spPr>
            <a:xfrm>
              <a:off x="1296786" y="1928553"/>
              <a:ext cx="1878214" cy="3507971"/>
            </a:xfrm>
            <a:prstGeom prst="rect">
              <a:avLst/>
            </a:prstGeom>
            <a:noFill/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25134" y="2997200"/>
              <a:ext cx="922085" cy="5542"/>
            </a:xfrm>
            <a:prstGeom prst="line">
              <a:avLst/>
            </a:prstGeom>
            <a:ln w="76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140583" y="3109268"/>
              <a:ext cx="897812" cy="12470"/>
            </a:xfrm>
            <a:prstGeom prst="line">
              <a:avLst/>
            </a:prstGeom>
            <a:ln w="76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92905" y="1953028"/>
              <a:ext cx="1521229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In-Vivo RNA</a:t>
              </a:r>
              <a:endPara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72771" y="2300161"/>
              <a:ext cx="1521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 1</a:t>
              </a:r>
              <a:endPara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25171" y="2494895"/>
              <a:ext cx="1521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Transcript A</a:t>
              </a:r>
              <a:endPara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823104" y="2689629"/>
                  <a:ext cx="15212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Allele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a14:m>
                  <a:endPara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3104" y="2689629"/>
                  <a:ext cx="1521229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200" t="-4000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831571" y="3112962"/>
                  <a:ext cx="15212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Allele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</m:oMath>
                  </a14:m>
                  <a:endPara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1571" y="3112962"/>
                  <a:ext cx="1521229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05" t="-196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2133601" y="3437466"/>
              <a:ext cx="922085" cy="5542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149050" y="3549534"/>
              <a:ext cx="897812" cy="1247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425171" y="3570156"/>
              <a:ext cx="1521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Transcript B</a:t>
              </a:r>
              <a:endPara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091268" y="4055533"/>
              <a:ext cx="922085" cy="5542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789238" y="3747962"/>
                  <a:ext cx="15212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Allele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a14:m>
                  <a:endPara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238" y="3747962"/>
                  <a:ext cx="152122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205"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775743" y="4044561"/>
                  <a:ext cx="15212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Allele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</m:oMath>
                  </a14:m>
                  <a:endPara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743" y="4044561"/>
                  <a:ext cx="152122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00" t="-196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>
              <a:off x="2091268" y="4385732"/>
              <a:ext cx="922085" cy="554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06717" y="4497800"/>
              <a:ext cx="897812" cy="1247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123650" y="4616334"/>
              <a:ext cx="897812" cy="1247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651000" y="5003800"/>
                  <a:ext cx="922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b="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1000" y="5003800"/>
                  <a:ext cx="92286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1323571" y="4840161"/>
              <a:ext cx="1521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 2</a:t>
              </a:r>
              <a:endPara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651000" y="4555066"/>
                  <a:ext cx="922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b="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1000" y="4555066"/>
                  <a:ext cx="92286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extBox 36"/>
          <p:cNvSpPr txBox="1"/>
          <p:nvPr/>
        </p:nvSpPr>
        <p:spPr>
          <a:xfrm>
            <a:off x="1453413" y="4813791"/>
            <a:ext cx="2444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Genes, transcripts, and alleles are initially differentially expressed in a subject of interest.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3416968" y="1876726"/>
            <a:ext cx="2583782" cy="1257300"/>
            <a:chOff x="3410618" y="1784350"/>
            <a:chExt cx="2583782" cy="12573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3790950" y="1784350"/>
              <a:ext cx="2203450" cy="1257300"/>
              <a:chOff x="4762500" y="2222500"/>
              <a:chExt cx="2203450" cy="1257300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4793694" y="2744400"/>
                <a:ext cx="2144229" cy="668775"/>
                <a:chOff x="4882594" y="2287200"/>
                <a:chExt cx="2144229" cy="668775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4882594" y="2287200"/>
                  <a:ext cx="2119572" cy="666988"/>
                  <a:chOff x="4940346" y="3865743"/>
                  <a:chExt cx="2119572" cy="666988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5347815" y="4040602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721596" y="3942745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5123226" y="3989267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5747264" y="4199419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5033390" y="4168939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5926935" y="4128834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5482569" y="4290859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6260610" y="4347006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6355258" y="4287651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5910892" y="4430425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6246173" y="4063061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5926935" y="3994080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5097558" y="4387112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5394337" y="4520261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5278835" y="4106375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5575613" y="4345402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132275" y="4237919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46174" y="4390320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5695929" y="4475343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5001305" y="4223482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5981479" y="3865743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940346" y="4326152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5391128" y="3901036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6024792" y="4034185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446700" y="4186586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300716" y="4098353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5076704" y="4433634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162754" y="3912266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5123031" y="2362465"/>
                  <a:ext cx="1903792" cy="593510"/>
                  <a:chOff x="5053181" y="3403865"/>
                  <a:chExt cx="1903792" cy="593510"/>
                </a:xfrm>
              </p:grpSpPr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5182718" y="3477483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5053181" y="3640351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5070114" y="3758885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5785968" y="3579083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5116681" y="3843551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/>
                  <p:cNvCxnSpPr/>
                  <p:nvPr/>
                </p:nvCxnSpPr>
                <p:spPr>
                  <a:xfrm>
                    <a:off x="5222514" y="3911285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/>
                  <p:nvPr/>
                </p:nvCxnSpPr>
                <p:spPr>
                  <a:xfrm>
                    <a:off x="5379568" y="3972783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/>
                  <p:nvPr/>
                </p:nvCxnSpPr>
                <p:spPr>
                  <a:xfrm>
                    <a:off x="5802481" y="3703851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>
                    <a:off x="5660664" y="3777935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>
                    <a:off x="6046318" y="3991833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5580231" y="3627651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>
                    <a:off x="6035314" y="3854135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/>
                  <p:cNvCxnSpPr/>
                  <p:nvPr/>
                </p:nvCxnSpPr>
                <p:spPr>
                  <a:xfrm>
                    <a:off x="6420968" y="3769583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>
                  <a:xfrm>
                    <a:off x="6450181" y="3640351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>
                    <a:off x="6054364" y="3479485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5501990" y="3403865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6225890" y="3537215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5140040" y="3549915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5781390" y="3930915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365590" y="3695965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6" name="Rectangle 115"/>
              <p:cNvSpPr/>
              <p:nvPr/>
            </p:nvSpPr>
            <p:spPr>
              <a:xfrm>
                <a:off x="4762500" y="2222500"/>
                <a:ext cx="2203450" cy="12573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061606" y="2257828"/>
                <a:ext cx="1612244" cy="36933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Sampled RNA</a:t>
                </a: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1" name="Straight Arrow Connector 120"/>
            <p:cNvCxnSpPr/>
            <p:nvPr/>
          </p:nvCxnSpPr>
          <p:spPr>
            <a:xfrm>
              <a:off x="3410618" y="1967430"/>
              <a:ext cx="380332" cy="107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3410618" y="2236938"/>
              <a:ext cx="37538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3410618" y="2448693"/>
              <a:ext cx="380332" cy="8757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V="1">
              <a:off x="3410618" y="2705100"/>
              <a:ext cx="386682" cy="347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1"/>
          <p:nvPr/>
        </p:nvSpPr>
        <p:spPr>
          <a:xfrm>
            <a:off x="3730234" y="3195143"/>
            <a:ext cx="2737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RNA reads are sampled from the original subject’s genetic material.</a:t>
            </a:r>
          </a:p>
        </p:txBody>
      </p:sp>
      <p:grpSp>
        <p:nvGrpSpPr>
          <p:cNvPr id="187" name="Group 186"/>
          <p:cNvGrpSpPr/>
          <p:nvPr/>
        </p:nvGrpSpPr>
        <p:grpSpPr>
          <a:xfrm>
            <a:off x="6670305" y="1992430"/>
            <a:ext cx="4822255" cy="3426595"/>
            <a:chOff x="7007190" y="1780674"/>
            <a:chExt cx="4822255" cy="3426595"/>
          </a:xfrm>
        </p:grpSpPr>
        <p:grpSp>
          <p:nvGrpSpPr>
            <p:cNvPr id="140" name="Group 139"/>
            <p:cNvGrpSpPr/>
            <p:nvPr/>
          </p:nvGrpSpPr>
          <p:grpSpPr>
            <a:xfrm>
              <a:off x="7007190" y="1780674"/>
              <a:ext cx="4822255" cy="3426595"/>
              <a:chOff x="6622181" y="2002054"/>
              <a:chExt cx="5024386" cy="3426595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6622181" y="2002054"/>
                <a:ext cx="5024386" cy="3426595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6742528" y="2102955"/>
                <a:ext cx="4753612" cy="307777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Pseudo/Quasi/Fully Aligned RNA Read Pattern Counts</a:t>
                </a:r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 rot="2272419">
                <a:off x="7262621" y="2920669"/>
                <a:ext cx="3248125" cy="1613481"/>
              </a:xfrm>
              <a:prstGeom prst="ellipse">
                <a:avLst/>
              </a:prstGeom>
              <a:solidFill>
                <a:srgbClr val="1CA9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 rot="2272419">
                <a:off x="6714394" y="3227076"/>
                <a:ext cx="3248125" cy="1613481"/>
              </a:xfrm>
              <a:prstGeom prst="ellipse">
                <a:avLst/>
              </a:prstGeom>
              <a:solidFill>
                <a:srgbClr val="8348AD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 rot="19327581" flipH="1">
                <a:off x="7617149" y="2919069"/>
                <a:ext cx="3248125" cy="1613481"/>
              </a:xfrm>
              <a:prstGeom prst="ellipse">
                <a:avLst/>
              </a:prstGeom>
              <a:solidFill>
                <a:srgbClr val="3CAF2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 rot="19327581" flipH="1">
                <a:off x="8164186" y="3215847"/>
                <a:ext cx="3248125" cy="1613481"/>
              </a:xfrm>
              <a:prstGeom prst="ellipse">
                <a:avLst/>
              </a:prstGeom>
              <a:solidFill>
                <a:srgbClr val="FD1E1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8085221" y="2300438"/>
              <a:ext cx="741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1.a.</a:t>
              </a:r>
              <a:r>
                <a:rPr lang="el-GR" dirty="0" smtClean="0">
                  <a:solidFill>
                    <a:srgbClr val="000000"/>
                  </a:solidFill>
                </a:rPr>
                <a:t>α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275096" y="2808973"/>
              <a:ext cx="741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1.a.</a:t>
              </a:r>
              <a:r>
                <a:rPr lang="el-GR" dirty="0">
                  <a:solidFill>
                    <a:srgbClr val="000000"/>
                  </a:solidFill>
                </a:rPr>
                <a:t>β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930065" y="2306853"/>
              <a:ext cx="741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1.b.</a:t>
              </a:r>
              <a:r>
                <a:rPr lang="el-GR" dirty="0" smtClean="0">
                  <a:solidFill>
                    <a:srgbClr val="000000"/>
                  </a:solidFill>
                </a:rPr>
                <a:t>α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775483" y="2834639"/>
              <a:ext cx="741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1.b.</a:t>
              </a:r>
              <a:r>
                <a:rPr lang="el-GR" dirty="0">
                  <a:solidFill>
                    <a:srgbClr val="000000"/>
                  </a:solidFill>
                </a:rPr>
                <a:t>β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633861" y="2502568"/>
                  <a:ext cx="5110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3861" y="2502568"/>
                  <a:ext cx="51103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952" r="-476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9123146" y="2760847"/>
                  <a:ext cx="4533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1⋅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3146" y="2760847"/>
                  <a:ext cx="45332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6667" r="-133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9614033" y="2500964"/>
                  <a:ext cx="5110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4033" y="2500964"/>
                  <a:ext cx="51103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5952" r="-3571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025865" y="2876350"/>
                  <a:ext cx="4459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5865" y="2876350"/>
                  <a:ext cx="44595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6849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7465995" y="3471511"/>
                  <a:ext cx="514243" cy="301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5995" y="3471511"/>
                  <a:ext cx="514243" cy="301749"/>
                </a:xfrm>
                <a:prstGeom prst="rect">
                  <a:avLst/>
                </a:prstGeom>
                <a:blipFill>
                  <a:blip r:embed="rId13"/>
                  <a:stretch>
                    <a:fillRect l="-5882" r="-8235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9177688" y="3999295"/>
                  <a:ext cx="3397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⋅⋅⋅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7688" y="3999295"/>
                  <a:ext cx="339772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892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9142396" y="4570394"/>
                  <a:ext cx="456535" cy="301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1⋅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2396" y="4570394"/>
                  <a:ext cx="456535" cy="301749"/>
                </a:xfrm>
                <a:prstGeom prst="rect">
                  <a:avLst/>
                </a:prstGeom>
                <a:blipFill>
                  <a:blip r:embed="rId15"/>
                  <a:stretch>
                    <a:fillRect l="-6667" r="-10667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10698480" y="3344779"/>
                  <a:ext cx="509435" cy="301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8480" y="3344779"/>
                  <a:ext cx="509435" cy="301749"/>
                </a:xfrm>
                <a:prstGeom prst="rect">
                  <a:avLst/>
                </a:prstGeom>
                <a:blipFill>
                  <a:blip r:embed="rId16"/>
                  <a:stretch>
                    <a:fillRect l="-6024" r="-8434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10228446" y="2893996"/>
                  <a:ext cx="4415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8446" y="2893996"/>
                  <a:ext cx="441531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694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TextBox 155"/>
                <p:cNvSpPr txBox="1"/>
                <p:nvPr/>
              </p:nvSpPr>
              <p:spPr>
                <a:xfrm>
                  <a:off x="10629499" y="4806214"/>
                  <a:ext cx="765209" cy="301749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9499" y="4806214"/>
                  <a:ext cx="765209" cy="301749"/>
                </a:xfrm>
                <a:prstGeom prst="rect">
                  <a:avLst/>
                </a:prstGeom>
                <a:blipFill>
                  <a:blip r:embed="rId18"/>
                  <a:stretch>
                    <a:fillRect l="-3125" r="-4688" b="-25000"/>
                  </a:stretch>
                </a:blipFill>
                <a:ln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" name="Straight Arrow Connector 157"/>
            <p:cNvCxnSpPr>
              <a:stCxn id="156" idx="1"/>
            </p:cNvCxnSpPr>
            <p:nvPr/>
          </p:nvCxnSpPr>
          <p:spPr>
            <a:xfrm flipH="1" flipV="1">
              <a:off x="9837019" y="4475747"/>
              <a:ext cx="792480" cy="481342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10993655" y="4448475"/>
                  <a:ext cx="765594" cy="301749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3655" y="4448475"/>
                  <a:ext cx="765594" cy="301749"/>
                </a:xfrm>
                <a:prstGeom prst="rect">
                  <a:avLst/>
                </a:prstGeom>
                <a:blipFill>
                  <a:blip r:embed="rId19"/>
                  <a:stretch>
                    <a:fillRect l="-7031" r="-8594" b="-25000"/>
                  </a:stretch>
                </a:blipFill>
                <a:ln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Straight Arrow Connector 159"/>
            <p:cNvCxnSpPr>
              <a:stCxn id="159" idx="1"/>
            </p:cNvCxnSpPr>
            <p:nvPr/>
          </p:nvCxnSpPr>
          <p:spPr>
            <a:xfrm flipH="1" flipV="1">
              <a:off x="10212404" y="4312118"/>
              <a:ext cx="781251" cy="287232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11020927" y="4081111"/>
                  <a:ext cx="762388" cy="276999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161" name="Text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0927" y="4081111"/>
                  <a:ext cx="762388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3150" r="-1575" b="-12500"/>
                  </a:stretch>
                </a:blipFill>
                <a:ln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Straight Arrow Connector 161"/>
            <p:cNvCxnSpPr>
              <a:stCxn id="161" idx="1"/>
            </p:cNvCxnSpPr>
            <p:nvPr/>
          </p:nvCxnSpPr>
          <p:spPr>
            <a:xfrm flipH="1" flipV="1">
              <a:off x="9942897" y="3580600"/>
              <a:ext cx="1078030" cy="639011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7499684" y="4862363"/>
                  <a:ext cx="765594" cy="301749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684" y="4862363"/>
                  <a:ext cx="765594" cy="301749"/>
                </a:xfrm>
                <a:prstGeom prst="rect">
                  <a:avLst/>
                </a:prstGeom>
                <a:blipFill>
                  <a:blip r:embed="rId21"/>
                  <a:stretch>
                    <a:fillRect l="-3125" r="-3906" b="-25000"/>
                  </a:stretch>
                </a:blipFill>
                <a:ln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TextBox 168"/>
                <p:cNvSpPr txBox="1"/>
                <p:nvPr/>
              </p:nvSpPr>
              <p:spPr>
                <a:xfrm>
                  <a:off x="7036067" y="4533499"/>
                  <a:ext cx="765594" cy="301749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169" name="TextBox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067" y="4533499"/>
                  <a:ext cx="765594" cy="301749"/>
                </a:xfrm>
                <a:prstGeom prst="rect">
                  <a:avLst/>
                </a:prstGeom>
                <a:blipFill>
                  <a:blip r:embed="rId22"/>
                  <a:stretch>
                    <a:fillRect l="-7031" r="-7813" b="-25000"/>
                  </a:stretch>
                </a:blipFill>
                <a:ln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7044088" y="4204636"/>
                  <a:ext cx="762003" cy="276999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088" y="4204636"/>
                  <a:ext cx="762003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3150" r="-2362" b="-12500"/>
                  </a:stretch>
                </a:blipFill>
                <a:ln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Arrow Connector 173"/>
            <p:cNvCxnSpPr>
              <a:stCxn id="170" idx="3"/>
            </p:cNvCxnSpPr>
            <p:nvPr/>
          </p:nvCxnSpPr>
          <p:spPr>
            <a:xfrm flipV="1">
              <a:off x="7806091" y="3570975"/>
              <a:ext cx="1087652" cy="772161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69" idx="3"/>
            </p:cNvCxnSpPr>
            <p:nvPr/>
          </p:nvCxnSpPr>
          <p:spPr>
            <a:xfrm flipV="1">
              <a:off x="7801661" y="4283242"/>
              <a:ext cx="707072" cy="401132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168" idx="3"/>
            </p:cNvCxnSpPr>
            <p:nvPr/>
          </p:nvCxnSpPr>
          <p:spPr>
            <a:xfrm flipV="1">
              <a:off x="8265278" y="4466122"/>
              <a:ext cx="609215" cy="54711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Straight Arrow Connector 182"/>
          <p:cNvCxnSpPr/>
          <p:nvPr/>
        </p:nvCxnSpPr>
        <p:spPr>
          <a:xfrm>
            <a:off x="6003625" y="1975920"/>
            <a:ext cx="660400" cy="635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6003625" y="2223570"/>
            <a:ext cx="660400" cy="635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6003625" y="2464870"/>
            <a:ext cx="660400" cy="635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6009975" y="2712520"/>
            <a:ext cx="660400" cy="635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-125128" y="1357162"/>
            <a:ext cx="178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True Abundances</a:t>
            </a:r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4" name="Table 1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7134679"/>
                  </p:ext>
                </p:extLst>
              </p:nvPr>
            </p:nvGraphicFramePr>
            <p:xfrm>
              <a:off x="125128" y="2011677"/>
              <a:ext cx="1318661" cy="182880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693019">
                      <a:extLst>
                        <a:ext uri="{9D8B030D-6E8A-4147-A177-3AD203B41FA5}">
                          <a16:colId xmlns:a16="http://schemas.microsoft.com/office/drawing/2014/main" val="1395666471"/>
                        </a:ext>
                      </a:extLst>
                    </a:gridCol>
                    <a:gridCol w="625642">
                      <a:extLst>
                        <a:ext uri="{9D8B030D-6E8A-4147-A177-3AD203B41FA5}">
                          <a16:colId xmlns:a16="http://schemas.microsoft.com/office/drawing/2014/main" val="1632509960"/>
                        </a:ext>
                      </a:extLst>
                    </a:gridCol>
                  </a:tblGrid>
                  <a:tr h="3654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TX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CNT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227946"/>
                      </a:ext>
                    </a:extLst>
                  </a:tr>
                  <a:tr h="36547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1.A.</a:t>
                          </a:r>
                          <a:r>
                            <a:rPr lang="el-GR" dirty="0" smtClean="0">
                              <a:solidFill>
                                <a:srgbClr val="000000"/>
                              </a:solidFill>
                            </a:rPr>
                            <a:t>α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8618388"/>
                      </a:ext>
                    </a:extLst>
                  </a:tr>
                  <a:tr h="36547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1.A.</a:t>
                          </a:r>
                          <a:r>
                            <a:rPr lang="el-GR" dirty="0" smtClean="0">
                              <a:solidFill>
                                <a:srgbClr val="000000"/>
                              </a:solidFill>
                            </a:rPr>
                            <a:t>β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2088250"/>
                      </a:ext>
                    </a:extLst>
                  </a:tr>
                  <a:tr h="36547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1.B.</a:t>
                          </a:r>
                          <a:r>
                            <a:rPr lang="el-GR" dirty="0" smtClean="0">
                              <a:solidFill>
                                <a:srgbClr val="000000"/>
                              </a:solidFill>
                            </a:rPr>
                            <a:t>α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6572409"/>
                      </a:ext>
                    </a:extLst>
                  </a:tr>
                  <a:tr h="36547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1.B.</a:t>
                          </a:r>
                          <a:r>
                            <a:rPr lang="el-GR" dirty="0" smtClean="0">
                              <a:solidFill>
                                <a:srgbClr val="000000"/>
                              </a:solidFill>
                            </a:rPr>
                            <a:t>β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75418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4" name="Table 1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7134679"/>
                  </p:ext>
                </p:extLst>
              </p:nvPr>
            </p:nvGraphicFramePr>
            <p:xfrm>
              <a:off x="125128" y="2011677"/>
              <a:ext cx="1318661" cy="182880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693019">
                      <a:extLst>
                        <a:ext uri="{9D8B030D-6E8A-4147-A177-3AD203B41FA5}">
                          <a16:colId xmlns:a16="http://schemas.microsoft.com/office/drawing/2014/main" val="1395666471"/>
                        </a:ext>
                      </a:extLst>
                    </a:gridCol>
                    <a:gridCol w="625642">
                      <a:extLst>
                        <a:ext uri="{9D8B030D-6E8A-4147-A177-3AD203B41FA5}">
                          <a16:colId xmlns:a16="http://schemas.microsoft.com/office/drawing/2014/main" val="16325099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TX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CNT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2279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1.A.</a:t>
                          </a:r>
                          <a:r>
                            <a:rPr lang="el-GR" dirty="0" smtClean="0">
                              <a:solidFill>
                                <a:srgbClr val="000000"/>
                              </a:solidFill>
                            </a:rPr>
                            <a:t>α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4"/>
                          <a:stretch>
                            <a:fillRect l="-119417" t="-106667" r="-12621" b="-3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861838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1.A.</a:t>
                          </a:r>
                          <a:r>
                            <a:rPr lang="el-GR" dirty="0" smtClean="0">
                              <a:solidFill>
                                <a:srgbClr val="000000"/>
                              </a:solidFill>
                            </a:rPr>
                            <a:t>β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4"/>
                          <a:stretch>
                            <a:fillRect l="-119417" t="-203279" r="-1262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0882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1.B.</a:t>
                          </a:r>
                          <a:r>
                            <a:rPr lang="el-GR" dirty="0" smtClean="0">
                              <a:solidFill>
                                <a:srgbClr val="000000"/>
                              </a:solidFill>
                            </a:rPr>
                            <a:t>α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4"/>
                          <a:stretch>
                            <a:fillRect l="-119417" t="-308333" r="-12621" b="-1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65724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1.B.</a:t>
                          </a:r>
                          <a:r>
                            <a:rPr lang="el-GR" dirty="0" smtClean="0">
                              <a:solidFill>
                                <a:srgbClr val="000000"/>
                              </a:solidFill>
                            </a:rPr>
                            <a:t>β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4"/>
                          <a:stretch>
                            <a:fillRect l="-119417" t="-408333" r="-12621" b="-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75418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0" name="TextBox 199"/>
          <p:cNvSpPr txBox="1"/>
          <p:nvPr/>
        </p:nvSpPr>
        <p:spPr>
          <a:xfrm>
            <a:off x="6246796" y="1326238"/>
            <a:ext cx="5707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Aligned Reads allow counts of compatible transcript patterns to be captured.</a:t>
            </a:r>
          </a:p>
        </p:txBody>
      </p:sp>
      <p:sp>
        <p:nvSpPr>
          <p:cNvPr id="201" name="Oval 200"/>
          <p:cNvSpPr/>
          <p:nvPr/>
        </p:nvSpPr>
        <p:spPr>
          <a:xfrm>
            <a:off x="924025" y="2444817"/>
            <a:ext cx="413887" cy="141491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0" y="3869357"/>
            <a:ext cx="15785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We are interested in the vector of true abundances, and estimate these through EM.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68" name="Group 267"/>
          <p:cNvGrpSpPr/>
          <p:nvPr/>
        </p:nvGrpSpPr>
        <p:grpSpPr>
          <a:xfrm>
            <a:off x="3795695" y="4185184"/>
            <a:ext cx="2203450" cy="2311868"/>
            <a:chOff x="4228831" y="4223686"/>
            <a:chExt cx="2203450" cy="2311868"/>
          </a:xfrm>
        </p:grpSpPr>
        <p:sp>
          <p:nvSpPr>
            <p:cNvPr id="213" name="Rectangle 212"/>
            <p:cNvSpPr/>
            <p:nvPr/>
          </p:nvSpPr>
          <p:spPr>
            <a:xfrm>
              <a:off x="4228831" y="4223686"/>
              <a:ext cx="2203450" cy="231186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312119" y="4274852"/>
              <a:ext cx="2050180" cy="64633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Expectation Maximization</a:t>
              </a:r>
              <a:endPara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69" name="Picture 26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flipH="1">
            <a:off x="5913568" y="4489023"/>
            <a:ext cx="749873" cy="9022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TextBox 269"/>
              <p:cNvSpPr txBox="1"/>
              <p:nvPr/>
            </p:nvSpPr>
            <p:spPr>
              <a:xfrm>
                <a:off x="3734602" y="5053262"/>
                <a:ext cx="2425566" cy="1195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>
                    <a:solidFill>
                      <a:srgbClr val="000000"/>
                    </a:solidFill>
                  </a:rPr>
                  <a:t>[E-Step]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endChr m:val="|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>
                  <a:solidFill>
                    <a:srgbClr val="000000"/>
                  </a:solidFill>
                </a:endParaRPr>
              </a:p>
              <a:p>
                <a:endParaRPr lang="en-US" b="1" dirty="0" smtClean="0">
                  <a:solidFill>
                    <a:srgbClr val="000000"/>
                  </a:solidFill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[M-Step]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</m:acc>
                      </m:den>
                    </m:f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70" name="TextBox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602" y="5053262"/>
                <a:ext cx="2425566" cy="1195648"/>
              </a:xfrm>
              <a:prstGeom prst="rect">
                <a:avLst/>
              </a:prstGeom>
              <a:blipFill>
                <a:blip r:embed="rId26"/>
                <a:stretch>
                  <a:fillRect l="-2261" t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TextBox 270"/>
              <p:cNvSpPr txBox="1"/>
              <p:nvPr/>
            </p:nvSpPr>
            <p:spPr>
              <a:xfrm>
                <a:off x="6023809" y="5380672"/>
                <a:ext cx="253305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𝜸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vector of proportions associated with the transcriptome,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set of pattern counts from alignment.</a:t>
                </a:r>
                <a:endParaRPr lang="en-US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1" name="TextBox 2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809" y="5380672"/>
                <a:ext cx="2533050" cy="1477328"/>
              </a:xfrm>
              <a:prstGeom prst="rect">
                <a:avLst/>
              </a:prstGeom>
              <a:blipFill>
                <a:blip r:embed="rId27"/>
                <a:stretch>
                  <a:fillRect l="-1923" t="-2479" r="-360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0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7" y="178446"/>
            <a:ext cx="13655371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Expectation Maximization (Genetic Abundance Estimation</a:t>
            </a: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[M-</a:t>
            </a:r>
            <a:r>
              <a:rPr kumimoji="0" lang="en-US" sz="2800" b="1" i="0" strike="noStrike" kern="1200" cap="none" spc="0" normalizeH="0" baseline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Ste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p]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00323" y="653642"/>
                <a:ext cx="13039106" cy="70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Clearly, the distribution of the reads among their true transcript sources can be modeled as multinomial.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probability distribution of the count vector of the true abundances,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23" y="653642"/>
                <a:ext cx="13039106" cy="705642"/>
              </a:xfrm>
              <a:prstGeom prst="rect">
                <a:avLst/>
              </a:prstGeom>
              <a:blipFill>
                <a:blip r:embed="rId2"/>
                <a:stretch>
                  <a:fillRect l="-327" t="-4310" b="-9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01027" y="1328287"/>
                <a:ext cx="9567512" cy="876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nary>
                        </m:den>
                      </m:f>
                      <m:nary>
                        <m:naryPr>
                          <m:chr m:val="∏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27" y="1328287"/>
                <a:ext cx="9567512" cy="876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69843" y="2259457"/>
                <a:ext cx="130391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probability distribution function doubles as the Likelihood for the parameter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𝜸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the observed data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43" y="2259457"/>
                <a:ext cx="13039106" cy="369332"/>
              </a:xfrm>
              <a:prstGeom prst="rect">
                <a:avLst/>
              </a:prstGeom>
              <a:blipFill>
                <a:blip r:embed="rId4"/>
                <a:stretch>
                  <a:fillRect l="-32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64669" y="2654969"/>
                <a:ext cx="9567512" cy="876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nary>
                        </m:den>
                      </m:f>
                      <m:nary>
                        <m:naryPr>
                          <m:chr m:val="∏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⇒ℓ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69" y="2654969"/>
                <a:ext cx="9567512" cy="8766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74117" y="3576514"/>
                <a:ext cx="13039106" cy="938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not forget that there is an inherent constraint on the parameter space (the sum of all proportions must be one).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must optimize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ℓ(</m:t>
                    </m:r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𝜸</m:t>
                        </m:r>
                      </m:e>
                    </m:acc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subject to the constraint: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accomplished by using the method of Lagrange multipliers. 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17" y="3576514"/>
                <a:ext cx="13039106" cy="938462"/>
              </a:xfrm>
              <a:prstGeom prst="rect">
                <a:avLst/>
              </a:prstGeom>
              <a:blipFill>
                <a:blip r:embed="rId6"/>
                <a:stretch>
                  <a:fillRect l="-327" t="-16234" b="-43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809169" y="2666199"/>
                <a:ext cx="1145407" cy="87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169" y="2666199"/>
                <a:ext cx="1145407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434165" y="4629751"/>
                <a:ext cx="8864867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</m:acc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165" y="4629751"/>
                <a:ext cx="8864867" cy="9840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64672" y="5581046"/>
                <a:ext cx="6787413" cy="87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72" y="5581046"/>
                <a:ext cx="6787413" cy="8712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980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7" y="178446"/>
            <a:ext cx="13655371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Expectation Maximization (Genetic Abundance Estimation</a:t>
            </a: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[E-</a:t>
            </a:r>
            <a:r>
              <a:rPr kumimoji="0" lang="en-US" sz="2800" b="1" i="0" strike="noStrike" kern="1200" cap="none" spc="0" normalizeH="0" baseline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Ste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p]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04259" y="903899"/>
                <a:ext cx="1121343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algorithm calculates the conditional expectation for missing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values during the E-Step.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missing, we must first determine a valid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parameter estimated from the previous step (or the initial value used).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nstead of observing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directly, we observe the pattern count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conditional expectations of the missing components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computed using the elements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compose the counts of patterns including those same missing components.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missing, but we determine there are reads which align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well as others,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compatible with transcript 1, then each of these quantities would be used to compute the conditional expectation of the missing value.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Note, we either begin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have iterated to the </a:t>
                </a:r>
                <a:r>
                  <a:rPr lang="en-US" i="1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aseline="3000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baseline="-25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step, and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59" y="903899"/>
                <a:ext cx="11213433" cy="2862322"/>
              </a:xfrm>
              <a:prstGeom prst="rect">
                <a:avLst/>
              </a:prstGeom>
              <a:blipFill>
                <a:blip r:embed="rId2"/>
                <a:stretch>
                  <a:fillRect l="-326" t="-1064" r="-761" b="-2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49154" y="2011680"/>
            <a:ext cx="8094846" cy="157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9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0445-FD60-F345-B8BC-C6D68C6D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1643268"/>
            <a:ext cx="10671484" cy="872805"/>
          </a:xfrm>
        </p:spPr>
        <p:txBody>
          <a:bodyPr>
            <a:normAutofit/>
          </a:bodyPr>
          <a:lstStyle/>
          <a:p>
            <a:r>
              <a:rPr lang="en-US" dirty="0"/>
              <a:t>Day 2: </a:t>
            </a:r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 Using Pseudo/Quasi-Alignment and Expectation Maximization (</a:t>
            </a:r>
            <a:r>
              <a:rPr lang="en-US" dirty="0" err="1" smtClean="0"/>
              <a:t>Kallisto</a:t>
            </a:r>
            <a:r>
              <a:rPr lang="en-US" dirty="0" smtClean="0"/>
              <a:t>, Salmon, H2Q).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4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92557" y="202301"/>
            <a:ext cx="10017369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What you will learn in this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Session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(2 Parts)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7124" y="1321821"/>
            <a:ext cx="115784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Day</a:t>
            </a:r>
            <a:r>
              <a:rPr kumimoji="0" lang="en-US" sz="1800" b="0" i="1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</a:t>
            </a: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Some Theoretical Considerations: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Pseudo/Quasi-Alignment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</a:t>
            </a:r>
            <a:r>
              <a:rPr kumimoji="0" lang="en-US" b="0" i="1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Alignment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Practical Considerations: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i="1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endParaRPr lang="en-US" i="1" dirty="0" smtClean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Salmon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H2Q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</a:t>
            </a:r>
            <a:r>
              <a:rPr kumimoji="0" lang="en-US" b="0" i="1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Expectation Maximization for Gene Transcript Quantification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baseline="0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resolution of Genetic Transcript Data?</a:t>
            </a:r>
            <a:endParaRPr kumimoji="0" lang="en-US" b="0" i="1" u="none" strike="noStrike" kern="1200" cap="none" spc="0" normalizeH="0" baseline="0" noProof="0" dirty="0" smtClean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baseline="0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Expectation Maximization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i="1" dirty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i="1" dirty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24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1029730" y="2929464"/>
            <a:ext cx="10363200" cy="11894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Part 1: Pseudo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and Quasi Alignment &amp; Quantification Resolution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4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769428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RNA-</a:t>
            </a: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Seq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Experiments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4131" y="1118835"/>
            <a:ext cx="9967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RNA-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experiments are fundamentally distinct from DNA-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experiments, and seeks to answer a different set of questions.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we are seeking to determine whether the level of expression of a particular gene is related to a phenotypic characteristic of interest.</a:t>
            </a:r>
          </a:p>
        </p:txBody>
      </p:sp>
    </p:spTree>
    <p:extLst>
      <p:ext uri="{BB962C8B-B14F-4D97-AF65-F5344CB8AC3E}">
        <p14:creationId xmlns:p14="http://schemas.microsoft.com/office/powerpoint/2010/main" val="31764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769428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Pseudo/Quasi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Alignment in RNA Experiments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4081" y="1452210"/>
                <a:ext cx="8367019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Sometimes the </a:t>
                </a:r>
                <a:r>
                  <a:rPr lang="en-US" i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exact 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of a sequencing read is not of critical import.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a few approaches for resolving the </a:t>
                </a:r>
                <a:r>
                  <a:rPr lang="en-US" i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location of a read.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Procedures work by determining the subset of </a:t>
                </a:r>
                <a:r>
                  <a:rPr lang="en-US" i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transcript isoforms 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compatible with a read.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such approaches are known as: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Pseudo-Alignment 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Approach used by </a:t>
                </a:r>
                <a:r>
                  <a:rPr lang="en-US" b="1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Kallisto</a:t>
                </a:r>
                <a:r>
                  <a:rPr lang="en-US" b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the De </a:t>
                </a:r>
                <a:r>
                  <a:rPr lang="en-US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Brujin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(‘</a:t>
                </a:r>
                <a:r>
                  <a:rPr lang="en-US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Deh-Broine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’) graph procedure.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Quasi-Alignment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Approach used by </a:t>
                </a:r>
                <a:r>
                  <a:rPr lang="en-US" b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Salmon.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62646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Hash table and Suffix Array.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81" y="1452210"/>
                <a:ext cx="8367019" cy="3139321"/>
              </a:xfrm>
              <a:prstGeom prst="rect">
                <a:avLst/>
              </a:prstGeom>
              <a:blipFill>
                <a:blip r:embed="rId2"/>
                <a:stretch>
                  <a:fillRect l="-437" t="-971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477125" y="4241743"/>
            <a:ext cx="4562475" cy="1477328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that in most typical sequencing experiments we are dealing with a large collection of shorter subsequences called 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we attempt to map to a larger sequence known as the 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8629650" y="190500"/>
            <a:ext cx="2971800" cy="2028827"/>
            <a:chOff x="8886825" y="152400"/>
            <a:chExt cx="2971800" cy="2028827"/>
          </a:xfrm>
        </p:grpSpPr>
        <p:grpSp>
          <p:nvGrpSpPr>
            <p:cNvPr id="36" name="Group 35"/>
            <p:cNvGrpSpPr/>
            <p:nvPr/>
          </p:nvGrpSpPr>
          <p:grpSpPr>
            <a:xfrm>
              <a:off x="9172575" y="785484"/>
              <a:ext cx="2390775" cy="1395743"/>
              <a:chOff x="8991600" y="1457325"/>
              <a:chExt cx="1838325" cy="93480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991600" y="1457325"/>
                <a:ext cx="1838325" cy="82867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bg1">
                    <a:lumMod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9149345" y="19192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631481" y="183356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442408" y="17668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9243881" y="18430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9527491" y="192881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9886730" y="192881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0085256" y="18430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9848915" y="17668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0283783" y="193833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9081140" y="1994033"/>
                <a:ext cx="1624871" cy="37901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9511292" y="2022799"/>
                <a:ext cx="1148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</a:t>
                </a:r>
                <a:endParaRPr lang="en-US" i="1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32995" y="1467115"/>
                <a:ext cx="1148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Reads</a:t>
                </a:r>
                <a:endParaRPr lang="en-US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8886825" y="152400"/>
              <a:ext cx="2971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Typical ‘DNA-</a:t>
              </a:r>
              <a:r>
                <a:rPr lang="en-US" sz="1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</a:t>
              </a:r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Like’ Experiment</a:t>
              </a:r>
              <a:endPara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85725" y="4954904"/>
            <a:ext cx="7315200" cy="1815882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– </a:t>
            </a:r>
            <a:r>
              <a:rPr lang="en-US" sz="11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r>
              <a:rPr lang="en-US" sz="1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(Pseudo-alignment)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tinyheero.github.io/2015/09/02/pseudoalignments-kallisto.html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(Higher Level Overview pseudo alignment)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www.youtube.com/watch?v=f-ecmECK7lw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(Video Describing how To Build The De 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Brujin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graph)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www.nature.com/articles/nbt.2023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(Nature Primer on Using De 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Brujin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Graphs for Genomic Alignments).</a:t>
            </a:r>
          </a:p>
          <a:p>
            <a:r>
              <a:rPr lang="en-US" sz="1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– Salmon (Quasi-alignment)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hbctraining.github.io/Intro-to-rnaseq-hpc-salmon-flipped/lessons/08_quasi_alignment_salmon.html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(Higher Level Overview Quasi-Alignment)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academic.oup.com/bioinformatics/article/32/12/i192/2288985?login=true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RapMap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Paper and Description).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8343900" y="2124075"/>
            <a:ext cx="4205288" cy="1976439"/>
            <a:chOff x="8467725" y="1724025"/>
            <a:chExt cx="4205288" cy="1976439"/>
          </a:xfrm>
        </p:grpSpPr>
        <p:sp>
          <p:nvSpPr>
            <p:cNvPr id="38" name="TextBox 37"/>
            <p:cNvSpPr txBox="1"/>
            <p:nvPr/>
          </p:nvSpPr>
          <p:spPr>
            <a:xfrm>
              <a:off x="8467725" y="1724025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Typical ‘RNA-</a:t>
              </a:r>
              <a:r>
                <a:rPr lang="en-US" sz="1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</a:t>
              </a:r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Like’ </a:t>
              </a:r>
            </a:p>
            <a:p>
              <a:pPr algn="ctr"/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</a:t>
              </a:r>
              <a:endPara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815387" y="2295526"/>
              <a:ext cx="2933701" cy="140493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10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782048" y="2282824"/>
              <a:ext cx="3890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Reads mapped to compatible isoforms in Transcriptome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11113293" y="2711449"/>
              <a:ext cx="482601" cy="863600"/>
              <a:chOff x="9248774" y="2568575"/>
              <a:chExt cx="482601" cy="8636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9432925" y="3038475"/>
                <a:ext cx="285750" cy="39370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9442450" y="2917825"/>
                <a:ext cx="285750" cy="39370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9442450" y="2800350"/>
                <a:ext cx="285750" cy="393700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445625" y="2692400"/>
                <a:ext cx="285750" cy="393700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9248774" y="2568575"/>
                <a:ext cx="33337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>
                    <a:solidFill>
                      <a:srgbClr val="8348AD"/>
                    </a:solidFill>
                  </a:rPr>
                  <a:t>T1</a:t>
                </a:r>
              </a:p>
              <a:p>
                <a:r>
                  <a:rPr lang="en-US" sz="700" dirty="0" smtClean="0">
                    <a:solidFill>
                      <a:srgbClr val="3CAF2C"/>
                    </a:solidFill>
                  </a:rPr>
                  <a:t>T2</a:t>
                </a:r>
              </a:p>
              <a:p>
                <a:r>
                  <a:rPr lang="en-US" sz="700" dirty="0" smtClean="0">
                    <a:solidFill>
                      <a:srgbClr val="105D8C"/>
                    </a:solidFill>
                  </a:rPr>
                  <a:t>T3</a:t>
                </a:r>
              </a:p>
              <a:p>
                <a:r>
                  <a:rPr lang="en-US" sz="700" dirty="0" smtClean="0">
                    <a:solidFill>
                      <a:srgbClr val="6CFFFF"/>
                    </a:solidFill>
                  </a:rPr>
                  <a:t>T4</a:t>
                </a:r>
                <a:endParaRPr lang="en-US" sz="700" dirty="0">
                  <a:solidFill>
                    <a:srgbClr val="6CFFFF"/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8886871" y="2534671"/>
              <a:ext cx="1323881" cy="1159212"/>
              <a:chOff x="10498978" y="2372747"/>
              <a:chExt cx="1323881" cy="1159212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11027214" y="3122612"/>
                <a:ext cx="93104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0863381" y="327183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1113486" y="2677318"/>
                <a:ext cx="123921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0711766" y="32273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1071005" y="32273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1269531" y="314166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1033190" y="306546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1282320" y="2572543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 75"/>
              <p:cNvGrpSpPr/>
              <p:nvPr/>
            </p:nvGrpSpPr>
            <p:grpSpPr>
              <a:xfrm>
                <a:off x="10589418" y="2444750"/>
                <a:ext cx="1165226" cy="1012825"/>
                <a:chOff x="8054974" y="2441575"/>
                <a:chExt cx="1165226" cy="1012825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8054975" y="2454274"/>
                  <a:ext cx="755650" cy="733425"/>
                </a:xfrm>
                <a:prstGeom prst="ellipse">
                  <a:avLst/>
                </a:prstGeom>
                <a:solidFill>
                  <a:srgbClr val="8348AD">
                    <a:alpha val="32941"/>
                  </a:srgb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8464550" y="2441575"/>
                  <a:ext cx="755650" cy="742950"/>
                </a:xfrm>
                <a:prstGeom prst="ellipse">
                  <a:avLst/>
                </a:prstGeom>
                <a:solidFill>
                  <a:srgbClr val="3CAF2C">
                    <a:alpha val="50000"/>
                  </a:srgb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AF2C"/>
                    </a:solidFill>
                  </a:endParaRPr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8054974" y="2714625"/>
                  <a:ext cx="758825" cy="736600"/>
                </a:xfrm>
                <a:prstGeom prst="ellipse">
                  <a:avLst/>
                </a:prstGeom>
                <a:solidFill>
                  <a:srgbClr val="005284">
                    <a:alpha val="50196"/>
                  </a:srgb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8455025" y="2720975"/>
                  <a:ext cx="762000" cy="733425"/>
                </a:xfrm>
                <a:prstGeom prst="ellipse">
                  <a:avLst/>
                </a:prstGeom>
                <a:solidFill>
                  <a:srgbClr val="00FFFF">
                    <a:alpha val="50196"/>
                  </a:srgb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9" name="Rectangle 78"/>
              <p:cNvSpPr/>
              <p:nvPr/>
            </p:nvSpPr>
            <p:spPr>
              <a:xfrm>
                <a:off x="10512472" y="2372747"/>
                <a:ext cx="2856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10000"/>
                      </a:schemeClr>
                    </a:solidFill>
                  </a:rPr>
                  <a:t>T1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1537203" y="2378303"/>
                <a:ext cx="2856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10000"/>
                      </a:schemeClr>
                    </a:solidFill>
                  </a:rPr>
                  <a:t>T2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498978" y="3283178"/>
                <a:ext cx="2856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10000"/>
                      </a:schemeClr>
                    </a:solidFill>
                  </a:rPr>
                  <a:t>T3</a:t>
                </a: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522916" y="3316515"/>
                <a:ext cx="2856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10000"/>
                      </a:schemeClr>
                    </a:solidFill>
                  </a:rPr>
                  <a:t>T4</a:t>
                </a:r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10675571" y="2617787"/>
                <a:ext cx="360151" cy="11908"/>
                <a:chOff x="10223134" y="2579687"/>
                <a:chExt cx="360151" cy="11908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0223134" y="2579687"/>
                  <a:ext cx="136313" cy="71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10446972" y="2584450"/>
                  <a:ext cx="136313" cy="71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10337006" y="2581275"/>
                  <a:ext cx="145257" cy="47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/>
            </p:nvGrpSpPr>
            <p:grpSpPr>
              <a:xfrm>
                <a:off x="10642234" y="2677318"/>
                <a:ext cx="360151" cy="11908"/>
                <a:chOff x="10223134" y="2579687"/>
                <a:chExt cx="360151" cy="11908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10223134" y="2579687"/>
                  <a:ext cx="136313" cy="71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10446972" y="2584450"/>
                  <a:ext cx="136313" cy="71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0337006" y="2581275"/>
                  <a:ext cx="145257" cy="47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" name="Group 106"/>
            <p:cNvGrpSpPr/>
            <p:nvPr/>
          </p:nvGrpSpPr>
          <p:grpSpPr>
            <a:xfrm>
              <a:off x="10241757" y="3007519"/>
              <a:ext cx="735807" cy="575013"/>
              <a:chOff x="11056144" y="2855118"/>
              <a:chExt cx="735807" cy="575013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11056144" y="2855118"/>
                <a:ext cx="709613" cy="575013"/>
                <a:chOff x="9860756" y="2733675"/>
                <a:chExt cx="785813" cy="575013"/>
              </a:xfrm>
            </p:grpSpPr>
            <p:sp>
              <p:nvSpPr>
                <p:cNvPr id="93" name="TextBox 92"/>
                <p:cNvSpPr txBox="1"/>
                <p:nvPr/>
              </p:nvSpPr>
              <p:spPr>
                <a:xfrm>
                  <a:off x="9875044" y="2733675"/>
                  <a:ext cx="7667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strike="sngStrike" dirty="0" smtClean="0">
                      <a:solidFill>
                        <a:srgbClr val="8348A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||||</a:t>
                  </a:r>
                  <a:endParaRPr lang="en-US" sz="800" strike="sngStrike" dirty="0">
                    <a:solidFill>
                      <a:srgbClr val="8348A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9877426" y="2850357"/>
                  <a:ext cx="7667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>
                      <a:solidFill>
                        <a:srgbClr val="3CAF2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||||</a:t>
                  </a:r>
                  <a:endParaRPr lang="en-US" sz="800" dirty="0">
                    <a:solidFill>
                      <a:srgbClr val="3CAF2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9860756" y="2974181"/>
                  <a:ext cx="7667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strike="sngStrike" dirty="0" smtClean="0">
                      <a:solidFill>
                        <a:srgbClr val="105D8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||||</a:t>
                  </a:r>
                  <a:r>
                    <a:rPr lang="en-US" sz="800" dirty="0" smtClean="0">
                      <a:solidFill>
                        <a:srgbClr val="105D8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|</a:t>
                  </a:r>
                  <a:endParaRPr lang="en-US" sz="800" dirty="0">
                    <a:solidFill>
                      <a:srgbClr val="105D8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9879807" y="3093244"/>
                  <a:ext cx="7667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strike="sngStrike" dirty="0" smtClean="0">
                      <a:solidFill>
                        <a:srgbClr val="6C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||||</a:t>
                  </a:r>
                  <a:endParaRPr lang="en-US" sz="800" strike="sngStrike" dirty="0">
                    <a:solidFill>
                      <a:srgbClr val="6C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9894094" y="2740819"/>
                  <a:ext cx="246180" cy="54530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0" name="Straight Arrow Connector 99"/>
              <p:cNvCxnSpPr/>
              <p:nvPr/>
            </p:nvCxnSpPr>
            <p:spPr>
              <a:xfrm>
                <a:off x="11304716" y="3136107"/>
                <a:ext cx="23720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Left Brace 100"/>
              <p:cNvSpPr/>
              <p:nvPr/>
            </p:nvSpPr>
            <p:spPr>
              <a:xfrm>
                <a:off x="11551444" y="2890838"/>
                <a:ext cx="100013" cy="511969"/>
              </a:xfrm>
              <a:prstGeom prst="leftBrace">
                <a:avLst>
                  <a:gd name="adj1" fmla="val 64285"/>
                  <a:gd name="adj2" fmla="val 4954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ight Brace 101"/>
              <p:cNvSpPr/>
              <p:nvPr/>
            </p:nvSpPr>
            <p:spPr>
              <a:xfrm>
                <a:off x="11658601" y="2890839"/>
                <a:ext cx="133350" cy="514350"/>
              </a:xfrm>
              <a:prstGeom prst="rightBrace">
                <a:avLst>
                  <a:gd name="adj1" fmla="val 95089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1610975" y="2919414"/>
                <a:ext cx="10477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700" dirty="0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9244011" y="2587625"/>
              <a:ext cx="2781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Expectation </a:t>
              </a:r>
            </a:p>
            <a:p>
              <a:pPr algn="ctr"/>
              <a:r>
                <a:rPr lang="en-US" sz="1000" b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Maximization</a:t>
              </a:r>
              <a:endParaRPr lang="en-US" sz="1000" b="1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0734675" y="2995612"/>
              <a:ext cx="295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8348AD"/>
                  </a:solidFill>
                </a:rPr>
                <a:t>3</a:t>
              </a:r>
            </a:p>
            <a:p>
              <a:r>
                <a:rPr lang="en-US" sz="800" dirty="0" smtClean="0">
                  <a:solidFill>
                    <a:srgbClr val="7FCB75"/>
                  </a:solidFill>
                </a:rPr>
                <a:t>2</a:t>
              </a:r>
            </a:p>
            <a:p>
              <a:r>
                <a:rPr lang="en-US" sz="800" dirty="0" smtClean="0">
                  <a:solidFill>
                    <a:srgbClr val="005284"/>
                  </a:solidFill>
                </a:rPr>
                <a:t>4</a:t>
              </a:r>
            </a:p>
            <a:p>
              <a:r>
                <a:rPr lang="en-US" sz="800" dirty="0">
                  <a:solidFill>
                    <a:srgbClr val="00FFFF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297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1029730" y="2929464"/>
            <a:ext cx="10363200" cy="11894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Part 2: Expectation Maximization &amp; Gene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Transcript Quantification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2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94229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Incomplete Data &amp; A Restricted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Case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9010" y="1047404"/>
                <a:ext cx="11114117" cy="3739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general uses include: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etermination of maximum likelihood estimates for parameters when missing data is present and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estimation of missing or otherwise incomplete data.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general, suppose that we would like to observe the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to determine something about the parameters of the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has sample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shown (top right).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we are only able to observe,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valuations of the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has sample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onto which there exists a many-to-one mapping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other words, there are multiple values possible to observe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corresponding to the same value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Suppose, at first, that the distribution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(note boldface indicates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could be a vector quantity) is one of the exponential family of distributions generally denoted,</a:t>
                </a:r>
                <a:endParaRPr lang="en-US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10" y="1047404"/>
                <a:ext cx="11114117" cy="3739742"/>
              </a:xfrm>
              <a:prstGeom prst="rect">
                <a:avLst/>
              </a:prstGeom>
              <a:blipFill>
                <a:blip r:embed="rId2"/>
                <a:stretch>
                  <a:fillRect l="-329" t="-979" b="-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oup 119"/>
          <p:cNvGrpSpPr/>
          <p:nvPr/>
        </p:nvGrpSpPr>
        <p:grpSpPr>
          <a:xfrm>
            <a:off x="9974580" y="70052"/>
            <a:ext cx="2350770" cy="1876858"/>
            <a:chOff x="1927860" y="2761817"/>
            <a:chExt cx="2350770" cy="18768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927860" y="3404870"/>
                  <a:ext cx="1531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7860" y="3404870"/>
                  <a:ext cx="153162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9" name="Group 118"/>
            <p:cNvGrpSpPr/>
            <p:nvPr/>
          </p:nvGrpSpPr>
          <p:grpSpPr>
            <a:xfrm>
              <a:off x="2376749" y="2761817"/>
              <a:ext cx="1901881" cy="1876858"/>
              <a:chOff x="2376749" y="2761817"/>
              <a:chExt cx="1901881" cy="187685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311542" y="3836194"/>
                <a:ext cx="415115" cy="738188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524853" y="3932093"/>
                <a:ext cx="49877" cy="49877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2376749" y="3746788"/>
                <a:ext cx="550602" cy="891887"/>
                <a:chOff x="1525849" y="3070513"/>
                <a:chExt cx="550602" cy="891887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525849" y="3070513"/>
                  <a:ext cx="550602" cy="891887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/>
                <p:cNvCxnSpPr>
                  <a:stCxn id="4" idx="1"/>
                  <a:endCxn id="4" idx="7"/>
                </p:cNvCxnSpPr>
                <p:nvPr/>
              </p:nvCxnSpPr>
              <p:spPr>
                <a:xfrm>
                  <a:off x="1606483" y="3201127"/>
                  <a:ext cx="389334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>
                  <a:stCxn id="4" idx="3"/>
                  <a:endCxn id="4" idx="5"/>
                </p:cNvCxnSpPr>
                <p:nvPr/>
              </p:nvCxnSpPr>
              <p:spPr>
                <a:xfrm>
                  <a:off x="1606483" y="3831786"/>
                  <a:ext cx="389334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/>
                <p:cNvSpPr/>
                <p:nvPr/>
              </p:nvSpPr>
              <p:spPr>
                <a:xfrm>
                  <a:off x="1725136" y="3583362"/>
                  <a:ext cx="49877" cy="4987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1714702" y="3700433"/>
                  <a:ext cx="49877" cy="498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1774076" y="3353376"/>
                  <a:ext cx="49877" cy="4987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1683530" y="3848866"/>
                  <a:ext cx="49877" cy="49877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1786528" y="3083501"/>
                  <a:ext cx="49877" cy="4987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718657" y="3127548"/>
                  <a:ext cx="49877" cy="4987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1809404" y="3894543"/>
                  <a:ext cx="49877" cy="4987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2" name="Straight Arrow Connector 21"/>
              <p:cNvCxnSpPr>
                <a:stCxn id="16" idx="6"/>
                <a:endCxn id="18" idx="2"/>
              </p:cNvCxnSpPr>
              <p:nvPr/>
            </p:nvCxnSpPr>
            <p:spPr>
              <a:xfrm>
                <a:off x="2687305" y="3784715"/>
                <a:ext cx="837548" cy="172317"/>
              </a:xfrm>
              <a:prstGeom prst="straightConnector1">
                <a:avLst/>
              </a:prstGeom>
              <a:ln w="12700">
                <a:solidFill>
                  <a:schemeClr val="bg1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7" idx="6"/>
                <a:endCxn id="18" idx="2"/>
              </p:cNvCxnSpPr>
              <p:nvPr/>
            </p:nvCxnSpPr>
            <p:spPr>
              <a:xfrm>
                <a:off x="2619434" y="3828762"/>
                <a:ext cx="905419" cy="128270"/>
              </a:xfrm>
              <a:prstGeom prst="straightConnector1">
                <a:avLst/>
              </a:prstGeom>
              <a:ln w="12700">
                <a:solidFill>
                  <a:schemeClr val="bg1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747010" y="3422650"/>
                    <a:ext cx="15316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010" y="3422650"/>
                    <a:ext cx="153162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Oval 35"/>
              <p:cNvSpPr/>
              <p:nvPr/>
            </p:nvSpPr>
            <p:spPr>
              <a:xfrm>
                <a:off x="3527190" y="4159004"/>
                <a:ext cx="49877" cy="49877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6C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/>
              <p:cNvCxnSpPr>
                <a:stCxn id="13" idx="6"/>
                <a:endCxn id="36" idx="2"/>
              </p:cNvCxnSpPr>
              <p:nvPr/>
            </p:nvCxnSpPr>
            <p:spPr>
              <a:xfrm flipV="1">
                <a:off x="2615479" y="4183943"/>
                <a:ext cx="911711" cy="217704"/>
              </a:xfrm>
              <a:prstGeom prst="straightConnector1">
                <a:avLst/>
              </a:prstGeom>
              <a:ln w="12700">
                <a:solidFill>
                  <a:srgbClr val="3CAF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6"/>
                <a:endCxn id="36" idx="1"/>
              </p:cNvCxnSpPr>
              <p:nvPr/>
            </p:nvCxnSpPr>
            <p:spPr>
              <a:xfrm flipV="1">
                <a:off x="2625913" y="4166308"/>
                <a:ext cx="908581" cy="118268"/>
              </a:xfrm>
              <a:prstGeom prst="straightConnector1">
                <a:avLst/>
              </a:prstGeom>
              <a:ln w="12700">
                <a:solidFill>
                  <a:srgbClr val="3CAF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14" idx="6"/>
                <a:endCxn id="36" idx="2"/>
              </p:cNvCxnSpPr>
              <p:nvPr/>
            </p:nvCxnSpPr>
            <p:spPr>
              <a:xfrm>
                <a:off x="2674853" y="4054590"/>
                <a:ext cx="852337" cy="129353"/>
              </a:xfrm>
              <a:prstGeom prst="straightConnector1">
                <a:avLst/>
              </a:prstGeom>
              <a:ln w="12700">
                <a:solidFill>
                  <a:srgbClr val="3CAF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2441171" y="2761817"/>
                <a:ext cx="14221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Many-to-one relationship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539486" y="4388081"/>
                <a:ext cx="49877" cy="4987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stCxn id="19" idx="6"/>
                <a:endCxn id="50" idx="2"/>
              </p:cNvCxnSpPr>
              <p:nvPr/>
            </p:nvCxnSpPr>
            <p:spPr>
              <a:xfrm flipV="1">
                <a:off x="2710181" y="4413020"/>
                <a:ext cx="829305" cy="18273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5" idx="6"/>
                <a:endCxn id="50" idx="3"/>
              </p:cNvCxnSpPr>
              <p:nvPr/>
            </p:nvCxnSpPr>
            <p:spPr>
              <a:xfrm flipV="1">
                <a:off x="2584307" y="4430654"/>
                <a:ext cx="962483" cy="11942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TextBox 120"/>
          <p:cNvSpPr txBox="1"/>
          <p:nvPr/>
        </p:nvSpPr>
        <p:spPr>
          <a:xfrm>
            <a:off x="0" y="6211669"/>
            <a:ext cx="962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Expectation Maximization Notes Draw Heavily from “Maximum Likelihood from Incomplete Data via the EM Algorithm”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Rubin and Laird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www.jstor.org/stable/2984875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71450" y="4914900"/>
                <a:ext cx="4667251" cy="1081643"/>
              </a:xfrm>
              <a:prstGeom prst="rect">
                <a:avLst/>
              </a:prstGeom>
              <a:noFill/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parameter [column]-vector (of size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sufficient statistic [row]-vector (of size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(⋅)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are any arbitrary function.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natural number.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914900"/>
                <a:ext cx="4667251" cy="1081643"/>
              </a:xfrm>
              <a:prstGeom prst="rect">
                <a:avLst/>
              </a:prstGeom>
              <a:blipFill>
                <a:blip r:embed="rId6"/>
                <a:stretch>
                  <a:fillRect t="-1111" r="-130" b="-555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/>
          <p:cNvSpPr txBox="1"/>
          <p:nvPr/>
        </p:nvSpPr>
        <p:spPr>
          <a:xfrm>
            <a:off x="5848350" y="5095875"/>
            <a:ext cx="258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section II of the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Laird, Rubin paper mentioned below for more details about natural parameters.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94229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The Algorithm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735" y="999779"/>
            <a:ext cx="1111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“simple characterization” of the EM algorithm according 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Laird, and Rubin (DLR77)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76400" y="1638300"/>
                <a:ext cx="8305800" cy="2379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indicating the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step of the algorithm, estimate the complete-data sufficient statistics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finding</a:t>
                </a: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  <m: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Perform maximum likelihood estimation to determine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endParaRPr lang="en-US" b="1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  <m: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638300"/>
                <a:ext cx="8305800" cy="2379241"/>
              </a:xfrm>
              <a:prstGeom prst="rect">
                <a:avLst/>
              </a:prstGeom>
              <a:blipFill>
                <a:blip r:embed="rId2"/>
                <a:stretch>
                  <a:fillRect l="-587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56160" y="4581179"/>
            <a:ext cx="11114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convergence to the maximum likelihood value is given the DLR77, as are details regarding further generalizations of the expectation maximization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broadly applicable in many cases, and not all of the applications have been discovered yet.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211669"/>
            <a:ext cx="962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Expectation Maximization Notes Draw Heavily from “Maximum Likelihood from Incomplete Data via the EM Algorithm”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Rubin and Laird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www.jstor.org/stable/2984875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43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626462"/>
      </a:dk1>
      <a:lt1>
        <a:srgbClr val="EEF2F3"/>
      </a:lt1>
      <a:dk2>
        <a:srgbClr val="005284"/>
      </a:dk2>
      <a:lt2>
        <a:srgbClr val="EEF2F3"/>
      </a:lt2>
      <a:accent1>
        <a:srgbClr val="005284"/>
      </a:accent1>
      <a:accent2>
        <a:srgbClr val="626462"/>
      </a:accent2>
      <a:accent3>
        <a:srgbClr val="02A3D2"/>
      </a:accent3>
      <a:accent4>
        <a:srgbClr val="3CAF2C"/>
      </a:accent4>
      <a:accent5>
        <a:srgbClr val="8348AD"/>
      </a:accent5>
      <a:accent6>
        <a:srgbClr val="FEFFFF"/>
      </a:accent6>
      <a:hlink>
        <a:srgbClr val="02A3D2"/>
      </a:hlink>
      <a:folHlink>
        <a:srgbClr val="C22AC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5106</Words>
  <Application>Microsoft Office PowerPoint</Application>
  <PresentationFormat>Widescreen</PresentationFormat>
  <Paragraphs>262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Helvetica</vt:lpstr>
      <vt:lpstr>Times New Roman</vt:lpstr>
      <vt:lpstr>Wingdings</vt:lpstr>
      <vt:lpstr>Office Theme</vt:lpstr>
      <vt:lpstr>1_Office Theme</vt:lpstr>
      <vt:lpstr>Advanced NGS Analysis (Day 1) Session II</vt:lpstr>
      <vt:lpstr>Day 2: RNA-Seq Analysis Using Pseudo/Quasi-Alignment and Expectation Maximization (Kallisto, Salmon, H2Q).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 Southwestern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NGS Analysis (Day 2) Session IV</dc:title>
  <dc:creator>Micah Thornton</dc:creator>
  <cp:lastModifiedBy>Micah Thornton</cp:lastModifiedBy>
  <cp:revision>191</cp:revision>
  <dcterms:created xsi:type="dcterms:W3CDTF">2022-06-06T19:40:26Z</dcterms:created>
  <dcterms:modified xsi:type="dcterms:W3CDTF">2022-06-20T19:12:40Z</dcterms:modified>
</cp:coreProperties>
</file>