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73" r:id="rId8"/>
    <p:sldId id="274" r:id="rId9"/>
    <p:sldId id="275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1E1F"/>
    <a:srgbClr val="3CAF2C"/>
    <a:srgbClr val="8348AD"/>
    <a:srgbClr val="1CA9FF"/>
    <a:srgbClr val="FF0000"/>
    <a:srgbClr val="FFC000"/>
    <a:srgbClr val="002942"/>
    <a:srgbClr val="FF6600"/>
    <a:srgbClr val="6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bt.3519/" TargetMode="External"/><Relationship Id="rId2" Type="http://schemas.openxmlformats.org/officeDocument/2006/relationships/hyperlink" Target="https://www.ncbi.nlm.nih.gov/pmc/articles/PMC5600148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ng.1028?ref=https://githubhelp.com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+20+34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blipFill>
                <a:blip r:embed="rId9"/>
                <a:stretch>
                  <a:fillRect t="-6557" r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t="-655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blipFill>
                <a:blip r:embed="rId11"/>
                <a:stretch>
                  <a:fillRect t="-666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+20+34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)+34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RNA-seq reads from an experiment involving a transcriptome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reads came specifically from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categories.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blipFill>
                <a:blip r:embed="rId2"/>
                <a:stretch>
                  <a:fillRect l="-3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17080" y="1329915"/>
            <a:ext cx="2080029" cy="3507971"/>
            <a:chOff x="1272771" y="1928553"/>
            <a:chExt cx="2080029" cy="3507971"/>
          </a:xfrm>
        </p:grpSpPr>
        <p:sp>
          <p:nvSpPr>
            <p:cNvPr id="11" name="Rectangle 10"/>
            <p:cNvSpPr/>
            <p:nvPr/>
          </p:nvSpPr>
          <p:spPr>
            <a:xfrm>
              <a:off x="1296786" y="1928553"/>
              <a:ext cx="1878214" cy="3507971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25134" y="2997200"/>
              <a:ext cx="922085" cy="554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40583" y="3109268"/>
              <a:ext cx="897812" cy="1247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92905" y="1953028"/>
              <a:ext cx="1521229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In-Vivo RNA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2771" y="230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1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5171" y="2494895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A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00" t="-4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0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2133601" y="3437466"/>
              <a:ext cx="922085" cy="5542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9050" y="3549534"/>
              <a:ext cx="897812" cy="1247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5171" y="3570156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B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091268" y="4055533"/>
              <a:ext cx="922085" cy="5542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0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00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2091268" y="4385732"/>
              <a:ext cx="922085" cy="554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6717" y="4497800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23650" y="4616334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1323571" y="484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2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1453413" y="4813791"/>
            <a:ext cx="244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Genes, transcripts, and alleles are initially differentially expressed in a subject of interest.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16968" y="1876726"/>
            <a:ext cx="2583782" cy="1257300"/>
            <a:chOff x="3410618" y="1784350"/>
            <a:chExt cx="2583782" cy="12573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3790950" y="1784350"/>
              <a:ext cx="2203450" cy="1257300"/>
              <a:chOff x="4762500" y="2222500"/>
              <a:chExt cx="2203450" cy="12573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793694" y="2744400"/>
                <a:ext cx="2144229" cy="668775"/>
                <a:chOff x="4882594" y="2287200"/>
                <a:chExt cx="2144229" cy="66877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882594" y="2287200"/>
                  <a:ext cx="2119572" cy="666988"/>
                  <a:chOff x="4940346" y="3865743"/>
                  <a:chExt cx="2119572" cy="666988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347815" y="40406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21596" y="394274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123226" y="3989267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747264" y="41994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5033390" y="416893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5926935" y="41288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5482569" y="429085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60610" y="434700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55258" y="428765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5910892" y="443042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246173" y="40630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926935" y="399408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097558" y="438711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394337" y="45202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78835" y="410637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575613" y="43454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132275" y="42379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46174" y="439032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695929" y="44753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001305" y="422348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981479" y="38657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940346" y="432615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391128" y="390103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024792" y="403418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446700" y="418658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300716" y="409835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076704" y="44336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162754" y="391226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123031" y="2362465"/>
                  <a:ext cx="1903792" cy="593510"/>
                  <a:chOff x="5053181" y="3403865"/>
                  <a:chExt cx="1903792" cy="59351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182718" y="34774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5053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5070114" y="37588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5785968" y="35790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5116681" y="38435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22514" y="39112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5379568" y="39727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02481" y="37038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660664" y="37779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46318" y="399183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5580231" y="36276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6035314" y="38541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420968" y="37695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6450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054364" y="34794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5501990" y="34038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225890" y="35372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5140040" y="3549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81390" y="3930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365590" y="36959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Rectangle 115"/>
              <p:cNvSpPr/>
              <p:nvPr/>
            </p:nvSpPr>
            <p:spPr>
              <a:xfrm>
                <a:off x="4762500" y="2222500"/>
                <a:ext cx="2203450" cy="12573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061606" y="2257828"/>
                <a:ext cx="16122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Sampled RNA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410618" y="1967430"/>
              <a:ext cx="380332" cy="107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410618" y="2236938"/>
              <a:ext cx="3753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410618" y="2448693"/>
              <a:ext cx="380332" cy="8757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3410618" y="2705100"/>
              <a:ext cx="386682" cy="347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730234" y="3195143"/>
            <a:ext cx="27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reads are sampled from the original subject’s genetic material.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6670305" y="1992430"/>
            <a:ext cx="4822255" cy="3426595"/>
            <a:chOff x="7007190" y="1780674"/>
            <a:chExt cx="4822255" cy="3426595"/>
          </a:xfrm>
        </p:grpSpPr>
        <p:grpSp>
          <p:nvGrpSpPr>
            <p:cNvPr id="140" name="Group 139"/>
            <p:cNvGrpSpPr/>
            <p:nvPr/>
          </p:nvGrpSpPr>
          <p:grpSpPr>
            <a:xfrm>
              <a:off x="7007190" y="1780674"/>
              <a:ext cx="4822255" cy="3426595"/>
              <a:chOff x="6622181" y="2002054"/>
              <a:chExt cx="5024386" cy="3426595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622181" y="2002054"/>
                <a:ext cx="5024386" cy="342659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42528" y="2102955"/>
                <a:ext cx="4753612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Pseudo/Quasi/Fully Aligned RNA Read Pattern Counts</a:t>
                </a:r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2272419">
                <a:off x="7262621" y="2920669"/>
                <a:ext cx="3248125" cy="1613481"/>
              </a:xfrm>
              <a:prstGeom prst="ellipse">
                <a:avLst/>
              </a:prstGeom>
              <a:solidFill>
                <a:srgbClr val="1CA9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 rot="2272419">
                <a:off x="6714394" y="3227076"/>
                <a:ext cx="3248125" cy="1613481"/>
              </a:xfrm>
              <a:prstGeom prst="ellipse">
                <a:avLst/>
              </a:prstGeom>
              <a:solidFill>
                <a:srgbClr val="8348A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 rot="19327581" flipH="1">
                <a:off x="7617149" y="2919069"/>
                <a:ext cx="3248125" cy="1613481"/>
              </a:xfrm>
              <a:prstGeom prst="ellipse">
                <a:avLst/>
              </a:prstGeom>
              <a:solidFill>
                <a:srgbClr val="3CAF2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rot="19327581" flipH="1">
                <a:off x="8164186" y="3215847"/>
                <a:ext cx="3248125" cy="1613481"/>
              </a:xfrm>
              <a:prstGeom prst="ellipse">
                <a:avLst/>
              </a:prstGeom>
              <a:solidFill>
                <a:srgbClr val="FD1E1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085221" y="2300438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75096" y="280897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930065" y="230685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775483" y="2834639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952" r="-476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667" r="-1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952" r="-357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84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blipFill>
                  <a:blip r:embed="rId13"/>
                  <a:stretch>
                    <a:fillRect l="-5882" r="-8235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9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blipFill>
                  <a:blip r:embed="rId15"/>
                  <a:stretch>
                    <a:fillRect l="-6667" r="-10667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blipFill>
                  <a:blip r:embed="rId16"/>
                  <a:stretch>
                    <a:fillRect l="-6024" r="-843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blipFill>
                  <a:blip r:embed="rId18"/>
                  <a:stretch>
                    <a:fillRect l="-3125" r="-4688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stCxn id="156" idx="1"/>
            </p:cNvCxnSpPr>
            <p:nvPr/>
          </p:nvCxnSpPr>
          <p:spPr>
            <a:xfrm flipH="1" flipV="1">
              <a:off x="9837019" y="4475747"/>
              <a:ext cx="792480" cy="48134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blipFill>
                  <a:blip r:embed="rId19"/>
                  <a:stretch>
                    <a:fillRect l="-7031" r="-8594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1"/>
            </p:cNvCxnSpPr>
            <p:nvPr/>
          </p:nvCxnSpPr>
          <p:spPr>
            <a:xfrm flipH="1" flipV="1">
              <a:off x="10212404" y="4312118"/>
              <a:ext cx="781251" cy="287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150" r="-1575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61" idx="1"/>
            </p:cNvCxnSpPr>
            <p:nvPr/>
          </p:nvCxnSpPr>
          <p:spPr>
            <a:xfrm flipH="1" flipV="1">
              <a:off x="9942897" y="3580600"/>
              <a:ext cx="1078030" cy="63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blipFill>
                  <a:blip r:embed="rId21"/>
                  <a:stretch>
                    <a:fillRect l="-3125" r="-3906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blipFill>
                  <a:blip r:embed="rId22"/>
                  <a:stretch>
                    <a:fillRect l="-7031" r="-7813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3150" r="-2362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>
              <a:stCxn id="170" idx="3"/>
            </p:cNvCxnSpPr>
            <p:nvPr/>
          </p:nvCxnSpPr>
          <p:spPr>
            <a:xfrm flipV="1">
              <a:off x="7806091" y="3570975"/>
              <a:ext cx="1087652" cy="77216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3"/>
            </p:cNvCxnSpPr>
            <p:nvPr/>
          </p:nvCxnSpPr>
          <p:spPr>
            <a:xfrm flipV="1">
              <a:off x="7801661" y="4283242"/>
              <a:ext cx="707072" cy="4011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8" idx="3"/>
            </p:cNvCxnSpPr>
            <p:nvPr/>
          </p:nvCxnSpPr>
          <p:spPr>
            <a:xfrm flipV="1">
              <a:off x="8265278" y="4466122"/>
              <a:ext cx="609215" cy="54711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>
            <a:off x="6003625" y="19759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003625" y="22235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6003625" y="24648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009975" y="27125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-125128" y="135716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True Abundances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4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106667" r="-1262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203279" r="-1262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308333" r="-12621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408333" r="-1262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0" name="TextBox 199"/>
          <p:cNvSpPr txBox="1"/>
          <p:nvPr/>
        </p:nvSpPr>
        <p:spPr>
          <a:xfrm>
            <a:off x="6246796" y="1326238"/>
            <a:ext cx="570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Reads allow counts of compatible transcript patterns to be captured.</a:t>
            </a:r>
          </a:p>
        </p:txBody>
      </p:sp>
      <p:sp>
        <p:nvSpPr>
          <p:cNvPr id="201" name="Oval 200"/>
          <p:cNvSpPr/>
          <p:nvPr/>
        </p:nvSpPr>
        <p:spPr>
          <a:xfrm>
            <a:off x="924025" y="2444817"/>
            <a:ext cx="413887" cy="141491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0" y="3869357"/>
            <a:ext cx="1578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are interested in the vector of true abundances, and estimate these through EM.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3795695" y="4185184"/>
            <a:ext cx="2203450" cy="2311868"/>
            <a:chOff x="4228831" y="4223686"/>
            <a:chExt cx="2203450" cy="2311868"/>
          </a:xfrm>
        </p:grpSpPr>
        <p:sp>
          <p:nvSpPr>
            <p:cNvPr id="213" name="Rectangle 212"/>
            <p:cNvSpPr/>
            <p:nvPr/>
          </p:nvSpPr>
          <p:spPr>
            <a:xfrm>
              <a:off x="4228831" y="4223686"/>
              <a:ext cx="2203450" cy="231186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12119" y="4274852"/>
              <a:ext cx="205018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Maximization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9" name="Picture 26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5913568" y="4489023"/>
            <a:ext cx="749873" cy="90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0000"/>
                    </a:solidFill>
                  </a:rPr>
                  <a:t>[E-Step]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[M-Step]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den>
                    </m:f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blipFill>
                <a:blip r:embed="rId26"/>
                <a:stretch>
                  <a:fillRect l="-2261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vector of proportions associated with the transcriptome,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pattern counts from alignment.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blipFill>
                <a:blip r:embed="rId27"/>
                <a:stretch>
                  <a:fillRect l="-1923" t="-2479" r="-360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[M-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the distribution of the reads among their true transcript sources can be modeled as multinomial.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the count vector of the true abundances,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blipFill>
                <a:blip r:embed="rId2"/>
                <a:stretch>
                  <a:fillRect l="-327" t="-4310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probability distribution function doubles as the Likelihood for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observed data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blipFill>
                <a:blip r:embed="rId4"/>
                <a:stretch>
                  <a:fillRect l="-3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forget that there is an inherent constraint on the parameter space (the sum of all proportions must be one).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ℓ(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the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accomplished by using the method of Lagrange multipliers.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blipFill>
                <a:blip r:embed="rId6"/>
                <a:stretch>
                  <a:fillRect l="-327" t="-16234" b="-4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8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[E-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259" y="903899"/>
                <a:ext cx="11213433" cy="378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calculates the conditional expectation for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during the E-Step.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we must first determine a valid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parameter estimated from the previous step (or the initial value used).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nstead of observing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directly, we observe the pattern count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expectations of the missing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computed using the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compose the counts of patterns including those same missing components.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but we determine there are reads which align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well as others,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compatible with transcript 1, then each of these quantities would be used to compute the conditional expectation of the missing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Note, we either begin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have iterated to the </a:t>
                </a:r>
                <a:r>
                  <a:rPr lang="en-US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30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step, and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 of the missing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by considering the observations of those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contain alignments to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 =   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59" y="903899"/>
                <a:ext cx="11213433" cy="3780266"/>
              </a:xfrm>
              <a:prstGeom prst="rect">
                <a:avLst/>
              </a:prstGeom>
              <a:blipFill>
                <a:blip r:embed="rId2"/>
                <a:stretch>
                  <a:fillRect l="-326" t="-806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49154" y="2011680"/>
            <a:ext cx="8094846" cy="157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124" y="1321821"/>
            <a:ext cx="11578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Practical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i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lang="en-US" i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H2Q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Installing Salmon &amp;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9967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true abundances of transcripts within a given genomic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sample, we use the Expectation Maximization algorithm following pseudo or quasi read alignment.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packages which implement this approach are Salmon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Rob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Duggal, Michael Love, Rafael Irizarry, and Carl Kingsford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2017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https://www.ncbi.nlm.nih.gov/pmc/articles/PMC5600148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Nicolas L. Bray, Harold Pimentel,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Páll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Melsted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Pachter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2016. </a:t>
            </a:r>
            <a:r>
              <a:rPr lang="en-US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www.nature.com/articles/nbt.3519</a:t>
            </a:r>
            <a:r>
              <a:rPr lang="en-US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b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230" y="3258589"/>
            <a:ext cx="1820140" cy="1820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1695" y="5203767"/>
            <a:ext cx="268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 from SALMON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Understanding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9967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previously stated, the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quantification algorithms used in state of the art applications generally follow two steps: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“Pseudo-Alignments” indicating the subset of transcripts which are ‘compatible’ with each read are determined.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Expectation Maximization algorithm is applied to determine the Maximum Likelihood Estimators for the Multinomial Proportions associated with each transcript.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a transcriptome de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to determine which transcripts are compatible with each read (pair).</a:t>
            </a:r>
            <a:endParaRPr lang="en-US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169" y="6372737"/>
            <a:ext cx="7226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://www.nature.com/articles/ng.1028?ref=https://</a:t>
            </a:r>
            <a:r>
              <a:rPr lang="en-US" dirty="0" smtClean="0">
                <a:hlinkClick r:id="rId2"/>
              </a:rPr>
              <a:t>githubhelp.com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8" y="5694218"/>
            <a:ext cx="788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Zamin</a:t>
            </a:r>
            <a:r>
              <a:rPr lang="en-US" b="1" dirty="0" smtClean="0"/>
              <a:t> Iqbal, Mario </a:t>
            </a:r>
            <a:r>
              <a:rPr lang="en-US" b="1" dirty="0" err="1" smtClean="0"/>
              <a:t>Caccamo</a:t>
            </a:r>
            <a:r>
              <a:rPr lang="en-US" b="1" dirty="0" smtClean="0"/>
              <a:t>, Isaac Turner, Paul </a:t>
            </a:r>
            <a:r>
              <a:rPr lang="en-US" b="1" dirty="0" err="1" smtClean="0"/>
              <a:t>Flicek</a:t>
            </a:r>
            <a:r>
              <a:rPr lang="en-US" b="1" dirty="0" smtClean="0"/>
              <a:t>, &amp; Gil </a:t>
            </a:r>
            <a:r>
              <a:rPr lang="en-US" b="1" dirty="0" err="1" smtClean="0"/>
              <a:t>McVean</a:t>
            </a:r>
            <a:endParaRPr lang="en-US" b="1" dirty="0" smtClean="0"/>
          </a:p>
          <a:p>
            <a:r>
              <a:rPr lang="en-US" b="1" dirty="0" smtClean="0"/>
              <a:t> (De novo assembly and genotyping of variants using colored de </a:t>
            </a:r>
            <a:r>
              <a:rPr lang="en-US" b="1" dirty="0" err="1" smtClean="0"/>
              <a:t>Brujin</a:t>
            </a:r>
            <a:r>
              <a:rPr lang="en-US" b="1" dirty="0" smtClean="0"/>
              <a:t> graphs).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0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5393</Words>
  <Application>Microsoft Office PowerPoint</Application>
  <PresentationFormat>Widescreen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208</cp:revision>
  <dcterms:created xsi:type="dcterms:W3CDTF">2022-06-06T19:40:26Z</dcterms:created>
  <dcterms:modified xsi:type="dcterms:W3CDTF">2022-06-24T20:39:45Z</dcterms:modified>
</cp:coreProperties>
</file>