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2" r:id="rId6"/>
    <p:sldId id="282" r:id="rId7"/>
    <p:sldId id="276" r:id="rId8"/>
    <p:sldId id="279" r:id="rId9"/>
    <p:sldId id="277" r:id="rId10"/>
    <p:sldId id="278" r:id="rId11"/>
    <p:sldId id="280" r:id="rId12"/>
    <p:sldId id="283" r:id="rId13"/>
    <p:sldId id="274" r:id="rId14"/>
    <p:sldId id="288" r:id="rId15"/>
    <p:sldId id="289" r:id="rId16"/>
    <p:sldId id="293" r:id="rId17"/>
    <p:sldId id="290" r:id="rId18"/>
    <p:sldId id="291" r:id="rId19"/>
    <p:sldId id="292" r:id="rId20"/>
    <p:sldId id="285" r:id="rId21"/>
    <p:sldId id="261" r:id="rId22"/>
    <p:sldId id="260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97" r:id="rId34"/>
    <p:sldId id="298" r:id="rId35"/>
    <p:sldId id="301" r:id="rId36"/>
    <p:sldId id="295" r:id="rId37"/>
    <p:sldId id="294" r:id="rId38"/>
    <p:sldId id="296" r:id="rId39"/>
    <p:sldId id="273" r:id="rId40"/>
    <p:sldId id="304" r:id="rId41"/>
    <p:sldId id="307" r:id="rId42"/>
    <p:sldId id="308" r:id="rId43"/>
    <p:sldId id="305" r:id="rId44"/>
    <p:sldId id="309" r:id="rId45"/>
    <p:sldId id="303" r:id="rId46"/>
    <p:sldId id="310" r:id="rId47"/>
    <p:sldId id="311" r:id="rId48"/>
    <p:sldId id="313" r:id="rId49"/>
    <p:sldId id="314" r:id="rId50"/>
    <p:sldId id="299" r:id="rId51"/>
    <p:sldId id="300" r:id="rId52"/>
    <p:sldId id="3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1E1F"/>
    <a:srgbClr val="864040"/>
    <a:srgbClr val="FF0000"/>
    <a:srgbClr val="8348AD"/>
    <a:srgbClr val="3CAF2C"/>
    <a:srgbClr val="1CA9FF"/>
    <a:srgbClr val="FFC000"/>
    <a:srgbClr val="00294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tinyheero.github.io/2015/09/02/pseudoalignments-kallisto.html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ncbi.nlm.nih.gov/pmc/articles/PMC5600148/#FD1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bctraining.github.io/Intro-to-rnaseq-hpc-salmon-flipped/lessons/08_quasi_alignment_salmon.html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10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9.png"/><Relationship Id="rId7" Type="http://schemas.openxmlformats.org/officeDocument/2006/relationships/image" Target="../media/image8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bt.3519/" TargetMode="External"/><Relationship Id="rId2" Type="http://schemas.openxmlformats.org/officeDocument/2006/relationships/hyperlink" Target="https://www.ncbi.nlm.nih.gov/pmc/articles/PMC5600148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Thornton (micah.Thornton@utsouthwestern.edu)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80410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Overview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7520" y="1105594"/>
            <a:ext cx="2768138" cy="8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Pseudo-Alignment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530" y="864524"/>
            <a:ext cx="1288473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Sequencing Reads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>
            <a:off x="2419003" y="1533699"/>
            <a:ext cx="59851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 flipV="1">
            <a:off x="5785658" y="1528157"/>
            <a:ext cx="592976" cy="55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8634" y="1100052"/>
            <a:ext cx="2768138" cy="8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11" idx="1"/>
          </p:cNvCxnSpPr>
          <p:nvPr/>
        </p:nvCxnSpPr>
        <p:spPr>
          <a:xfrm>
            <a:off x="9146772" y="1528157"/>
            <a:ext cx="62345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770225" y="858982"/>
            <a:ext cx="1288473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2013" y="3291840"/>
                <a:ext cx="104490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data is collected from the RNA of the subject(s) under study using NGS technologies (short read sequencing)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Compatibility for each read with each transcript in a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Transcriptome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determined by some Pseudo-Alignment procedure.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Maximization for abundances of the true transcript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determined from the coarsened pattern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 of the parameters of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presented as abundance estimates, and multiplied by the number of reads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expectations.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3" y="3291840"/>
                <a:ext cx="10449099" cy="2308324"/>
              </a:xfrm>
              <a:prstGeom prst="rect">
                <a:avLst/>
              </a:prstGeom>
              <a:blipFill>
                <a:blip r:embed="rId2"/>
                <a:stretch>
                  <a:fillRect l="-350" t="-1319" r="-817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469177" y="2360814"/>
            <a:ext cx="1867594" cy="6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H="1" flipV="1">
            <a:off x="4401589" y="1961804"/>
            <a:ext cx="1385" cy="399010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80410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Abundance Estimation: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8268" y="1072342"/>
                <a:ext cx="1044909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data is collected from the RNA of the subject(s) under study using NGS technologies (short read sequencing)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Compatibility for each read with each transcript in a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Transcriptome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determined by some Pseudo-Alignment procedure.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Maximization for abundances of the true transcript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determined from the coarsened pattern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 of the parameters of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presented as abundance estimates, and multiplied by the number of reads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expectations.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TPM (Transcripts per million reads) are also presented.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popular procedures which implement this approach are Salmon and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will be presented and a demonstration given.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Tomorrow we will walk through installation of these software and their usage, and a third software will be demonstrated*.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8" y="1072342"/>
                <a:ext cx="10449099" cy="3970318"/>
              </a:xfrm>
              <a:prstGeom prst="rect">
                <a:avLst/>
              </a:prstGeom>
              <a:blipFill>
                <a:blip r:embed="rId2"/>
                <a:stretch>
                  <a:fillRect l="-408" t="-922" r="-758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3" y="5319797"/>
            <a:ext cx="839585" cy="839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448" y="6176357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Salmon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78" y="4813068"/>
            <a:ext cx="1799956" cy="1471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2510" y="6237317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Kallisto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2409" y="4826675"/>
            <a:ext cx="2876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creating a new tool called H2Q which takes into account SNP variability between alleles to provide allele specific transcript quantification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Understanding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4131" y="1118835"/>
                <a:ext cx="996721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previously stated, the RNA-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quantification algorithms used in state of the art applications generally follow two steps: 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“Pseudo-Alignments” indicating the subset of transcripts which are ‘compatible’ with each read are determined. 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Expectation Maximization algorithm is applied to determine the Maximum Likelihood Estimators for the Multinomial Proportions associated with each transcript.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endParaRPr lang="en-US" dirty="0">
                  <a:solidFill>
                    <a:srgbClr val="62646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uses a transcriptome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to determine which transcripts are compatible with each read (pair).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represents sequences by connecting nodes of subsequences (in this case we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mers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size.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62646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31" y="1118835"/>
                <a:ext cx="9967219" cy="3693319"/>
              </a:xfrm>
              <a:prstGeom prst="rect">
                <a:avLst/>
              </a:prstGeom>
              <a:blipFill>
                <a:blip r:embed="rId2"/>
                <a:stretch>
                  <a:fillRect l="-428" t="-992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12421" y="5270270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ACCATACC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83032" y="5471561"/>
            <a:ext cx="922713" cy="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6938" y="4538750"/>
            <a:ext cx="58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</a:t>
            </a:r>
          </a:p>
          <a:p>
            <a:r>
              <a:rPr lang="en-US" dirty="0" smtClean="0"/>
              <a:t>CCA</a:t>
            </a:r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ATA</a:t>
            </a:r>
          </a:p>
          <a:p>
            <a:r>
              <a:rPr lang="en-US" dirty="0" smtClean="0"/>
              <a:t>TAC</a:t>
            </a:r>
          </a:p>
          <a:p>
            <a:r>
              <a:rPr lang="en-US" dirty="0" smtClean="0"/>
              <a:t>ACC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4850" y="5827222"/>
            <a:ext cx="2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Starting Sequence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3453" y="6280850"/>
            <a:ext cx="2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3-mers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97782" y="4691150"/>
            <a:ext cx="1828800" cy="1472152"/>
            <a:chOff x="6439593" y="4383579"/>
            <a:chExt cx="1828800" cy="1472152"/>
          </a:xfrm>
        </p:grpSpPr>
        <p:sp>
          <p:nvSpPr>
            <p:cNvPr id="11" name="TextBox 10"/>
            <p:cNvSpPr txBox="1"/>
            <p:nvPr/>
          </p:nvSpPr>
          <p:spPr>
            <a:xfrm>
              <a:off x="7686502" y="4826924"/>
              <a:ext cx="581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CCA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439593" y="4383579"/>
              <a:ext cx="1537856" cy="1472152"/>
              <a:chOff x="6439593" y="4383579"/>
              <a:chExt cx="1537856" cy="1472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035339" y="4383579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ACC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98576" y="5486399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61761" y="5256415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39593" y="4718858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TAC</a:t>
                </a:r>
              </a:p>
            </p:txBody>
          </p:sp>
          <p:cxnSp>
            <p:nvCxnSpPr>
              <p:cNvPr id="17" name="Curved Connector 16"/>
              <p:cNvCxnSpPr>
                <a:stCxn id="8" idx="3"/>
                <a:endCxn id="11" idx="0"/>
              </p:cNvCxnSpPr>
              <p:nvPr/>
            </p:nvCxnSpPr>
            <p:spPr>
              <a:xfrm>
                <a:off x="7617230" y="4568245"/>
                <a:ext cx="360218" cy="25867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11" idx="2"/>
                <a:endCxn id="12" idx="3"/>
              </p:cNvCxnSpPr>
              <p:nvPr/>
            </p:nvCxnSpPr>
            <p:spPr>
              <a:xfrm rot="5400000">
                <a:off x="7691554" y="5385170"/>
                <a:ext cx="474809" cy="9698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12" idx="1"/>
                <a:endCxn id="13" idx="2"/>
              </p:cNvCxnSpPr>
              <p:nvPr/>
            </p:nvCxnSpPr>
            <p:spPr>
              <a:xfrm rot="10800000">
                <a:off x="6752708" y="5625747"/>
                <a:ext cx="545869" cy="4531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13" idx="1"/>
                <a:endCxn id="14" idx="1"/>
              </p:cNvCxnSpPr>
              <p:nvPr/>
            </p:nvCxnSpPr>
            <p:spPr>
              <a:xfrm rot="10800000">
                <a:off x="6439593" y="4903525"/>
                <a:ext cx="22168" cy="537557"/>
              </a:xfrm>
              <a:prstGeom prst="curvedConnector3">
                <a:avLst>
                  <a:gd name="adj1" fmla="val 11312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endCxn id="8" idx="0"/>
              </p:cNvCxnSpPr>
              <p:nvPr/>
            </p:nvCxnSpPr>
            <p:spPr>
              <a:xfrm flipV="1">
                <a:off x="6700058" y="4383579"/>
                <a:ext cx="626227" cy="329737"/>
              </a:xfrm>
              <a:prstGeom prst="curvedConnector4">
                <a:avLst>
                  <a:gd name="adj1" fmla="val 26770"/>
                  <a:gd name="adj2" fmla="val 16932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Arrow Connector 34"/>
          <p:cNvCxnSpPr/>
          <p:nvPr/>
        </p:nvCxnSpPr>
        <p:spPr>
          <a:xfrm>
            <a:off x="5214850" y="5449394"/>
            <a:ext cx="922713" cy="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98521" y="6308559"/>
            <a:ext cx="26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Simple De </a:t>
            </a:r>
            <a:r>
              <a:rPr lang="en-US" dirty="0" err="1" smtClean="0">
                <a:solidFill>
                  <a:srgbClr val="000000"/>
                </a:solidFill>
              </a:rPr>
              <a:t>Brujin</a:t>
            </a:r>
            <a:r>
              <a:rPr lang="en-US" dirty="0" smtClean="0">
                <a:solidFill>
                  <a:srgbClr val="000000"/>
                </a:solidFill>
              </a:rPr>
              <a:t> Graph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552136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Understanding the Algorithm (Pseudo-Alignment)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17" y="1521231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ACCATACC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4428" y="1722522"/>
            <a:ext cx="922713" cy="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8334" y="789711"/>
            <a:ext cx="58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</a:t>
            </a:r>
          </a:p>
          <a:p>
            <a:r>
              <a:rPr lang="en-US" dirty="0" smtClean="0"/>
              <a:t>CCA</a:t>
            </a:r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ATA</a:t>
            </a:r>
          </a:p>
          <a:p>
            <a:r>
              <a:rPr lang="en-US" dirty="0" smtClean="0"/>
              <a:t>TAC</a:t>
            </a:r>
          </a:p>
          <a:p>
            <a:r>
              <a:rPr lang="en-US" dirty="0" smtClean="0"/>
              <a:t>ACC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6246" y="2078183"/>
            <a:ext cx="2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Starting Sequence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849" y="2531811"/>
            <a:ext cx="2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3-mers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279178" y="942111"/>
            <a:ext cx="1828800" cy="1472152"/>
            <a:chOff x="6439593" y="4383579"/>
            <a:chExt cx="1828800" cy="1472152"/>
          </a:xfrm>
        </p:grpSpPr>
        <p:sp>
          <p:nvSpPr>
            <p:cNvPr id="11" name="TextBox 10"/>
            <p:cNvSpPr txBox="1"/>
            <p:nvPr/>
          </p:nvSpPr>
          <p:spPr>
            <a:xfrm>
              <a:off x="7686502" y="4826924"/>
              <a:ext cx="581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CCA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439593" y="4383579"/>
              <a:ext cx="1537856" cy="1472152"/>
              <a:chOff x="6439593" y="4383579"/>
              <a:chExt cx="1537856" cy="1472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035339" y="4383579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ACC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98576" y="5486399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61761" y="5256415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39593" y="4718858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TAC</a:t>
                </a:r>
              </a:p>
            </p:txBody>
          </p:sp>
          <p:cxnSp>
            <p:nvCxnSpPr>
              <p:cNvPr id="17" name="Curved Connector 16"/>
              <p:cNvCxnSpPr>
                <a:stCxn id="8" idx="3"/>
                <a:endCxn id="11" idx="0"/>
              </p:cNvCxnSpPr>
              <p:nvPr/>
            </p:nvCxnSpPr>
            <p:spPr>
              <a:xfrm>
                <a:off x="7617230" y="4568245"/>
                <a:ext cx="360218" cy="25867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11" idx="2"/>
                <a:endCxn id="12" idx="3"/>
              </p:cNvCxnSpPr>
              <p:nvPr/>
            </p:nvCxnSpPr>
            <p:spPr>
              <a:xfrm rot="5400000">
                <a:off x="7691554" y="5385170"/>
                <a:ext cx="474809" cy="9698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12" idx="1"/>
                <a:endCxn id="13" idx="2"/>
              </p:cNvCxnSpPr>
              <p:nvPr/>
            </p:nvCxnSpPr>
            <p:spPr>
              <a:xfrm rot="10800000">
                <a:off x="6752708" y="5625747"/>
                <a:ext cx="545869" cy="4531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13" idx="1"/>
                <a:endCxn id="14" idx="1"/>
              </p:cNvCxnSpPr>
              <p:nvPr/>
            </p:nvCxnSpPr>
            <p:spPr>
              <a:xfrm rot="10800000">
                <a:off x="6439593" y="4903525"/>
                <a:ext cx="22168" cy="537557"/>
              </a:xfrm>
              <a:prstGeom prst="curvedConnector3">
                <a:avLst>
                  <a:gd name="adj1" fmla="val 11312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endCxn id="8" idx="0"/>
              </p:cNvCxnSpPr>
              <p:nvPr/>
            </p:nvCxnSpPr>
            <p:spPr>
              <a:xfrm flipV="1">
                <a:off x="6700058" y="4383579"/>
                <a:ext cx="626227" cy="329737"/>
              </a:xfrm>
              <a:prstGeom prst="curvedConnector4">
                <a:avLst>
                  <a:gd name="adj1" fmla="val 26770"/>
                  <a:gd name="adj2" fmla="val 16932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Arrow Connector 34"/>
          <p:cNvCxnSpPr/>
          <p:nvPr/>
        </p:nvCxnSpPr>
        <p:spPr>
          <a:xfrm>
            <a:off x="5996246" y="1700355"/>
            <a:ext cx="922713" cy="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79917" y="2559520"/>
            <a:ext cx="26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Simple De </a:t>
            </a:r>
            <a:r>
              <a:rPr lang="en-US" dirty="0" err="1" smtClean="0">
                <a:solidFill>
                  <a:srgbClr val="000000"/>
                </a:solidFill>
              </a:rPr>
              <a:t>Brujin</a:t>
            </a:r>
            <a:r>
              <a:rPr lang="en-US" dirty="0" smtClean="0">
                <a:solidFill>
                  <a:srgbClr val="000000"/>
                </a:solidFill>
              </a:rPr>
              <a:t> Graph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013" y="3092335"/>
            <a:ext cx="1070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Extending the De </a:t>
            </a:r>
            <a:r>
              <a:rPr lang="en-US" dirty="0" err="1" smtClean="0"/>
              <a:t>Brujin</a:t>
            </a:r>
            <a:r>
              <a:rPr lang="en-US" dirty="0" smtClean="0"/>
              <a:t> procedure to representing transcriptomes can be accomplished by adding “colors” or categorical weights to the edges of the De </a:t>
            </a:r>
            <a:r>
              <a:rPr lang="en-US" dirty="0" err="1" smtClean="0"/>
              <a:t>Brujin</a:t>
            </a:r>
            <a:r>
              <a:rPr lang="en-US" dirty="0" smtClean="0"/>
              <a:t> graph representing the particular transcript of alignment.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73134" y="4882343"/>
            <a:ext cx="206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ACCATACC</a:t>
            </a:r>
          </a:p>
          <a:p>
            <a:r>
              <a:rPr lang="en-US" dirty="0" smtClean="0">
                <a:solidFill>
                  <a:srgbClr val="FD1E1F"/>
                </a:solidFill>
              </a:rPr>
              <a:t>ACCGTACC</a:t>
            </a:r>
            <a:endParaRPr lang="en-US" dirty="0">
              <a:solidFill>
                <a:srgbClr val="FD1E1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60370" y="5324704"/>
            <a:ext cx="922713" cy="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07774" y="4076009"/>
            <a:ext cx="1535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4040"/>
                </a:solidFill>
              </a:rPr>
              <a:t>ACC</a:t>
            </a:r>
          </a:p>
          <a:p>
            <a:r>
              <a:rPr lang="en-US" dirty="0" smtClean="0"/>
              <a:t>CCA</a:t>
            </a:r>
          </a:p>
          <a:p>
            <a:r>
              <a:rPr lang="en-US" dirty="0" smtClean="0">
                <a:solidFill>
                  <a:srgbClr val="FD1E1F"/>
                </a:solidFill>
              </a:rPr>
              <a:t>CCG</a:t>
            </a:r>
          </a:p>
          <a:p>
            <a:r>
              <a:rPr lang="en-US" dirty="0" smtClean="0"/>
              <a:t>CAT</a:t>
            </a:r>
            <a:endParaRPr lang="en-US" dirty="0" smtClean="0">
              <a:solidFill>
                <a:srgbClr val="FD1E1F"/>
              </a:solidFill>
            </a:endParaRPr>
          </a:p>
          <a:p>
            <a:r>
              <a:rPr lang="en-US" dirty="0" smtClean="0">
                <a:solidFill>
                  <a:srgbClr val="FD1E1F"/>
                </a:solidFill>
              </a:rPr>
              <a:t>CGT</a:t>
            </a:r>
          </a:p>
          <a:p>
            <a:r>
              <a:rPr lang="en-US" dirty="0" smtClean="0"/>
              <a:t>ATA</a:t>
            </a:r>
          </a:p>
          <a:p>
            <a:r>
              <a:rPr lang="en-US" dirty="0" smtClean="0">
                <a:solidFill>
                  <a:srgbClr val="FD1E1F"/>
                </a:solidFill>
              </a:rPr>
              <a:t>GTA</a:t>
            </a:r>
          </a:p>
          <a:p>
            <a:r>
              <a:rPr lang="en-US" dirty="0" smtClean="0">
                <a:solidFill>
                  <a:srgbClr val="864040"/>
                </a:solidFill>
              </a:rPr>
              <a:t>TAC</a:t>
            </a:r>
          </a:p>
          <a:p>
            <a:r>
              <a:rPr lang="en-US" dirty="0" smtClean="0">
                <a:solidFill>
                  <a:srgbClr val="864040"/>
                </a:solidFill>
              </a:rPr>
              <a:t>ACC</a:t>
            </a:r>
            <a:endParaRPr lang="en-US" dirty="0">
              <a:solidFill>
                <a:srgbClr val="8640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187" y="5680365"/>
            <a:ext cx="24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Starting Transcriptome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7715" y="6217121"/>
            <a:ext cx="21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3-mers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75859" y="6161702"/>
            <a:ext cx="26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Simple De </a:t>
            </a:r>
            <a:r>
              <a:rPr lang="en-US" dirty="0" err="1" smtClean="0">
                <a:solidFill>
                  <a:srgbClr val="000000"/>
                </a:solidFill>
              </a:rPr>
              <a:t>Brujin</a:t>
            </a:r>
            <a:r>
              <a:rPr lang="en-US" dirty="0" smtClean="0">
                <a:solidFill>
                  <a:srgbClr val="000000"/>
                </a:solidFill>
              </a:rPr>
              <a:t> Graph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392188" y="3987340"/>
            <a:ext cx="3784563" cy="1854137"/>
            <a:chOff x="5392188" y="3987340"/>
            <a:chExt cx="3784563" cy="1854137"/>
          </a:xfrm>
        </p:grpSpPr>
        <p:grpSp>
          <p:nvGrpSpPr>
            <p:cNvPr id="36" name="Group 35"/>
            <p:cNvGrpSpPr/>
            <p:nvPr/>
          </p:nvGrpSpPr>
          <p:grpSpPr>
            <a:xfrm>
              <a:off x="6683432" y="3987340"/>
              <a:ext cx="1828800" cy="1472152"/>
              <a:chOff x="6439593" y="4383579"/>
              <a:chExt cx="1828800" cy="147215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686502" y="4826924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CCA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6439593" y="4383579"/>
                <a:ext cx="1537856" cy="1472152"/>
                <a:chOff x="6439593" y="4383579"/>
                <a:chExt cx="1537856" cy="147215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7035339" y="4383579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ACC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98576" y="5486399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CAT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461761" y="5256415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ATA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439593" y="4718858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TAC</a:t>
                  </a:r>
                </a:p>
              </p:txBody>
            </p:sp>
            <p:cxnSp>
              <p:nvCxnSpPr>
                <p:cNvPr id="44" name="Curved Connector 43"/>
                <p:cNvCxnSpPr>
                  <a:stCxn id="40" idx="3"/>
                  <a:endCxn id="38" idx="0"/>
                </p:cNvCxnSpPr>
                <p:nvPr/>
              </p:nvCxnSpPr>
              <p:spPr>
                <a:xfrm>
                  <a:off x="7617230" y="4568245"/>
                  <a:ext cx="360218" cy="258679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urved Connector 44"/>
                <p:cNvCxnSpPr>
                  <a:stCxn id="38" idx="2"/>
                  <a:endCxn id="41" idx="3"/>
                </p:cNvCxnSpPr>
                <p:nvPr/>
              </p:nvCxnSpPr>
              <p:spPr>
                <a:xfrm rot="5400000">
                  <a:off x="7691554" y="5385170"/>
                  <a:ext cx="474809" cy="9698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stCxn id="41" idx="1"/>
                  <a:endCxn id="42" idx="2"/>
                </p:cNvCxnSpPr>
                <p:nvPr/>
              </p:nvCxnSpPr>
              <p:spPr>
                <a:xfrm rot="10800000">
                  <a:off x="6752708" y="5625747"/>
                  <a:ext cx="545869" cy="45318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42" idx="1"/>
                  <a:endCxn id="43" idx="1"/>
                </p:cNvCxnSpPr>
                <p:nvPr/>
              </p:nvCxnSpPr>
              <p:spPr>
                <a:xfrm rot="10800000">
                  <a:off x="6439593" y="4903525"/>
                  <a:ext cx="22168" cy="537557"/>
                </a:xfrm>
                <a:prstGeom prst="curvedConnector3">
                  <a:avLst>
                    <a:gd name="adj1" fmla="val 113121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urved Connector 47"/>
                <p:cNvCxnSpPr>
                  <a:endCxn id="40" idx="0"/>
                </p:cNvCxnSpPr>
                <p:nvPr/>
              </p:nvCxnSpPr>
              <p:spPr>
                <a:xfrm flipV="1">
                  <a:off x="6700058" y="4383579"/>
                  <a:ext cx="626227" cy="329737"/>
                </a:xfrm>
                <a:prstGeom prst="curvedConnector4">
                  <a:avLst>
                    <a:gd name="adj1" fmla="val 26770"/>
                    <a:gd name="adj2" fmla="val 16932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Straight Arrow Connector 48"/>
            <p:cNvCxnSpPr/>
            <p:nvPr/>
          </p:nvCxnSpPr>
          <p:spPr>
            <a:xfrm>
              <a:off x="5392188" y="5302537"/>
              <a:ext cx="922713" cy="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601401" y="4532806"/>
              <a:ext cx="575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CCG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51377" y="5472145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CGT</a:t>
              </a:r>
            </a:p>
          </p:txBody>
        </p:sp>
        <p:cxnSp>
          <p:nvCxnSpPr>
            <p:cNvPr id="22" name="Curved Connector 21"/>
            <p:cNvCxnSpPr>
              <a:stCxn id="18" idx="2"/>
              <a:endCxn id="20" idx="3"/>
            </p:cNvCxnSpPr>
            <p:nvPr/>
          </p:nvCxnSpPr>
          <p:spPr>
            <a:xfrm rot="5400000">
              <a:off x="8224378" y="4992112"/>
              <a:ext cx="754673" cy="574724"/>
            </a:xfrm>
            <a:prstGeom prst="curvedConnector2">
              <a:avLst/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632333" y="5463833"/>
              <a:ext cx="556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GTA</a:t>
              </a:r>
            </a:p>
          </p:txBody>
        </p:sp>
        <p:cxnSp>
          <p:nvCxnSpPr>
            <p:cNvPr id="51" name="Curved Connector 50"/>
            <p:cNvCxnSpPr>
              <a:stCxn id="20" idx="1"/>
              <a:endCxn id="23" idx="3"/>
            </p:cNvCxnSpPr>
            <p:nvPr/>
          </p:nvCxnSpPr>
          <p:spPr>
            <a:xfrm rot="10800000">
              <a:off x="7188961" y="5648499"/>
              <a:ext cx="562417" cy="831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3" idx="1"/>
              <a:endCxn id="43" idx="1"/>
            </p:cNvCxnSpPr>
            <p:nvPr/>
          </p:nvCxnSpPr>
          <p:spPr>
            <a:xfrm rot="10800000" flipH="1">
              <a:off x="6632332" y="4507285"/>
              <a:ext cx="51099" cy="1141214"/>
            </a:xfrm>
            <a:prstGeom prst="curvedConnector3">
              <a:avLst>
                <a:gd name="adj1" fmla="val -675117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43" idx="0"/>
              <a:endCxn id="40" idx="0"/>
            </p:cNvCxnSpPr>
            <p:nvPr/>
          </p:nvCxnSpPr>
          <p:spPr>
            <a:xfrm rot="5400000" flipH="1" flipV="1">
              <a:off x="7104612" y="3857107"/>
              <a:ext cx="335279" cy="595746"/>
            </a:xfrm>
            <a:prstGeom prst="curvedConnector3">
              <a:avLst>
                <a:gd name="adj1" fmla="val 202893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40" idx="0"/>
              <a:endCxn id="18" idx="0"/>
            </p:cNvCxnSpPr>
            <p:nvPr/>
          </p:nvCxnSpPr>
          <p:spPr>
            <a:xfrm rot="16200000" flipH="1">
              <a:off x="7956867" y="3600597"/>
              <a:ext cx="545466" cy="1318952"/>
            </a:xfrm>
            <a:prstGeom prst="curvedConnector3">
              <a:avLst>
                <a:gd name="adj1" fmla="val -41909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552136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the Algorithm (Pseudo-Alignment)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8267" y="1097281"/>
                <a:ext cx="10706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new set of reads,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determined, and then using the De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Transcriptome,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alignments of a set of reads can be determined.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" y="1097281"/>
                <a:ext cx="10706793" cy="646331"/>
              </a:xfrm>
              <a:prstGeom prst="rect">
                <a:avLst/>
              </a:prstGeom>
              <a:blipFill>
                <a:blip r:embed="rId2"/>
                <a:stretch>
                  <a:fillRect l="-39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35546" y="2449485"/>
            <a:ext cx="2544419" cy="1854137"/>
            <a:chOff x="6632332" y="3987340"/>
            <a:chExt cx="2544419" cy="1854137"/>
          </a:xfrm>
        </p:grpSpPr>
        <p:grpSp>
          <p:nvGrpSpPr>
            <p:cNvPr id="5" name="Group 4"/>
            <p:cNvGrpSpPr/>
            <p:nvPr/>
          </p:nvGrpSpPr>
          <p:grpSpPr>
            <a:xfrm>
              <a:off x="6683432" y="3987340"/>
              <a:ext cx="1828800" cy="1472152"/>
              <a:chOff x="6439593" y="4383579"/>
              <a:chExt cx="1828800" cy="147215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686502" y="4826924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CCA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39593" y="4383579"/>
                <a:ext cx="1537856" cy="1472152"/>
                <a:chOff x="6439593" y="4383579"/>
                <a:chExt cx="1537856" cy="147215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7035339" y="4383579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ACC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298576" y="5486399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CAT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461761" y="5256415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ATA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439593" y="4718858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TAC</a:t>
                  </a:r>
                </a:p>
              </p:txBody>
            </p:sp>
            <p:cxnSp>
              <p:nvCxnSpPr>
                <p:cNvPr id="21" name="Curved Connector 20"/>
                <p:cNvCxnSpPr>
                  <a:stCxn id="17" idx="3"/>
                  <a:endCxn id="15" idx="0"/>
                </p:cNvCxnSpPr>
                <p:nvPr/>
              </p:nvCxnSpPr>
              <p:spPr>
                <a:xfrm>
                  <a:off x="7617230" y="4568245"/>
                  <a:ext cx="360218" cy="258679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urved Connector 21"/>
                <p:cNvCxnSpPr>
                  <a:stCxn id="15" idx="2"/>
                  <a:endCxn id="18" idx="3"/>
                </p:cNvCxnSpPr>
                <p:nvPr/>
              </p:nvCxnSpPr>
              <p:spPr>
                <a:xfrm rot="5400000">
                  <a:off x="7691554" y="5385170"/>
                  <a:ext cx="474809" cy="96981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urved Connector 22"/>
                <p:cNvCxnSpPr>
                  <a:stCxn id="18" idx="1"/>
                  <a:endCxn id="19" idx="2"/>
                </p:cNvCxnSpPr>
                <p:nvPr/>
              </p:nvCxnSpPr>
              <p:spPr>
                <a:xfrm rot="10800000">
                  <a:off x="6752708" y="5625747"/>
                  <a:ext cx="545869" cy="45318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/>
                <p:cNvCxnSpPr>
                  <a:stCxn id="19" idx="1"/>
                  <a:endCxn id="20" idx="1"/>
                </p:cNvCxnSpPr>
                <p:nvPr/>
              </p:nvCxnSpPr>
              <p:spPr>
                <a:xfrm rot="10800000">
                  <a:off x="6439593" y="4903525"/>
                  <a:ext cx="22168" cy="537557"/>
                </a:xfrm>
                <a:prstGeom prst="curvedConnector3">
                  <a:avLst>
                    <a:gd name="adj1" fmla="val 113121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>
                  <a:endCxn id="17" idx="0"/>
                </p:cNvCxnSpPr>
                <p:nvPr/>
              </p:nvCxnSpPr>
              <p:spPr>
                <a:xfrm flipV="1">
                  <a:off x="6700058" y="4383579"/>
                  <a:ext cx="626227" cy="329737"/>
                </a:xfrm>
                <a:prstGeom prst="curvedConnector4">
                  <a:avLst>
                    <a:gd name="adj1" fmla="val 26770"/>
                    <a:gd name="adj2" fmla="val 16932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Rectangle 6"/>
            <p:cNvSpPr/>
            <p:nvPr/>
          </p:nvSpPr>
          <p:spPr>
            <a:xfrm>
              <a:off x="8601401" y="4532806"/>
              <a:ext cx="575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CCG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51377" y="5472145"/>
              <a:ext cx="56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CGT</a:t>
              </a:r>
            </a:p>
          </p:txBody>
        </p:sp>
        <p:cxnSp>
          <p:nvCxnSpPr>
            <p:cNvPr id="9" name="Curved Connector 8"/>
            <p:cNvCxnSpPr>
              <a:stCxn id="7" idx="2"/>
              <a:endCxn id="8" idx="3"/>
            </p:cNvCxnSpPr>
            <p:nvPr/>
          </p:nvCxnSpPr>
          <p:spPr>
            <a:xfrm rot="5400000">
              <a:off x="8224378" y="4992112"/>
              <a:ext cx="754673" cy="574724"/>
            </a:xfrm>
            <a:prstGeom prst="curvedConnector2">
              <a:avLst/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32333" y="5463833"/>
              <a:ext cx="556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D1E1F"/>
                  </a:solidFill>
                </a:rPr>
                <a:t>GTA</a:t>
              </a:r>
            </a:p>
          </p:txBody>
        </p:sp>
        <p:cxnSp>
          <p:nvCxnSpPr>
            <p:cNvPr id="11" name="Curved Connector 10"/>
            <p:cNvCxnSpPr>
              <a:stCxn id="8" idx="1"/>
              <a:endCxn id="10" idx="3"/>
            </p:cNvCxnSpPr>
            <p:nvPr/>
          </p:nvCxnSpPr>
          <p:spPr>
            <a:xfrm rot="10800000">
              <a:off x="7188961" y="5648499"/>
              <a:ext cx="562417" cy="831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0" idx="1"/>
              <a:endCxn id="20" idx="1"/>
            </p:cNvCxnSpPr>
            <p:nvPr/>
          </p:nvCxnSpPr>
          <p:spPr>
            <a:xfrm rot="10800000" flipH="1">
              <a:off x="6632332" y="4507285"/>
              <a:ext cx="51099" cy="1141214"/>
            </a:xfrm>
            <a:prstGeom prst="curvedConnector3">
              <a:avLst>
                <a:gd name="adj1" fmla="val -675117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20" idx="0"/>
              <a:endCxn id="17" idx="0"/>
            </p:cNvCxnSpPr>
            <p:nvPr/>
          </p:nvCxnSpPr>
          <p:spPr>
            <a:xfrm rot="5400000" flipH="1" flipV="1">
              <a:off x="7104612" y="3857107"/>
              <a:ext cx="335279" cy="595746"/>
            </a:xfrm>
            <a:prstGeom prst="curvedConnector3">
              <a:avLst>
                <a:gd name="adj1" fmla="val 202893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7" idx="0"/>
              <a:endCxn id="7" idx="0"/>
            </p:cNvCxnSpPr>
            <p:nvPr/>
          </p:nvCxnSpPr>
          <p:spPr>
            <a:xfrm rot="16200000" flipH="1">
              <a:off x="7956867" y="3600597"/>
              <a:ext cx="545466" cy="1318952"/>
            </a:xfrm>
            <a:prstGeom prst="curvedConnector3">
              <a:avLst>
                <a:gd name="adj1" fmla="val -41909"/>
              </a:avLst>
            </a:prstGeom>
            <a:ln>
              <a:solidFill>
                <a:srgbClr val="FD1E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54108" y="3111330"/>
            <a:ext cx="1064202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R1: ACCA</a:t>
            </a:r>
          </a:p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R2: ACCG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R3: TACC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2118310" y="3572995"/>
            <a:ext cx="691392" cy="3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286" y="4258889"/>
            <a:ext cx="24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Sequencing Reads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4495" y="3743098"/>
            <a:ext cx="533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TAC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CAT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7994" y="3053141"/>
            <a:ext cx="575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ACC</a:t>
            </a:r>
          </a:p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CCG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130" y="2288370"/>
            <a:ext cx="562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ACC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CCA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0304" y="4386351"/>
            <a:ext cx="24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3-mers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1" idx="3"/>
          </p:cNvCxnSpPr>
          <p:nvPr/>
        </p:nvCxnSpPr>
        <p:spPr>
          <a:xfrm flipV="1">
            <a:off x="3483344" y="3341716"/>
            <a:ext cx="1454416" cy="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3853" y="4862946"/>
            <a:ext cx="597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3-mers from reads to color DBG transcriptome allows the determination of compatibility counts.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7" idx="3"/>
          </p:cNvCxnSpPr>
          <p:nvPr/>
        </p:nvCxnSpPr>
        <p:spPr>
          <a:xfrm>
            <a:off x="7879965" y="3179617"/>
            <a:ext cx="973090" cy="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4000" y="1626169"/>
            <a:ext cx="1617133" cy="6463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T1: ACCATACC</a:t>
            </a:r>
            <a:endParaRPr lang="en-US" dirty="0"/>
          </a:p>
          <a:p>
            <a:r>
              <a:rPr lang="en-US" dirty="0" smtClean="0">
                <a:solidFill>
                  <a:srgbClr val="FD1E1F"/>
                </a:solidFill>
              </a:rPr>
              <a:t>T2: ACCGTACC</a:t>
            </a:r>
            <a:endParaRPr lang="en-US" dirty="0">
              <a:solidFill>
                <a:srgbClr val="FD1E1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12158" y="2781592"/>
            <a:ext cx="788999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R1: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R2: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R3: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43" y="6211669"/>
            <a:ext cx="691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tinyheero.github.io/2015/09/02/pseudoalignments-kallisto.html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8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2" y="872289"/>
            <a:ext cx="5800032" cy="2583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0" y="3470504"/>
            <a:ext cx="5918575" cy="20634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834" y="2535381"/>
            <a:ext cx="32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03" y="872836"/>
            <a:ext cx="5683764" cy="24938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027492" y="150044"/>
            <a:ext cx="8513045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Pseudo-Alignment Example Backup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7658" y="4698752"/>
            <a:ext cx="5073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tinyheero.github.io/2015/09/02/pseudoalignments-kallisto.html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2444" y="3699164"/>
            <a:ext cx="369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taken from Fong Chun Chan’s Blog post on “How </a:t>
            </a:r>
            <a:r>
              <a:rPr lang="en-US" dirty="0" err="1" smtClean="0"/>
              <a:t>Pseudoalignments</a:t>
            </a:r>
            <a:r>
              <a:rPr lang="en-US" dirty="0"/>
              <a:t> </a:t>
            </a:r>
            <a:r>
              <a:rPr lang="en-US" dirty="0" smtClean="0"/>
              <a:t>Work in </a:t>
            </a:r>
            <a:r>
              <a:rPr lang="en-US" dirty="0" err="1" smtClean="0"/>
              <a:t>Kallisto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552136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Salmon: Understanding the Algorithm ( Quasi-Mapping)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7" y="1498629"/>
            <a:ext cx="10794281" cy="754121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877098" y="2086495"/>
            <a:ext cx="197011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80160" y="2668385"/>
                <a:ext cx="10016837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alignments are being used, then the Fragment-Transcript agreement model used by Salmon incorporates the true alignment information in this term (The Probability of generating alignment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fragment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drawn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position, orientation, and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‘Quasi-Mapping’ Mode however this term is fixed as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Salmon, there are additional phases where parameters are calculated and utilized for determining a better transcript abundance quantification.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2668385"/>
                <a:ext cx="10016837" cy="2053639"/>
              </a:xfrm>
              <a:prstGeom prst="rect">
                <a:avLst/>
              </a:prstGeom>
              <a:blipFill>
                <a:blip r:embed="rId3"/>
                <a:stretch>
                  <a:fillRect l="-365" t="-1780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70065" y="6131668"/>
            <a:ext cx="6727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https://www.ncbi.nlm.nih.gov/pmc/articles/PMC5600148/#</a:t>
            </a:r>
            <a:r>
              <a:rPr lang="en-US" dirty="0" smtClean="0">
                <a:hlinkClick r:id="rId4"/>
              </a:rPr>
              <a:t>FD10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62740" y="5123148"/>
            <a:ext cx="701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Duggal G, Love MI, Irizarry RA, Kingsford C. Salmon provides fast and bias-aware quantification of transcript expression.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2017;14(4):417-419. doi:10.1038/nmeth.4197</a:t>
            </a:r>
          </a:p>
        </p:txBody>
      </p:sp>
    </p:spTree>
    <p:extLst>
      <p:ext uri="{BB962C8B-B14F-4D97-AF65-F5344CB8AC3E}">
        <p14:creationId xmlns:p14="http://schemas.microsoft.com/office/powerpoint/2010/main" val="25422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6023602"/>
            <a:ext cx="805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hbctraining.github.io/Intro-to-rnaseq-hpc-salmon-flipped/lessons/08_quasi_alignment_salmon.html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552136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Salmon: Understanding the Algorithm ( Quasi-Mapping)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4" y="684337"/>
            <a:ext cx="8591358" cy="474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25" y="5403272"/>
            <a:ext cx="551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From Article: </a:t>
            </a:r>
            <a:r>
              <a:rPr lang="en-US" b="1" dirty="0" smtClean="0"/>
              <a:t>Quantification </a:t>
            </a:r>
            <a:r>
              <a:rPr lang="en-US" b="1" dirty="0"/>
              <a:t>of transcript abundance using </a:t>
            </a:r>
            <a:r>
              <a:rPr lang="en-US" b="1" dirty="0" smtClean="0"/>
              <a:t>Salmon Introduction </a:t>
            </a:r>
            <a:r>
              <a:rPr lang="en-US" b="1" dirty="0"/>
              <a:t>to bulk RNA-</a:t>
            </a:r>
            <a:r>
              <a:rPr lang="en-US" b="1" dirty="0" err="1"/>
              <a:t>seq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5033" y="1105593"/>
            <a:ext cx="40621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First a Suffix Array is built for the transcriptome</a:t>
            </a:r>
          </a:p>
          <a:p>
            <a:pPr marL="342900" indent="-342900">
              <a:buAutoNum type="arabicPeriod"/>
            </a:pPr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Hash table for indexing into the </a:t>
            </a:r>
            <a:r>
              <a:rPr lang="en-US" dirty="0" err="1" smtClean="0"/>
              <a:t>the</a:t>
            </a:r>
            <a:r>
              <a:rPr lang="en-US" dirty="0" smtClean="0"/>
              <a:t> suffix array is constructed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Reads are scanned, and when k-</a:t>
            </a:r>
            <a:r>
              <a:rPr lang="en-US" dirty="0" err="1" smtClean="0"/>
              <a:t>mers</a:t>
            </a:r>
            <a:r>
              <a:rPr lang="en-US" dirty="0" smtClean="0"/>
              <a:t> in the hash table are found, all suffixes matching are extracted from the suffix array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longest prefix in common among all the suffixes (called the MMP Maximal Matching Prefix) is found.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is repeated for all </a:t>
            </a:r>
            <a:r>
              <a:rPr lang="en-US" dirty="0" err="1" smtClean="0"/>
              <a:t>kmers</a:t>
            </a:r>
            <a:r>
              <a:rPr lang="en-US" dirty="0" smtClean="0"/>
              <a:t>, and then the intersection of transcripts in the MMP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Transcripts which are intersected by the associated MMP are provided as the compatible quasi-mappings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552" y="3964863"/>
            <a:ext cx="46662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From Paper: </a:t>
            </a:r>
          </a:p>
          <a:p>
            <a:endParaRPr lang="en-US" sz="1400" i="1" dirty="0"/>
          </a:p>
          <a:p>
            <a:r>
              <a:rPr lang="en-US" sz="1400" b="1" dirty="0" err="1" smtClean="0"/>
              <a:t>RapMap</a:t>
            </a:r>
            <a:r>
              <a:rPr lang="en-US" sz="1400" b="1" dirty="0"/>
              <a:t>: a rapid, sensitive and accurate tool for mapping RNA-</a:t>
            </a:r>
            <a:r>
              <a:rPr lang="en-US" sz="1400" b="1" dirty="0" err="1"/>
              <a:t>seq</a:t>
            </a:r>
            <a:r>
              <a:rPr lang="en-US" sz="1400" b="1" dirty="0"/>
              <a:t> reads to transcriptomes. A. Srivastava, H. Sarkar, N. Gupta, R. </a:t>
            </a:r>
            <a:r>
              <a:rPr lang="en-US" sz="1400" b="1" dirty="0" err="1"/>
              <a:t>Patro</a:t>
            </a:r>
            <a:r>
              <a:rPr lang="en-US" sz="1400" b="1" dirty="0"/>
              <a:t>. Bioinformatics (2016) 32 (12): i192-i200.</a:t>
            </a:r>
          </a:p>
        </p:txBody>
      </p:sp>
    </p:spTree>
    <p:extLst>
      <p:ext uri="{BB962C8B-B14F-4D97-AF65-F5344CB8AC3E}">
        <p14:creationId xmlns:p14="http://schemas.microsoft.com/office/powerpoint/2010/main" val="23563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694983" y="2884931"/>
            <a:ext cx="8513045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Questions about Pseudo-Alignment/Quasi-Mapping?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2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4330119" y="3051186"/>
            <a:ext cx="325432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Break (10 Minutes)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1: 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+20+34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blipFill>
                <a:blip r:embed="rId9"/>
                <a:stretch>
                  <a:fillRect t="-6557" r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t="-655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blipFill>
                <a:blip r:embed="rId11"/>
                <a:stretch>
                  <a:fillRect t="-666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+20+34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)+34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RNA-seq reads from an experiment involving a transcriptome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reads came specifically from </a:t>
                </a:r>
                <a:r>
                  <a:rPr lang="en-US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categories.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646331"/>
              </a:xfrm>
              <a:prstGeom prst="rect">
                <a:avLst/>
              </a:prstGeom>
              <a:blipFill>
                <a:blip r:embed="rId2"/>
                <a:stretch>
                  <a:fillRect l="-3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17080" y="1329915"/>
            <a:ext cx="2080029" cy="3507971"/>
            <a:chOff x="1272771" y="1928553"/>
            <a:chExt cx="2080029" cy="3507971"/>
          </a:xfrm>
        </p:grpSpPr>
        <p:sp>
          <p:nvSpPr>
            <p:cNvPr id="11" name="Rectangle 10"/>
            <p:cNvSpPr/>
            <p:nvPr/>
          </p:nvSpPr>
          <p:spPr>
            <a:xfrm>
              <a:off x="1296786" y="1928553"/>
              <a:ext cx="1878214" cy="3507971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25134" y="2997200"/>
              <a:ext cx="922085" cy="554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40583" y="3109268"/>
              <a:ext cx="897812" cy="1247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92905" y="1953028"/>
              <a:ext cx="1521229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In-Vivo RNA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2771" y="230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1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5171" y="2494895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A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104" y="2689629"/>
                  <a:ext cx="152122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00" t="-4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71" y="3112962"/>
                  <a:ext cx="1521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0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2133601" y="3437466"/>
              <a:ext cx="922085" cy="5542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9050" y="3549534"/>
              <a:ext cx="897812" cy="1247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25171" y="3570156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B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091268" y="4055533"/>
              <a:ext cx="922085" cy="5542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38" y="3747962"/>
                  <a:ext cx="152122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05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Allele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43" y="4044561"/>
                  <a:ext cx="152122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00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2091268" y="4385732"/>
              <a:ext cx="922085" cy="554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6717" y="4497800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23650" y="4616334"/>
              <a:ext cx="897812" cy="1247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5003800"/>
                  <a:ext cx="922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1323571" y="4840161"/>
              <a:ext cx="1521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2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b="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000" y="4555066"/>
                  <a:ext cx="922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1453413" y="4813791"/>
            <a:ext cx="244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Genes, transcripts, and alleles are initially differentially expressed in a subject of interest.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16968" y="1876726"/>
            <a:ext cx="2583782" cy="1257300"/>
            <a:chOff x="3410618" y="1784350"/>
            <a:chExt cx="2583782" cy="12573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3790950" y="1784350"/>
              <a:ext cx="2203450" cy="1257300"/>
              <a:chOff x="4762500" y="2222500"/>
              <a:chExt cx="2203450" cy="12573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4793694" y="2744400"/>
                <a:ext cx="2144229" cy="668775"/>
                <a:chOff x="4882594" y="2287200"/>
                <a:chExt cx="2144229" cy="66877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882594" y="2287200"/>
                  <a:ext cx="2119572" cy="666988"/>
                  <a:chOff x="4940346" y="3865743"/>
                  <a:chExt cx="2119572" cy="666988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347815" y="40406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21596" y="394274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123226" y="3989267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747264" y="41994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5033390" y="416893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5926935" y="41288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5482569" y="429085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60610" y="434700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55258" y="428765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5910892" y="443042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246173" y="40630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926935" y="399408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097558" y="438711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394337" y="4520261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78835" y="410637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575613" y="434540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132275" y="4237919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46174" y="4390320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695929" y="44753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001305" y="422348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981479" y="386574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940346" y="4326152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391128" y="390103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024792" y="4034185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446700" y="418658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300716" y="4098353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076704" y="4433634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162754" y="3912266"/>
                    <a:ext cx="613218" cy="12470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123031" y="2362465"/>
                  <a:ext cx="1903792" cy="593510"/>
                  <a:chOff x="5053181" y="3403865"/>
                  <a:chExt cx="1903792" cy="59351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182718" y="34774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5053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5070114" y="37588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5785968" y="35790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5116681" y="38435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22514" y="39112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5379568" y="39727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02481" y="37038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660664" y="37779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46318" y="399183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5580231" y="36276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6035314" y="385413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420968" y="3769583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6450181" y="3640351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054364" y="3479485"/>
                    <a:ext cx="506792" cy="1247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5501990" y="34038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225890" y="35372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5140040" y="3549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81390" y="393091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365590" y="3695965"/>
                    <a:ext cx="520493" cy="554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Rectangle 115"/>
              <p:cNvSpPr/>
              <p:nvPr/>
            </p:nvSpPr>
            <p:spPr>
              <a:xfrm>
                <a:off x="4762500" y="2222500"/>
                <a:ext cx="2203450" cy="12573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061606" y="2257828"/>
                <a:ext cx="16122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Sampled RNA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410618" y="1967430"/>
              <a:ext cx="380332" cy="107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410618" y="2236938"/>
              <a:ext cx="3753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410618" y="2448693"/>
              <a:ext cx="380332" cy="8757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3410618" y="2705100"/>
              <a:ext cx="386682" cy="347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730234" y="3195143"/>
            <a:ext cx="27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reads are sampled from the original subject’s genetic material.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6670305" y="1992430"/>
            <a:ext cx="4822255" cy="3426595"/>
            <a:chOff x="7007190" y="1780674"/>
            <a:chExt cx="4822255" cy="3426595"/>
          </a:xfrm>
        </p:grpSpPr>
        <p:grpSp>
          <p:nvGrpSpPr>
            <p:cNvPr id="140" name="Group 139"/>
            <p:cNvGrpSpPr/>
            <p:nvPr/>
          </p:nvGrpSpPr>
          <p:grpSpPr>
            <a:xfrm>
              <a:off x="7007190" y="1780674"/>
              <a:ext cx="4822255" cy="3426595"/>
              <a:chOff x="6622181" y="2002054"/>
              <a:chExt cx="5024386" cy="3426595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622181" y="2002054"/>
                <a:ext cx="5024386" cy="342659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42528" y="2102955"/>
                <a:ext cx="4753612" cy="30777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Pseudo/Quasi/Fully Aligned RNA Read Pattern Counts</a:t>
                </a:r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2272419">
                <a:off x="7262621" y="2920669"/>
                <a:ext cx="3248125" cy="1613481"/>
              </a:xfrm>
              <a:prstGeom prst="ellipse">
                <a:avLst/>
              </a:prstGeom>
              <a:solidFill>
                <a:srgbClr val="1CA9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 rot="2272419">
                <a:off x="6714394" y="3227076"/>
                <a:ext cx="3248125" cy="1613481"/>
              </a:xfrm>
              <a:prstGeom prst="ellipse">
                <a:avLst/>
              </a:prstGeom>
              <a:solidFill>
                <a:srgbClr val="8348A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 rot="19327581" flipH="1">
                <a:off x="7617149" y="2919069"/>
                <a:ext cx="3248125" cy="1613481"/>
              </a:xfrm>
              <a:prstGeom prst="ellipse">
                <a:avLst/>
              </a:prstGeom>
              <a:solidFill>
                <a:srgbClr val="3CAF2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 rot="19327581" flipH="1">
                <a:off x="8164186" y="3215847"/>
                <a:ext cx="3248125" cy="1613481"/>
              </a:xfrm>
              <a:prstGeom prst="ellipse">
                <a:avLst/>
              </a:prstGeom>
              <a:solidFill>
                <a:srgbClr val="FD1E1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085221" y="2300438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75096" y="280897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1.a.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930065" y="230685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 smtClean="0">
                  <a:solidFill>
                    <a:srgbClr val="000000"/>
                  </a:solidFill>
                </a:rPr>
                <a:t>α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775483" y="2834639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1.b.</a:t>
              </a:r>
              <a:r>
                <a:rPr lang="el-GR" dirty="0">
                  <a:solidFill>
                    <a:srgbClr val="000000"/>
                  </a:solidFill>
                </a:rPr>
                <a:t>β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861" y="2502568"/>
                  <a:ext cx="51103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952" r="-476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146" y="2760847"/>
                  <a:ext cx="4533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667" r="-1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033" y="2500964"/>
                  <a:ext cx="5110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952" r="-357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865" y="2876350"/>
                  <a:ext cx="44595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84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95" y="3471511"/>
                  <a:ext cx="514243" cy="301749"/>
                </a:xfrm>
                <a:prstGeom prst="rect">
                  <a:avLst/>
                </a:prstGeom>
                <a:blipFill>
                  <a:blip r:embed="rId13"/>
                  <a:stretch>
                    <a:fillRect l="-5882" r="-8235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688" y="3999295"/>
                  <a:ext cx="3397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9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1⋅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396" y="4570394"/>
                  <a:ext cx="456535" cy="301749"/>
                </a:xfrm>
                <a:prstGeom prst="rect">
                  <a:avLst/>
                </a:prstGeom>
                <a:blipFill>
                  <a:blip r:embed="rId15"/>
                  <a:stretch>
                    <a:fillRect l="-6667" r="-10667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80" y="3344779"/>
                  <a:ext cx="509435" cy="301749"/>
                </a:xfrm>
                <a:prstGeom prst="rect">
                  <a:avLst/>
                </a:prstGeom>
                <a:blipFill>
                  <a:blip r:embed="rId16"/>
                  <a:stretch>
                    <a:fillRect l="-6024" r="-843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446" y="2893996"/>
                  <a:ext cx="44153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4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499" y="4806214"/>
                  <a:ext cx="765209" cy="301749"/>
                </a:xfrm>
                <a:prstGeom prst="rect">
                  <a:avLst/>
                </a:prstGeom>
                <a:blipFill>
                  <a:blip r:embed="rId18"/>
                  <a:stretch>
                    <a:fillRect l="-3125" r="-4688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stCxn id="156" idx="1"/>
            </p:cNvCxnSpPr>
            <p:nvPr/>
          </p:nvCxnSpPr>
          <p:spPr>
            <a:xfrm flipH="1" flipV="1">
              <a:off x="9837019" y="4475747"/>
              <a:ext cx="792480" cy="48134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655" y="4448475"/>
                  <a:ext cx="765594" cy="301749"/>
                </a:xfrm>
                <a:prstGeom prst="rect">
                  <a:avLst/>
                </a:prstGeom>
                <a:blipFill>
                  <a:blip r:embed="rId19"/>
                  <a:stretch>
                    <a:fillRect l="-7031" r="-8594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1"/>
            </p:cNvCxnSpPr>
            <p:nvPr/>
          </p:nvCxnSpPr>
          <p:spPr>
            <a:xfrm flipH="1" flipV="1">
              <a:off x="10212404" y="4312118"/>
              <a:ext cx="781251" cy="287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927" y="4081111"/>
                  <a:ext cx="76238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150" r="-1575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61" idx="1"/>
            </p:cNvCxnSpPr>
            <p:nvPr/>
          </p:nvCxnSpPr>
          <p:spPr>
            <a:xfrm flipH="1" flipV="1">
              <a:off x="9942897" y="3580600"/>
              <a:ext cx="1078030" cy="63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684" y="4862363"/>
                  <a:ext cx="765594" cy="301749"/>
                </a:xfrm>
                <a:prstGeom prst="rect">
                  <a:avLst/>
                </a:prstGeom>
                <a:blipFill>
                  <a:blip r:embed="rId21"/>
                  <a:stretch>
                    <a:fillRect l="-3125" r="-3906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067" y="4533499"/>
                  <a:ext cx="765594" cy="301749"/>
                </a:xfrm>
                <a:prstGeom prst="rect">
                  <a:avLst/>
                </a:prstGeom>
                <a:blipFill>
                  <a:blip r:embed="rId22"/>
                  <a:stretch>
                    <a:fillRect l="-7031" r="-7813" b="-250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088" y="4204636"/>
                  <a:ext cx="76200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3150" r="-2362" b="-12500"/>
                  </a:stretch>
                </a:blipFill>
                <a:ln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>
              <a:stCxn id="170" idx="3"/>
            </p:cNvCxnSpPr>
            <p:nvPr/>
          </p:nvCxnSpPr>
          <p:spPr>
            <a:xfrm flipV="1">
              <a:off x="7806091" y="3570975"/>
              <a:ext cx="1087652" cy="77216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9" idx="3"/>
            </p:cNvCxnSpPr>
            <p:nvPr/>
          </p:nvCxnSpPr>
          <p:spPr>
            <a:xfrm flipV="1">
              <a:off x="7801661" y="4283242"/>
              <a:ext cx="707072" cy="40113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8" idx="3"/>
            </p:cNvCxnSpPr>
            <p:nvPr/>
          </p:nvCxnSpPr>
          <p:spPr>
            <a:xfrm flipV="1">
              <a:off x="8265278" y="4466122"/>
              <a:ext cx="609215" cy="54711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>
            <a:off x="6003625" y="19759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003625" y="22235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6003625" y="246487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009975" y="2712520"/>
            <a:ext cx="660400" cy="63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-125128" y="135716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True Abundances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4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Table 1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34679"/>
                  </p:ext>
                </p:extLst>
              </p:nvPr>
            </p:nvGraphicFramePr>
            <p:xfrm>
              <a:off x="125128" y="2011677"/>
              <a:ext cx="1318661" cy="1828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93019">
                      <a:extLst>
                        <a:ext uri="{9D8B030D-6E8A-4147-A177-3AD203B41FA5}">
                          <a16:colId xmlns:a16="http://schemas.microsoft.com/office/drawing/2014/main" val="1395666471"/>
                        </a:ext>
                      </a:extLst>
                    </a:gridCol>
                    <a:gridCol w="625642">
                      <a:extLst>
                        <a:ext uri="{9D8B030D-6E8A-4147-A177-3AD203B41FA5}">
                          <a16:colId xmlns:a16="http://schemas.microsoft.com/office/drawing/2014/main" val="16325099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TX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CNT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227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106667" r="-1262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618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1.A.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203279" r="-1262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0882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α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308333" r="-12621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572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0000"/>
                              </a:solidFill>
                            </a:rPr>
                            <a:t>1.B.</a:t>
                          </a:r>
                          <a:r>
                            <a:rPr lang="el-GR" dirty="0" smtClean="0">
                              <a:solidFill>
                                <a:srgbClr val="000000"/>
                              </a:solidFill>
                            </a:rPr>
                            <a:t>β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4"/>
                          <a:stretch>
                            <a:fillRect l="-119417" t="-408333" r="-1262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7541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0" name="TextBox 199"/>
          <p:cNvSpPr txBox="1"/>
          <p:nvPr/>
        </p:nvSpPr>
        <p:spPr>
          <a:xfrm>
            <a:off x="6246796" y="1326238"/>
            <a:ext cx="570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Reads allow counts of compatible transcript patterns to be captured.</a:t>
            </a:r>
          </a:p>
        </p:txBody>
      </p:sp>
      <p:sp>
        <p:nvSpPr>
          <p:cNvPr id="201" name="Oval 200"/>
          <p:cNvSpPr/>
          <p:nvPr/>
        </p:nvSpPr>
        <p:spPr>
          <a:xfrm>
            <a:off x="924025" y="2444817"/>
            <a:ext cx="413887" cy="141491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0" y="3869357"/>
            <a:ext cx="1578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are interested in the vector of true abundances, and estimate these through EM.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3795695" y="4185184"/>
            <a:ext cx="2203450" cy="2311868"/>
            <a:chOff x="4228831" y="4223686"/>
            <a:chExt cx="2203450" cy="2311868"/>
          </a:xfrm>
        </p:grpSpPr>
        <p:sp>
          <p:nvSpPr>
            <p:cNvPr id="213" name="Rectangle 212"/>
            <p:cNvSpPr/>
            <p:nvPr/>
          </p:nvSpPr>
          <p:spPr>
            <a:xfrm>
              <a:off x="4228831" y="4223686"/>
              <a:ext cx="2203450" cy="231186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12119" y="4274852"/>
              <a:ext cx="2050180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Maximization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9" name="Picture 26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5913568" y="4489023"/>
            <a:ext cx="749873" cy="90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0000"/>
                    </a:solidFill>
                  </a:rPr>
                  <a:t>[E-Step]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[M-Step]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den>
                    </m:f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02" y="5053262"/>
                <a:ext cx="2425566" cy="1195648"/>
              </a:xfrm>
              <a:prstGeom prst="rect">
                <a:avLst/>
              </a:prstGeom>
              <a:blipFill>
                <a:blip r:embed="rId26"/>
                <a:stretch>
                  <a:fillRect l="-2261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vector of proportions associated with the transcriptome,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pattern counts from alignment.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09" y="5380672"/>
                <a:ext cx="2533050" cy="1477328"/>
              </a:xfrm>
              <a:prstGeom prst="rect">
                <a:avLst/>
              </a:prstGeom>
              <a:blipFill>
                <a:blip r:embed="rId27"/>
                <a:stretch>
                  <a:fillRect l="-1923" t="-2479" r="-360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[M-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the distribution of the reads among their true transcript sources can be modeled as multinomial.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the count vector of the true abundances,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3" y="653642"/>
                <a:ext cx="13039106" cy="705642"/>
              </a:xfrm>
              <a:prstGeom prst="rect">
                <a:avLst/>
              </a:prstGeom>
              <a:blipFill>
                <a:blip r:embed="rId2"/>
                <a:stretch>
                  <a:fillRect l="-327" t="-4310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7" y="1328287"/>
                <a:ext cx="956751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probability distribution function doubles as the Likelihood for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observed data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3" y="2259457"/>
                <a:ext cx="13039106" cy="369332"/>
              </a:xfrm>
              <a:prstGeom prst="rect">
                <a:avLst/>
              </a:prstGeom>
              <a:blipFill>
                <a:blip r:embed="rId4"/>
                <a:stretch>
                  <a:fillRect l="-3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9" y="2654969"/>
                <a:ext cx="9567512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forget that there is an inherent constraint on the parameter space (the sum of all proportions must be one).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ℓ(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the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accomplished by using the method of Lagrange multipliers.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7" y="3576514"/>
                <a:ext cx="13039106" cy="938462"/>
              </a:xfrm>
              <a:prstGeom prst="rect">
                <a:avLst/>
              </a:prstGeom>
              <a:blipFill>
                <a:blip r:embed="rId6"/>
                <a:stretch>
                  <a:fillRect l="-327" t="-16234" b="-4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169" y="2666199"/>
                <a:ext cx="1145407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65" y="4629751"/>
                <a:ext cx="8864867" cy="984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2" y="5581046"/>
                <a:ext cx="6787413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8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 [E-</a:t>
            </a:r>
            <a:r>
              <a:rPr kumimoji="0" lang="en-US" sz="2800" b="1" i="0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p]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259" y="903899"/>
                <a:ext cx="11213433" cy="509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calculates the conditional expectation for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during the E-Step.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we must first determine a valid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parameter estimated from the previous step (or the initial value used).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nstead of observing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directly, we observe the pattern count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indexed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runs from 1 to the number of unique compatibility patterns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expectations of the missing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computed using the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compose the counts of patterns including those same missing components.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missing, but we determine there are reads which align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well as others,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compatible with transcript 1, then each of these quantities would be used to compute the conditional expectation of the missing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Note, we either begin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have iterated to the </a:t>
                </a:r>
                <a:r>
                  <a:rPr lang="en-US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30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step, and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expectation of the missing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by considering the observations of those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contain alignments to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𝝍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1 if read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present in compatibility pattern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0 otherwise.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 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59" y="903899"/>
                <a:ext cx="11213433" cy="5097678"/>
              </a:xfrm>
              <a:prstGeom prst="rect">
                <a:avLst/>
              </a:prstGeom>
              <a:blipFill>
                <a:blip r:embed="rId2"/>
                <a:stretch>
                  <a:fillRect l="-326" t="-597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49154" y="2011680"/>
            <a:ext cx="8094846" cy="157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9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85861" y="1577288"/>
                <a:ext cx="3691523" cy="978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 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acc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61" y="1577288"/>
                <a:ext cx="3691523" cy="978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33590" y="1725987"/>
                <a:ext cx="2254143" cy="69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90" y="1725987"/>
                <a:ext cx="2254143" cy="694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4259" y="903899"/>
            <a:ext cx="1121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 algorithm amounts to applying these two operations in alternative order until there is convergence in the parameter vector.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467" y="182880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[E-Step]</a:t>
            </a: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1734" y="1930399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[M-Step]</a:t>
            </a: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8859" y="2834299"/>
                <a:ext cx="112134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EM Algorithm will achieve convergence when the change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below some user selected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9" y="2834299"/>
                <a:ext cx="11213433" cy="923330"/>
              </a:xfrm>
              <a:prstGeom prst="rect">
                <a:avLst/>
              </a:prstGeom>
              <a:blipFill>
                <a:blip r:embed="rId4"/>
                <a:stretch>
                  <a:fillRect l="-326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64935" y="3708400"/>
            <a:ext cx="26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[Convergence Criteria]</a:t>
            </a: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97750" y="3678862"/>
                <a:ext cx="22365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50" y="3678862"/>
                <a:ext cx="2236574" cy="387927"/>
              </a:xfrm>
              <a:prstGeom prst="rect">
                <a:avLst/>
              </a:prstGeom>
              <a:blipFill>
                <a:blip r:embed="rId5"/>
                <a:stretch>
                  <a:fillRect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46592" y="4688499"/>
            <a:ext cx="1121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Expectation Maximization algorithm for Multinomial count data (as above) can be applied in a general case.  This algorithm is implemented in multiple software packages available for use, but we have created a general version (For a copy, please request via email at this stage).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1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(Multinomial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algorithm example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0669" y="1574799"/>
                <a:ext cx="3420533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69" y="1574799"/>
                <a:ext cx="3420533" cy="84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8799" y="1270000"/>
            <a:ext cx="392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have true abundances </a:t>
            </a:r>
          </a:p>
          <a:p>
            <a:r>
              <a:rPr lang="en-US" dirty="0" smtClean="0"/>
              <a:t>Transcript 1 : 500 (0.5)</a:t>
            </a:r>
          </a:p>
          <a:p>
            <a:r>
              <a:rPr lang="en-US" dirty="0" smtClean="0"/>
              <a:t>Transcript 2 : 200 (0.2)</a:t>
            </a:r>
          </a:p>
          <a:p>
            <a:r>
              <a:rPr lang="en-US" dirty="0" smtClean="0"/>
              <a:t>Transcript 3 : 300 (0.3)</a:t>
            </a:r>
          </a:p>
          <a:p>
            <a:endParaRPr lang="en-US" dirty="0"/>
          </a:p>
          <a:p>
            <a:r>
              <a:rPr lang="en-US" dirty="0" smtClean="0"/>
              <a:t>But that we can only observe whether reads are in the following: </a:t>
            </a:r>
          </a:p>
          <a:p>
            <a:r>
              <a:rPr lang="en-US" dirty="0" smtClean="0"/>
              <a:t>(T1,T3): 300+250 = 550 </a:t>
            </a:r>
          </a:p>
          <a:p>
            <a:r>
              <a:rPr lang="en-US" dirty="0" smtClean="0"/>
              <a:t>(T1,T2): 200+200 = 400</a:t>
            </a:r>
          </a:p>
          <a:p>
            <a:r>
              <a:rPr lang="en-US" dirty="0" smtClean="0"/>
              <a:t>(T3): 50 = 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867" y="4275666"/>
                <a:ext cx="4360333" cy="121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 is typical to start with uniform probabilities for transcripts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4275666"/>
                <a:ext cx="4360333" cy="1212063"/>
              </a:xfrm>
              <a:prstGeom prst="rect">
                <a:avLst/>
              </a:prstGeom>
              <a:blipFill>
                <a:blip r:embed="rId3"/>
                <a:stretch>
                  <a:fillRect l="-1259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033315" y="863600"/>
            <a:ext cx="3662886" cy="1659467"/>
            <a:chOff x="4515915" y="1066800"/>
            <a:chExt cx="3662886" cy="1659467"/>
          </a:xfrm>
        </p:grpSpPr>
        <p:sp>
          <p:nvSpPr>
            <p:cNvPr id="9" name="Rectangle 8"/>
            <p:cNvSpPr/>
            <p:nvPr/>
          </p:nvSpPr>
          <p:spPr>
            <a:xfrm>
              <a:off x="4529667" y="1066800"/>
              <a:ext cx="3166533" cy="165946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689601" y="1769533"/>
                  <a:ext cx="2489200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1" y="1769533"/>
                  <a:ext cx="2489200" cy="8469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15915" y="1218632"/>
                  <a:ext cx="1943737" cy="620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915" y="1218632"/>
                  <a:ext cx="1943737" cy="6202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55733" y="1380065"/>
                <a:ext cx="7188200" cy="296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den>
                                </m:f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𝟓𝟓𝟎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den>
                                </m:f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den>
                                </m:f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𝟒𝟎𝟎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den>
                                </m:f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𝟓𝟓𝟎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𝟑𝟐𝟓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33" y="1380065"/>
                <a:ext cx="7188200" cy="2966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/>
          <p:nvPr/>
        </p:nvCxnSpPr>
        <p:spPr>
          <a:xfrm>
            <a:off x="7323667" y="914400"/>
            <a:ext cx="2480733" cy="355600"/>
          </a:xfrm>
          <a:prstGeom prst="bentConnector3">
            <a:avLst>
              <a:gd name="adj1" fmla="val 99829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0800" y="3403600"/>
            <a:ext cx="16933" cy="7874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17998" y="4376859"/>
                <a:ext cx="175099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𝟑𝟐𝟓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998" y="4376859"/>
                <a:ext cx="1750992" cy="830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508068" y="465667"/>
            <a:ext cx="11430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E Step (1)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10334" y="5240867"/>
            <a:ext cx="12276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Step (1)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742269" y="4250266"/>
            <a:ext cx="4055532" cy="1659467"/>
            <a:chOff x="3801536" y="4402666"/>
            <a:chExt cx="4055532" cy="1659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01536" y="5113865"/>
                  <a:ext cx="3420533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36" y="5113865"/>
                  <a:ext cx="3420533" cy="846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/>
            <p:cNvGrpSpPr/>
            <p:nvPr/>
          </p:nvGrpSpPr>
          <p:grpSpPr>
            <a:xfrm>
              <a:off x="4194182" y="4402666"/>
              <a:ext cx="3662886" cy="1659467"/>
              <a:chOff x="4515915" y="1066800"/>
              <a:chExt cx="3662886" cy="165946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529667" y="1066800"/>
                <a:ext cx="3166533" cy="165946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89601" y="1769533"/>
                    <a:ext cx="2489200" cy="8469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01" y="1769533"/>
                    <a:ext cx="2489200" cy="8469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4515915" y="1218632"/>
                    <a:ext cx="2971967" cy="7087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475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915" y="1218632"/>
                    <a:ext cx="2971967" cy="7087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5" name="Straight Arrow Connector 34"/>
          <p:cNvCxnSpPr>
            <a:stCxn id="27" idx="1"/>
          </p:cNvCxnSpPr>
          <p:nvPr/>
        </p:nvCxnSpPr>
        <p:spPr>
          <a:xfrm flipH="1" flipV="1">
            <a:off x="7315200" y="5046133"/>
            <a:ext cx="3395134" cy="3794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60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7" y="178446"/>
            <a:ext cx="1365537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(Multinomial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algorithm example</a:t>
            </a: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270000"/>
            <a:ext cx="392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have true abundances </a:t>
            </a:r>
          </a:p>
          <a:p>
            <a:r>
              <a:rPr lang="en-US" dirty="0" smtClean="0"/>
              <a:t>Transcript 1 : 500 (0.5)</a:t>
            </a:r>
          </a:p>
          <a:p>
            <a:r>
              <a:rPr lang="en-US" dirty="0" smtClean="0"/>
              <a:t>Transcript 2 : 200 (0.2)</a:t>
            </a:r>
          </a:p>
          <a:p>
            <a:r>
              <a:rPr lang="en-US" dirty="0" smtClean="0"/>
              <a:t>Transcript 3 : 300 (0.3)</a:t>
            </a:r>
          </a:p>
          <a:p>
            <a:endParaRPr lang="en-US" dirty="0"/>
          </a:p>
          <a:p>
            <a:r>
              <a:rPr lang="en-US" dirty="0" smtClean="0"/>
              <a:t>But that we can only observe whether reads are in the following: </a:t>
            </a:r>
          </a:p>
          <a:p>
            <a:r>
              <a:rPr lang="en-US" dirty="0" smtClean="0"/>
              <a:t>(T1,T3): 300+250 = 550 </a:t>
            </a:r>
          </a:p>
          <a:p>
            <a:r>
              <a:rPr lang="en-US" dirty="0" smtClean="0"/>
              <a:t>(T1,T2): 200+200 = 400</a:t>
            </a:r>
          </a:p>
          <a:p>
            <a:r>
              <a:rPr lang="en-US" dirty="0" smtClean="0"/>
              <a:t>(T3): 50 = 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867" y="4275666"/>
                <a:ext cx="4360333" cy="121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 is typical to start with uniform probabilities for transcripts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4275666"/>
                <a:ext cx="4360333" cy="1212063"/>
              </a:xfrm>
              <a:prstGeom prst="rect">
                <a:avLst/>
              </a:prstGeom>
              <a:blipFill>
                <a:blip r:embed="rId2"/>
                <a:stretch>
                  <a:fillRect l="-1259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00867" y="1083732"/>
                <a:ext cx="8576734" cy="17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0.475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0.475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0.325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550</m:t>
                                    </m:r>
                                  </m:e>
                                </m:d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0.475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0.475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0.475+0.2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0.325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0.325+0.475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550</m:t>
                                    </m:r>
                                  </m:e>
                                </m:d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326.56+281.48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118.518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223.43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67" y="1083732"/>
                <a:ext cx="8576734" cy="1769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stCxn id="30" idx="0"/>
          </p:cNvCxnSpPr>
          <p:nvPr/>
        </p:nvCxnSpPr>
        <p:spPr>
          <a:xfrm rot="16200000" flipV="1">
            <a:off x="4927601" y="3445933"/>
            <a:ext cx="1185333" cy="42333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75334" y="2540000"/>
            <a:ext cx="16933" cy="7874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479798" y="3648725"/>
                <a:ext cx="180549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𝟔𝟎𝟕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𝟕𝟑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98" y="3648725"/>
                <a:ext cx="1805494" cy="82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79068" y="3513667"/>
            <a:ext cx="11430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E Step (2)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742269" y="4250266"/>
            <a:ext cx="4055532" cy="1659467"/>
            <a:chOff x="3801536" y="4402666"/>
            <a:chExt cx="4055532" cy="1659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01536" y="5113865"/>
                  <a:ext cx="3420533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36" y="5113865"/>
                  <a:ext cx="3420533" cy="8469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/>
            <p:cNvGrpSpPr/>
            <p:nvPr/>
          </p:nvGrpSpPr>
          <p:grpSpPr>
            <a:xfrm>
              <a:off x="4194182" y="4402666"/>
              <a:ext cx="3662886" cy="1659467"/>
              <a:chOff x="4515915" y="1066800"/>
              <a:chExt cx="3662886" cy="165946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529667" y="1066800"/>
                <a:ext cx="3166533" cy="1659467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89601" y="1769533"/>
                    <a:ext cx="2489200" cy="8469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01" y="1769533"/>
                    <a:ext cx="2489200" cy="8469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4515915" y="1218632"/>
                    <a:ext cx="2971967" cy="7087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475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915" y="1218632"/>
                    <a:ext cx="2971967" cy="7087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TextBox 33"/>
          <p:cNvSpPr txBox="1"/>
          <p:nvPr/>
        </p:nvSpPr>
        <p:spPr>
          <a:xfrm>
            <a:off x="10287001" y="2717801"/>
            <a:ext cx="12276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Step (2)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6467" y="4453467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549398" y="4867924"/>
                <a:ext cx="4432944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𝟔𝟎𝟕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𝟒𝟕𝟓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𝟑𝟐𝟓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398" y="4867924"/>
                <a:ext cx="4432944" cy="830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3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501317" y="3009624"/>
            <a:ext cx="700013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Questions about Expectation Maximization?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0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4330119" y="3051186"/>
            <a:ext cx="325432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Break (10 Minutes)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5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3: Genetic Transcript Abundance Quantification Software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78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for Genetic Abundance Quantification Salmon &amp;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9967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true abundances of transcripts within a given genomic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sample, we use the Expectation Maximization algorithm following pseudo or quasi read alignment.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packages which implement this approach are Salmon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Rob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Duggal, Michael Love, Rafael Irizarry, and Carl Kingsford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2017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https://www.ncbi.nlm.nih.gov/pmc/articles/PMC5600148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Nicolas L. Bray, Harold Pimentel,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Páll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Melsted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Pachter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2016. 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https://www.nature.com/articles/nbt.3519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b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230" y="3258589"/>
            <a:ext cx="1820140" cy="1820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0008" y="5137265"/>
            <a:ext cx="268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 from SALMON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74" y="3948545"/>
            <a:ext cx="2471127" cy="2019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852" y="6071062"/>
            <a:ext cx="268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797" y="3557234"/>
            <a:ext cx="48490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RSEM (RNA-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Expectation Maximization) was an earlier package which implemented expectation maximization on the incomplete/missing compatibility patterns: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sz="1400" dirty="0"/>
              <a:t>Li B, Dewey CN. RSEM: accurate transcript quantification from RNA-</a:t>
            </a:r>
            <a:r>
              <a:rPr lang="en-US" sz="1400" dirty="0" err="1"/>
              <a:t>Seq</a:t>
            </a:r>
            <a:r>
              <a:rPr lang="en-US" sz="1400" dirty="0"/>
              <a:t> data with or without a reference genome. </a:t>
            </a:r>
            <a:r>
              <a:rPr lang="en-US" sz="1400" i="1" dirty="0"/>
              <a:t>BMC Bioinformatics</a:t>
            </a:r>
            <a:r>
              <a:rPr lang="en-US" sz="1400" dirty="0"/>
              <a:t>. 2011;12:323. Published 2011 Aug 4. doi:10.1186/1471-2105-12-323</a:t>
            </a:r>
            <a:endParaRPr lang="en-US" sz="1400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31" y="1118835"/>
            <a:ext cx="9967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just follow along on the screen with me, tomorrow we will work through getting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Salmon on your personal device, and working through some example problems with them together.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run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Salmon, you first need to have a transcriptome in the FASTA format (from which the sequencing reads file of interest is taken)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if you do not have a transcriptome file, you might need to produce one by first parsing GTF/SNP/ or another Variant Call Format like file, and the reference sequence to which it corresponds.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created an RNA-</a:t>
            </a:r>
            <a:r>
              <a:rPr lang="en-US" b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b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 simulator which will allow for us to produce a transcriptome file for GTF/SNP/FASTA (reference) files.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short demonstration We will use an example transcriptome from a subset of genes on human chromosome 22.</a:t>
            </a:r>
          </a:p>
        </p:txBody>
      </p:sp>
    </p:spTree>
    <p:extLst>
      <p:ext uri="{BB962C8B-B14F-4D97-AF65-F5344CB8AC3E}">
        <p14:creationId xmlns:p14="http://schemas.microsoft.com/office/powerpoint/2010/main" val="31700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8271976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 (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Difference from DNA)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1101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usually align ‘NGS sequencing reads’ to a reference genome.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sequences include all exons and introns, in fixed order.</a:t>
            </a:r>
          </a:p>
          <a:p>
            <a:pPr lvl="1"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we might try to align to a ‘transcriptome’.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a set of ‘transcripts’ which contain different possible sequences encoded by the same gene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69870" y="1903615"/>
            <a:ext cx="6226233" cy="393469"/>
            <a:chOff x="1255222" y="2460568"/>
            <a:chExt cx="6226233" cy="393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61309" y="2660074"/>
              <a:ext cx="5320146" cy="49875"/>
            </a:xfrm>
            <a:prstGeom prst="line">
              <a:avLst/>
            </a:prstGeom>
            <a:ln w="76200">
              <a:solidFill>
                <a:srgbClr val="3CAF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55222" y="2460568"/>
              <a:ext cx="174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A</a:t>
              </a:r>
              <a:endParaRPr lang="en-US" dirty="0">
                <a:solidFill>
                  <a:srgbClr val="3CAF2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0938" y="2510444"/>
              <a:ext cx="798022" cy="332509"/>
            </a:xfrm>
            <a:prstGeom prst="rect">
              <a:avLst/>
            </a:prstGeom>
            <a:solidFill>
              <a:srgbClr val="8348A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8564" y="2521528"/>
              <a:ext cx="798022" cy="332509"/>
            </a:xfrm>
            <a:prstGeom prst="rect">
              <a:avLst/>
            </a:prstGeom>
            <a:solidFill>
              <a:srgbClr val="FD1E1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34500" y="2515986"/>
              <a:ext cx="798022" cy="33250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7183" y="2518757"/>
              <a:ext cx="798022" cy="33250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47356" y="396990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AF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A</a:t>
            </a:r>
            <a:endParaRPr lang="en-US" dirty="0">
              <a:solidFill>
                <a:srgbClr val="3CAF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2225733" y="3767628"/>
            <a:ext cx="507076" cy="390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25733" y="4150014"/>
            <a:ext cx="498763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2234045" y="4158326"/>
            <a:ext cx="498764" cy="415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088448" y="3496958"/>
            <a:ext cx="2421778" cy="1244976"/>
            <a:chOff x="3561745" y="3147709"/>
            <a:chExt cx="2421778" cy="1244976"/>
          </a:xfrm>
        </p:grpSpPr>
        <p:sp>
          <p:nvSpPr>
            <p:cNvPr id="27" name="Rectangle 26"/>
            <p:cNvSpPr/>
            <p:nvPr/>
          </p:nvSpPr>
          <p:spPr>
            <a:xfrm>
              <a:off x="3561745" y="3590278"/>
              <a:ext cx="798022" cy="332509"/>
            </a:xfrm>
            <a:prstGeom prst="rect">
              <a:avLst/>
            </a:prstGeom>
            <a:solidFill>
              <a:srgbClr val="8348A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67305" y="3589499"/>
              <a:ext cx="798022" cy="332509"/>
            </a:xfrm>
            <a:prstGeom prst="rect">
              <a:avLst/>
            </a:prstGeom>
            <a:solidFill>
              <a:srgbClr val="FD1E1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67652" y="4059787"/>
              <a:ext cx="798022" cy="33250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77925" y="4060176"/>
              <a:ext cx="798022" cy="33250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2528" y="4059788"/>
              <a:ext cx="798022" cy="332509"/>
            </a:xfrm>
            <a:prstGeom prst="rect">
              <a:avLst/>
            </a:prstGeom>
            <a:solidFill>
              <a:srgbClr val="FD1E1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77970" y="3590277"/>
              <a:ext cx="798022" cy="33250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63390" y="3147753"/>
              <a:ext cx="798022" cy="332509"/>
            </a:xfrm>
            <a:prstGeom prst="rect">
              <a:avLst/>
            </a:prstGeom>
            <a:solidFill>
              <a:srgbClr val="8348AD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75273" y="3148531"/>
              <a:ext cx="798022" cy="33250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85501" y="3147709"/>
              <a:ext cx="798022" cy="33250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E4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99906" y="356350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AF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6256" y="395720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AF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25306" y="435090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AF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3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help for either Salmon or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4313" y="16874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9157" y="16819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Salmon -h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1" y="1795930"/>
            <a:ext cx="60793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0.46.0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&lt;CMD&gt; [arguments]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&lt;CMD&gt; can be one of: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        Builds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quant         Runs the quantification algorithm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bus           Generate BUS files for single-cell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pseudo        Runs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pseudoalignment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step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merge         Merges several batch runs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h5dump        Converts HDF5-formatted results to plaintext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inspect       Inspects and gives information about an index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      Prints version information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cite          Prints citation information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&lt;CMD&gt; without arguments prints usage information for &lt;CMD&gt;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4405" y="2142110"/>
            <a:ext cx="55889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salmon v1.8.0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Usage:  salmon -h|--help 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salmon -v|--version 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salmon -c|--cite 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salmon [--no-version-check] &lt;COMMAND&gt; [-h | options]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index      : create a salmon index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quant      : quantify a sample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alevin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 single cell analysis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swim       : perform super-secret operation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quantmerge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merge multiple quantifications into a single file</a:t>
            </a:r>
          </a:p>
        </p:txBody>
      </p:sp>
    </p:spTree>
    <p:extLst>
      <p:ext uri="{BB962C8B-B14F-4D97-AF65-F5344CB8AC3E}">
        <p14:creationId xmlns:p14="http://schemas.microsoft.com/office/powerpoint/2010/main" val="336803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60712" y="4217323"/>
            <a:ext cx="11878887" cy="145195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2879" y="1903614"/>
            <a:ext cx="11878887" cy="22943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433" y="728137"/>
            <a:ext cx="1123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Salmon and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many options which are subdivided into sub-commands, to access the help for a subcommand you can use </a:t>
            </a:r>
            <a:r>
              <a:rPr lang="en-US" dirty="0" err="1" smtClean="0">
                <a:solidFill>
                  <a:srgbClr val="6264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&lt;CMD&gt;, 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solidFill>
                  <a:srgbClr val="6264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Salmon &lt;CMD&gt; -h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flow of using the tools is as follows: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5827" y="2128058"/>
            <a:ext cx="194517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Transcriptome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8" idx="1"/>
          </p:cNvCxnSpPr>
          <p:nvPr/>
        </p:nvCxnSpPr>
        <p:spPr>
          <a:xfrm rot="16200000" flipH="1">
            <a:off x="6064135" y="2597727"/>
            <a:ext cx="396241" cy="487679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177251" y="1100051"/>
            <a:ext cx="2707178" cy="1094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 of </a:t>
            </a:r>
            <a:r>
              <a:rPr lang="en-US" dirty="0" err="1" smtClean="0"/>
              <a:t>Kmer</a:t>
            </a:r>
            <a:r>
              <a:rPr lang="en-US" dirty="0" smtClean="0"/>
              <a:t> can be set directly with options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06095" y="2781993"/>
            <a:ext cx="5331229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Salmon index -t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file&gt;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txome_index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Elbow Connector 10"/>
          <p:cNvCxnSpPr>
            <a:stCxn id="4" idx="2"/>
            <a:endCxn id="14" idx="3"/>
          </p:cNvCxnSpPr>
          <p:nvPr/>
        </p:nvCxnSpPr>
        <p:spPr>
          <a:xfrm rot="5400000">
            <a:off x="5641572" y="2665615"/>
            <a:ext cx="399013" cy="354677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7571" y="2784765"/>
            <a:ext cx="535616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Kallisto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&lt;index name&gt;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txome_file.fa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139" y="3519054"/>
            <a:ext cx="194517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Kallisto</a:t>
            </a:r>
            <a:r>
              <a:rPr lang="en-US" dirty="0" smtClean="0"/>
              <a:t> Index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0"/>
          </p:cNvCxnSpPr>
          <p:nvPr/>
        </p:nvCxnSpPr>
        <p:spPr>
          <a:xfrm flipH="1">
            <a:off x="2978728" y="3300154"/>
            <a:ext cx="6927" cy="2189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193579" y="3546762"/>
            <a:ext cx="194517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Salmon Index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2"/>
            <a:endCxn id="24" idx="0"/>
          </p:cNvCxnSpPr>
          <p:nvPr/>
        </p:nvCxnSpPr>
        <p:spPr>
          <a:xfrm flipH="1">
            <a:off x="9166168" y="3297382"/>
            <a:ext cx="5542" cy="24938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015348" y="4616335"/>
            <a:ext cx="1945178" cy="515389"/>
          </a:xfrm>
          <a:prstGeom prst="round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Sequencing Reads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16925" y="4405746"/>
            <a:ext cx="2707177" cy="88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kallisto quant -i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algn="ctr"/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kal_idx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 kal_out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Paired_1.fa paired_2.fa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39149" y="4380808"/>
            <a:ext cx="3566159" cy="1138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salmon quant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-l A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 paired_1.fa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-2 paired_2.fa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output_quant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2617" y="5607967"/>
            <a:ext cx="9218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Elbow Connector 42"/>
          <p:cNvCxnSpPr>
            <a:stCxn id="40" idx="2"/>
            <a:endCxn id="44" idx="0"/>
          </p:cNvCxnSpPr>
          <p:nvPr/>
        </p:nvCxnSpPr>
        <p:spPr>
          <a:xfrm rot="5400000">
            <a:off x="8264237" y="4610793"/>
            <a:ext cx="349135" cy="21668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273340" y="5868786"/>
            <a:ext cx="2164078" cy="914400"/>
          </a:xfrm>
          <a:prstGeom prst="round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Transcript Quantification Results (Salmon)</a:t>
            </a:r>
            <a:endParaRPr lang="en-US" dirty="0"/>
          </a:p>
        </p:txBody>
      </p:sp>
      <p:cxnSp>
        <p:nvCxnSpPr>
          <p:cNvPr id="48" name="Elbow Connector 47"/>
          <p:cNvCxnSpPr>
            <a:stCxn id="39" idx="2"/>
            <a:endCxn id="50" idx="0"/>
          </p:cNvCxnSpPr>
          <p:nvPr/>
        </p:nvCxnSpPr>
        <p:spPr>
          <a:xfrm rot="16200000" flipH="1">
            <a:off x="3187932" y="4469477"/>
            <a:ext cx="592975" cy="2227810"/>
          </a:xfrm>
          <a:prstGeom prst="bentConnector3">
            <a:avLst>
              <a:gd name="adj1" fmla="val 7383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516285" y="5879870"/>
            <a:ext cx="2164078" cy="914400"/>
          </a:xfrm>
          <a:prstGeom prst="round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Transcript Quantification Results (</a:t>
            </a:r>
            <a:r>
              <a:rPr lang="en-US" dirty="0" err="1" smtClean="0"/>
              <a:t>Kallisto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29" idx="3"/>
            <a:endCxn id="40" idx="1"/>
          </p:cNvCxnSpPr>
          <p:nvPr/>
        </p:nvCxnSpPr>
        <p:spPr>
          <a:xfrm>
            <a:off x="6960526" y="4874030"/>
            <a:ext cx="778623" cy="762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1"/>
            <a:endCxn id="39" idx="3"/>
          </p:cNvCxnSpPr>
          <p:nvPr/>
        </p:nvCxnSpPr>
        <p:spPr>
          <a:xfrm flipH="1" flipV="1">
            <a:off x="3724102" y="4846321"/>
            <a:ext cx="1291246" cy="2770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2"/>
            <a:endCxn id="39" idx="0"/>
          </p:cNvCxnSpPr>
          <p:nvPr/>
        </p:nvCxnSpPr>
        <p:spPr>
          <a:xfrm flipH="1">
            <a:off x="2370514" y="4034443"/>
            <a:ext cx="608214" cy="37130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2"/>
            <a:endCxn id="40" idx="0"/>
          </p:cNvCxnSpPr>
          <p:nvPr/>
        </p:nvCxnSpPr>
        <p:spPr>
          <a:xfrm>
            <a:off x="9166168" y="4062151"/>
            <a:ext cx="356061" cy="31865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51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317" y="861140"/>
            <a:ext cx="996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Transcriptome file (Note Allele-Specific Names)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1" y="1354974"/>
            <a:ext cx="8871199" cy="4408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8196" y="2310937"/>
            <a:ext cx="233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transcriptome file can quickly become very large when dealing with many different transcripts of genes (and possible different allele-specific versions of the same transcript).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756" y="6211669"/>
            <a:ext cx="1093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 by internal Python Simulator (just inserts mutations):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hisat2_simulate_reads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ref.fa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ref.gtf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ref.snp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ref.txome.fa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815" y="919329"/>
            <a:ext cx="996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transcriptome FASTA, we can use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Salmon to produce their respective indexes (Colored De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for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K-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+ Suffix Array for Salmon)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9" y="2532991"/>
            <a:ext cx="3949812" cy="1962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350" y="2178857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Index from Transcriptome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188341" y="3514396"/>
            <a:ext cx="2358027" cy="406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9" y="5411585"/>
            <a:ext cx="7765466" cy="103909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7" idx="3"/>
            <a:endCxn id="15" idx="0"/>
          </p:cNvCxnSpPr>
          <p:nvPr/>
        </p:nvCxnSpPr>
        <p:spPr>
          <a:xfrm>
            <a:off x="4188341" y="3514396"/>
            <a:ext cx="94181" cy="1897189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8981" y="5491941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68" y="1563548"/>
            <a:ext cx="5507086" cy="3983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95659" y="2571403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Salmon Index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Genetic Transcript Abundance Software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&amp; Salmon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815" y="919329"/>
            <a:ext cx="996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pseudo-alignment and quantification procedures using 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Salmon to produce the results (quantification of abundances).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" y="4511806"/>
            <a:ext cx="5991811" cy="17393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72066" y="1727201"/>
            <a:ext cx="4893734" cy="2277533"/>
            <a:chOff x="982133" y="1642533"/>
            <a:chExt cx="5706534" cy="3081867"/>
          </a:xfrm>
        </p:grpSpPr>
        <p:sp>
          <p:nvSpPr>
            <p:cNvPr id="8" name="Rounded Rectangle 7"/>
            <p:cNvSpPr/>
            <p:nvPr/>
          </p:nvSpPr>
          <p:spPr>
            <a:xfrm>
              <a:off x="982133" y="1642533"/>
              <a:ext cx="5706534" cy="3081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6012" y="2048933"/>
              <a:ext cx="5425611" cy="1203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541" y="3301999"/>
              <a:ext cx="5419726" cy="12234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23534" y="1651000"/>
              <a:ext cx="3318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10000"/>
                    </a:schemeClr>
                  </a:solidFill>
                </a:rPr>
                <a:t>Paired end Read Sequencing Files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650" y="1687484"/>
            <a:ext cx="4889732" cy="235871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>
            <a:off x="3318933" y="4004734"/>
            <a:ext cx="75983" cy="5070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5765800" y="2865968"/>
            <a:ext cx="926850" cy="87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0125" y="4670622"/>
            <a:ext cx="331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Kallisto</a:t>
            </a:r>
            <a:r>
              <a:rPr lang="en-US" dirty="0" smtClean="0"/>
              <a:t> Transcript Quantification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79542" y="3526236"/>
            <a:ext cx="331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Salmon Transcript Quantification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9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Genetic Transcript Abundance Results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45" y="2674964"/>
            <a:ext cx="7185487" cy="1792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41884" y="3905852"/>
            <a:ext cx="25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Salmon Transcript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6" y="4638501"/>
            <a:ext cx="7212984" cy="2036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9391" y="6078244"/>
            <a:ext cx="25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Kallisto</a:t>
            </a:r>
            <a:r>
              <a:rPr lang="en-US" dirty="0" smtClean="0"/>
              <a:t> Transcript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81" y="665019"/>
            <a:ext cx="7052483" cy="17096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1855" y="1240237"/>
            <a:ext cx="190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Simulation Positions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3469" y="97258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Reads were simulated from allele-specific (randomly mutated) versions of 6 transcripts of gene ENSG00000185721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987742" y="1945795"/>
            <a:ext cx="37407" cy="172011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77200" y="376012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Since a non-allele specific transcriptome was used, Salmon and </a:t>
            </a:r>
            <a:r>
              <a:rPr lang="en-US" b="1" dirty="0" err="1" smtClean="0">
                <a:solidFill>
                  <a:srgbClr val="000000"/>
                </a:solidFill>
              </a:rPr>
              <a:t>Kallisto</a:t>
            </a:r>
            <a:r>
              <a:rPr lang="en-US" b="1" dirty="0" smtClean="0">
                <a:solidFill>
                  <a:srgbClr val="000000"/>
                </a:solidFill>
              </a:rPr>
              <a:t> cannot provide more specific quantification of these results than at the transcript level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0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11564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Genetic Transcript (Allele-Specific Abundance Results with H2Q ~ Teaser)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388225"/>
            <a:ext cx="5536276" cy="4912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3142" y="1554481"/>
            <a:ext cx="3491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using the graph-alignment procedures of HISAT2, we are able to produce exact alignments about as quickly as </a:t>
            </a:r>
            <a:r>
              <a:rPr lang="en-US" dirty="0" err="1" smtClean="0"/>
              <a:t>Kallisto</a:t>
            </a:r>
            <a:r>
              <a:rPr lang="en-US" dirty="0" smtClean="0"/>
              <a:t> and Salmon produce </a:t>
            </a:r>
            <a:r>
              <a:rPr lang="en-US" dirty="0" err="1" smtClean="0"/>
              <a:t>Pseudoalignments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also allows us to identify allelic markers more easily (without rewriting the allelic variants into a transcriptome ahead of time).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2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501317" y="3009624"/>
            <a:ext cx="700013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Questions about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Salmon and H2Q?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63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3889543" y="266423"/>
            <a:ext cx="4306805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 Session 2 Summary</a:t>
            </a:r>
            <a:endParaRPr kumimoji="0" lang="en-US" sz="2800" b="1" i="0" u="sng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404851" y="1324909"/>
            <a:ext cx="10357658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Pseudo-alignment/Quasi-mapping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 in Coarsened Multinomial Data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Salmon,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and H2Q (Introduction)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3842438" y="3203587"/>
            <a:ext cx="4306805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 Session 4 Topics</a:t>
            </a:r>
            <a:endParaRPr kumimoji="0" lang="en-US" sz="2800" b="1" i="0" u="sng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282932" y="4062566"/>
            <a:ext cx="10357658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 about Salmon and 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kumimoji="0" lang="en-US" sz="2800" b="1" i="0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Procedures for Comparing Quantification Results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 and Environment Set-up</a:t>
            </a:r>
          </a:p>
        </p:txBody>
      </p:sp>
    </p:spTree>
    <p:extLst>
      <p:ext uri="{BB962C8B-B14F-4D97-AF65-F5344CB8AC3E}">
        <p14:creationId xmlns:p14="http://schemas.microsoft.com/office/powerpoint/2010/main" val="3032689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3299341" y="3034560"/>
            <a:ext cx="606079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Back-up (Bonus Material) – Day 1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 (Key Questions)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567" y="1160399"/>
            <a:ext cx="110198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RNA-</a:t>
            </a:r>
            <a:r>
              <a:rPr lang="en-US" sz="2000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000" dirty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researchers hope to answer questions such as: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abundances of a particular gene transcripts in the same population vary?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Do subjects with a high abundance of transcript A, tend also to exhibit relatively high abundances of transcript B?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abundances of gene transcripts vary with some observable phenotypic characteristic?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Do patients with latent state tuberculosis exhibit more abundance of transcript A than those with active state?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constitutes the most likely genetic transcript profile for a particular subject?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Is Transcript A more abundant in this subject?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2000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if we do not have exact </a:t>
            </a:r>
            <a:r>
              <a:rPr lang="en-US" sz="2000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</a:t>
            </a:r>
            <a:r>
              <a:rPr lang="en-US" sz="200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alignments for reads, that is okay, as long as we are able to determine the most likely transcript that they came from. (Expectation Maximization for Multinomial Data)</a:t>
            </a:r>
          </a:p>
        </p:txBody>
      </p:sp>
    </p:spTree>
    <p:extLst>
      <p:ext uri="{BB962C8B-B14F-4D97-AF65-F5344CB8AC3E}">
        <p14:creationId xmlns:p14="http://schemas.microsoft.com/office/powerpoint/2010/main" val="3579794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578607" y="2278102"/>
            <a:ext cx="872086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Mathematical Background &amp; Theory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Jensen’s Inequality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Expectation Maximization (Chalk-Talk)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52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370788" y="2660488"/>
            <a:ext cx="941913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for Coarsened Multinomial Data Software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 Overview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131" y="1118835"/>
            <a:ext cx="1096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the 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reads may not be measurable in some cases.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consider the following small example,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458" y="4588625"/>
            <a:ext cx="1024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possible that many RNA-</a:t>
            </a:r>
            <a:r>
              <a:rPr lang="en-US" dirty="0" err="1" smtClean="0"/>
              <a:t>Seq</a:t>
            </a:r>
            <a:r>
              <a:rPr lang="en-US" dirty="0" smtClean="0"/>
              <a:t> reads might be compatible with the same transcripts.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 for each of the RNA-</a:t>
            </a:r>
            <a:r>
              <a:rPr lang="en-US" dirty="0" err="1" smtClean="0"/>
              <a:t>Seq</a:t>
            </a:r>
            <a:r>
              <a:rPr lang="en-US" dirty="0" smtClean="0"/>
              <a:t> reads, the </a:t>
            </a:r>
            <a:r>
              <a:rPr lang="en-US" i="1" dirty="0" smtClean="0"/>
              <a:t>actual </a:t>
            </a:r>
            <a:r>
              <a:rPr lang="en-US" dirty="0" smtClean="0"/>
              <a:t>alignment is not directly recoverable. 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48146" y="2355272"/>
            <a:ext cx="9318568" cy="1624555"/>
            <a:chOff x="748146" y="2355272"/>
            <a:chExt cx="9318568" cy="1624555"/>
          </a:xfrm>
        </p:grpSpPr>
        <p:grpSp>
          <p:nvGrpSpPr>
            <p:cNvPr id="7" name="Group 6"/>
            <p:cNvGrpSpPr/>
            <p:nvPr/>
          </p:nvGrpSpPr>
          <p:grpSpPr>
            <a:xfrm>
              <a:off x="2039387" y="2734888"/>
              <a:ext cx="5450380" cy="1236225"/>
              <a:chOff x="1540623" y="2776452"/>
              <a:chExt cx="5450380" cy="123622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554478" y="2776452"/>
                <a:ext cx="4896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ACCCCGAGAG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GTGAGAGAA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540623" y="3203172"/>
                <a:ext cx="5159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ACCCCGAGAG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GGAAGAGACT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50547" y="3643345"/>
                <a:ext cx="54404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GGAAGAGACT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GTGAGAGAA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48146" y="2718261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Transcript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9229" y="3161607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Transcript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5855" y="3610495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Transcript 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46474" y="2776451"/>
              <a:ext cx="192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GAGTTA</a:t>
              </a:r>
            </a:p>
            <a:p>
              <a:r>
                <a:rPr lang="en-US" dirty="0" smtClean="0"/>
                <a:t>GACTTT</a:t>
              </a:r>
            </a:p>
            <a:p>
              <a:r>
                <a:rPr lang="en-US" dirty="0" smtClean="0"/>
                <a:t>CGTGTG</a:t>
              </a:r>
            </a:p>
            <a:p>
              <a:r>
                <a:rPr lang="en-US" dirty="0" smtClean="0"/>
                <a:t>GAGCGT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41964" y="2801389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9121" y="2829098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99120" y="3120043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85607" y="3222566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96349" y="3408217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11" y="3660370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3"/>
              <a:endCxn id="14" idx="1"/>
            </p:cNvCxnSpPr>
            <p:nvPr/>
          </p:nvCxnSpPr>
          <p:spPr>
            <a:xfrm>
              <a:off x="4181302" y="2930237"/>
              <a:ext cx="4017819" cy="2770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5" idx="1"/>
            </p:cNvCxnSpPr>
            <p:nvPr/>
          </p:nvCxnSpPr>
          <p:spPr>
            <a:xfrm flipV="1">
              <a:off x="5624945" y="3248891"/>
              <a:ext cx="2574175" cy="10252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3"/>
              <a:endCxn id="17" idx="1"/>
            </p:cNvCxnSpPr>
            <p:nvPr/>
          </p:nvCxnSpPr>
          <p:spPr>
            <a:xfrm flipV="1">
              <a:off x="5605549" y="3537065"/>
              <a:ext cx="2590800" cy="25215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677295" y="2806930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17" idx="1"/>
            </p:cNvCxnSpPr>
            <p:nvPr/>
          </p:nvCxnSpPr>
          <p:spPr>
            <a:xfrm>
              <a:off x="5627716" y="2926080"/>
              <a:ext cx="2568633" cy="610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207433" y="3701933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84072" y="3668682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endCxn id="28" idx="1"/>
            </p:cNvCxnSpPr>
            <p:nvPr/>
          </p:nvCxnSpPr>
          <p:spPr>
            <a:xfrm>
              <a:off x="5153891" y="3773978"/>
              <a:ext cx="3053542" cy="56803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774574" y="3222565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28" idx="1"/>
            </p:cNvCxnSpPr>
            <p:nvPr/>
          </p:nvCxnSpPr>
          <p:spPr>
            <a:xfrm>
              <a:off x="6683433" y="3350029"/>
              <a:ext cx="1524000" cy="480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189615" y="2809701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>
            <a:xfrm>
              <a:off x="5128953" y="2938549"/>
              <a:ext cx="3059083" cy="8853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83730" y="2355272"/>
              <a:ext cx="206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Sequencing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Overview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709" y="997527"/>
            <a:ext cx="1024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working directly with the sequences to produce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alignments (the exact position where the read came from), coarsened compatibility patterns may be observed for the transcripts the read is compatible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example,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6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80410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Overview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709" y="997527"/>
            <a:ext cx="1039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working directly with the sequences to produce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alignments (the exact position where the read came from), coarsened compatibility patterns may be observed for the transcripts the read is compatible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example,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41317" y="2887287"/>
            <a:ext cx="9451569" cy="1624555"/>
            <a:chOff x="748146" y="2355272"/>
            <a:chExt cx="9318568" cy="1624555"/>
          </a:xfrm>
        </p:grpSpPr>
        <p:grpSp>
          <p:nvGrpSpPr>
            <p:cNvPr id="32" name="Group 31"/>
            <p:cNvGrpSpPr/>
            <p:nvPr/>
          </p:nvGrpSpPr>
          <p:grpSpPr>
            <a:xfrm>
              <a:off x="2039387" y="2734888"/>
              <a:ext cx="5450380" cy="1236225"/>
              <a:chOff x="1540623" y="2776452"/>
              <a:chExt cx="5450380" cy="123622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554478" y="2776452"/>
                <a:ext cx="4896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ACCCCGAGAG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GTGAGAGAA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40623" y="3203172"/>
                <a:ext cx="5159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ACCCCGAGAG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GGAAGAGACT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50547" y="3643345"/>
                <a:ext cx="54404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GGAAGAGACT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TTAGAGCGT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GTGAGAGAA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48146" y="2718261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9229" y="3161607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5855" y="3610495"/>
              <a:ext cx="130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6474" y="2776451"/>
              <a:ext cx="192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GAGTTA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GACTTT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CGTGTG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GAGCGT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41964" y="2801389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99121" y="2829098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99120" y="3120043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85607" y="3222566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96349" y="3408217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6211" y="3660370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>
            <a:xfrm>
              <a:off x="4181302" y="2930237"/>
              <a:ext cx="4017819" cy="2770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39" idx="1"/>
            </p:cNvCxnSpPr>
            <p:nvPr/>
          </p:nvCxnSpPr>
          <p:spPr>
            <a:xfrm flipV="1">
              <a:off x="5624945" y="3248891"/>
              <a:ext cx="2574175" cy="10252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3"/>
              <a:endCxn id="41" idx="1"/>
            </p:cNvCxnSpPr>
            <p:nvPr/>
          </p:nvCxnSpPr>
          <p:spPr>
            <a:xfrm flipV="1">
              <a:off x="5605549" y="3537065"/>
              <a:ext cx="2590800" cy="252153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677295" y="2806930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1" idx="1"/>
            </p:cNvCxnSpPr>
            <p:nvPr/>
          </p:nvCxnSpPr>
          <p:spPr>
            <a:xfrm>
              <a:off x="5627716" y="2926080"/>
              <a:ext cx="2568633" cy="610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207433" y="3701933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84072" y="3668682"/>
              <a:ext cx="939338" cy="2576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48" idx="1"/>
            </p:cNvCxnSpPr>
            <p:nvPr/>
          </p:nvCxnSpPr>
          <p:spPr>
            <a:xfrm>
              <a:off x="5153891" y="3773978"/>
              <a:ext cx="3053542" cy="56803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774574" y="3222565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>
              <a:endCxn id="48" idx="1"/>
            </p:cNvCxnSpPr>
            <p:nvPr/>
          </p:nvCxnSpPr>
          <p:spPr>
            <a:xfrm>
              <a:off x="6683433" y="3350029"/>
              <a:ext cx="1524000" cy="480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189615" y="2809701"/>
              <a:ext cx="939338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53" idx="3"/>
            </p:cNvCxnSpPr>
            <p:nvPr/>
          </p:nvCxnSpPr>
          <p:spPr>
            <a:xfrm>
              <a:off x="5128953" y="2938549"/>
              <a:ext cx="3059083" cy="8853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83730" y="2355272"/>
              <a:ext cx="206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Sequencing Reads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199716" y="3250275"/>
            <a:ext cx="2419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2952" y="4206238"/>
            <a:ext cx="952745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60" idx="3"/>
            <a:endCxn id="39" idx="1"/>
          </p:cNvCxnSpPr>
          <p:nvPr/>
        </p:nvCxnSpPr>
        <p:spPr>
          <a:xfrm flipV="1">
            <a:off x="3795697" y="3780906"/>
            <a:ext cx="3902939" cy="554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58348" y="2890058"/>
            <a:ext cx="356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Compatibility Pattern</a:t>
            </a:r>
          </a:p>
        </p:txBody>
      </p:sp>
    </p:spTree>
    <p:extLst>
      <p:ext uri="{BB962C8B-B14F-4D97-AF65-F5344CB8AC3E}">
        <p14:creationId xmlns:p14="http://schemas.microsoft.com/office/powerpoint/2010/main" val="31597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804100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Overview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709" y="997527"/>
            <a:ext cx="1039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that there are 10 Million such reads aligning to the transcriptome.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information may not allow the discernment of transcripts,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necessary to determine and report such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many RNA-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transcript quantification tools use the following general procedure: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9500" y="4713316"/>
            <a:ext cx="2834640" cy="179554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transcripts each read is compatible with and count occurrences of specific ‘compatibility patterns’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2749" y="3483034"/>
            <a:ext cx="2768138" cy="8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Pseudo-Alignment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59" y="3241964"/>
            <a:ext cx="1288473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Sequencing Reads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1654232" y="3911139"/>
            <a:ext cx="59851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5020887" y="3905597"/>
            <a:ext cx="592976" cy="55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13863" y="3477492"/>
            <a:ext cx="2768138" cy="8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612" y="4716087"/>
            <a:ext cx="2834640" cy="179554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Iterative approach to estimate specific abundances from ‘coarsened’ data (IE, get specific transcript counts from general)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12" idx="3"/>
            <a:endCxn id="24" idx="1"/>
          </p:cNvCxnSpPr>
          <p:nvPr/>
        </p:nvCxnSpPr>
        <p:spPr>
          <a:xfrm>
            <a:off x="8382001" y="3905597"/>
            <a:ext cx="62345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05454" y="3236422"/>
            <a:ext cx="1288473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6094" y="2344189"/>
            <a:ext cx="1867594" cy="6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6" idx="2"/>
            <a:endCxn id="5" idx="0"/>
          </p:cNvCxnSpPr>
          <p:nvPr/>
        </p:nvCxnSpPr>
        <p:spPr>
          <a:xfrm>
            <a:off x="3629891" y="3020291"/>
            <a:ext cx="6927" cy="462743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8725</Words>
  <Application>Microsoft Office PowerPoint</Application>
  <PresentationFormat>Widescreen</PresentationFormat>
  <Paragraphs>644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1: RNA-Seq Analysis Using Pseudo/Quasi-Alignment and Expectation Maximization (Kallisto, Salmon).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317</cp:revision>
  <dcterms:created xsi:type="dcterms:W3CDTF">2022-06-06T19:40:26Z</dcterms:created>
  <dcterms:modified xsi:type="dcterms:W3CDTF">2022-06-29T13:51:33Z</dcterms:modified>
</cp:coreProperties>
</file>