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4" r:id="rId7"/>
    <p:sldId id="270" r:id="rId8"/>
    <p:sldId id="271" r:id="rId9"/>
    <p:sldId id="272" r:id="rId10"/>
    <p:sldId id="273" r:id="rId11"/>
    <p:sldId id="257" r:id="rId12"/>
    <p:sldId id="258" r:id="rId13"/>
    <p:sldId id="266" r:id="rId14"/>
    <p:sldId id="267" r:id="rId15"/>
    <p:sldId id="269" r:id="rId16"/>
    <p:sldId id="26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A4D3"/>
    <a:srgbClr val="D6E0E1"/>
    <a:srgbClr val="005184"/>
    <a:srgbClr val="F2F5F4"/>
    <a:srgbClr val="00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CF03D-7616-D849-AED6-B1A31805000A}" v="25" dt="2022-02-09T17:21:1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119"/>
  </p:normalViewPr>
  <p:slideViewPr>
    <p:cSldViewPr snapToGrid="0" snapToObjects="1">
      <p:cViewPr varScale="1">
        <p:scale>
          <a:sx n="118" d="100"/>
          <a:sy n="118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Ellen Anderson" userId="a31074e2-8d0d-498f-b9fd-412d315ff10a" providerId="ADAL" clId="{F64CF03D-7616-D849-AED6-B1A31805000A}"/>
    <pc:docChg chg="custSel modSld modMainMaster">
      <pc:chgData name="Elizabeth Ellen Anderson" userId="a31074e2-8d0d-498f-b9fd-412d315ff10a" providerId="ADAL" clId="{F64CF03D-7616-D849-AED6-B1A31805000A}" dt="2022-02-09T17:22:00.801" v="234" actId="20577"/>
      <pc:docMkLst>
        <pc:docMk/>
      </pc:docMkLst>
      <pc:sldChg chg="modSp mod">
        <pc:chgData name="Elizabeth Ellen Anderson" userId="a31074e2-8d0d-498f-b9fd-412d315ff10a" providerId="ADAL" clId="{F64CF03D-7616-D849-AED6-B1A31805000A}" dt="2022-02-09T17:21:53.250" v="230" actId="20577"/>
        <pc:sldMkLst>
          <pc:docMk/>
          <pc:sldMk cId="2218106710" sldId="256"/>
        </pc:sldMkLst>
        <pc:spChg chg="mod">
          <ac:chgData name="Elizabeth Ellen Anderson" userId="a31074e2-8d0d-498f-b9fd-412d315ff10a" providerId="ADAL" clId="{F64CF03D-7616-D849-AED6-B1A31805000A}" dt="2022-02-09T17:21:53.250" v="230" actId="20577"/>
          <ac:spMkLst>
            <pc:docMk/>
            <pc:sldMk cId="2218106710" sldId="256"/>
            <ac:spMk id="2" creationId="{0A0F4567-0AAE-1D49-AE12-48857C1D2609}"/>
          </ac:spMkLst>
        </pc:spChg>
        <pc:spChg chg="mod">
          <ac:chgData name="Elizabeth Ellen Anderson" userId="a31074e2-8d0d-498f-b9fd-412d315ff10a" providerId="ADAL" clId="{F64CF03D-7616-D849-AED6-B1A31805000A}" dt="2022-02-09T17:21:51.589" v="229" actId="20577"/>
          <ac:spMkLst>
            <pc:docMk/>
            <pc:sldMk cId="2218106710" sldId="256"/>
            <ac:spMk id="3" creationId="{E09A54E2-9982-3544-8ED4-43643EC01DDF}"/>
          </ac:spMkLst>
        </pc:spChg>
      </pc:sldChg>
      <pc:sldChg chg="modSp mod modNotesTx">
        <pc:chgData name="Elizabeth Ellen Anderson" userId="a31074e2-8d0d-498f-b9fd-412d315ff10a" providerId="ADAL" clId="{F64CF03D-7616-D849-AED6-B1A31805000A}" dt="2022-02-09T17:22:00.801" v="234" actId="20577"/>
        <pc:sldMkLst>
          <pc:docMk/>
          <pc:sldMk cId="3805892855" sldId="257"/>
        </pc:sldMkLst>
        <pc:spChg chg="mod">
          <ac:chgData name="Elizabeth Ellen Anderson" userId="a31074e2-8d0d-498f-b9fd-412d315ff10a" providerId="ADAL" clId="{F64CF03D-7616-D849-AED6-B1A31805000A}" dt="2022-02-09T17:22:00.801" v="234" actId="20577"/>
          <ac:spMkLst>
            <pc:docMk/>
            <pc:sldMk cId="3805892855" sldId="257"/>
            <ac:spMk id="2" creationId="{636FB483-8A01-854E-9BBE-55E0C355A79B}"/>
          </ac:spMkLst>
        </pc:spChg>
        <pc:spChg chg="mod">
          <ac:chgData name="Elizabeth Ellen Anderson" userId="a31074e2-8d0d-498f-b9fd-412d315ff10a" providerId="ADAL" clId="{F64CF03D-7616-D849-AED6-B1A31805000A}" dt="2022-02-09T17:21:58.481" v="233" actId="20577"/>
          <ac:spMkLst>
            <pc:docMk/>
            <pc:sldMk cId="3805892855" sldId="257"/>
            <ac:spMk id="3" creationId="{9507CA92-4317-E24F-A7BE-0A9451C930B4}"/>
          </ac:spMkLst>
        </pc:spChg>
      </pc:sldChg>
      <pc:sldChg chg="modNotesTx">
        <pc:chgData name="Elizabeth Ellen Anderson" userId="a31074e2-8d0d-498f-b9fd-412d315ff10a" providerId="ADAL" clId="{F64CF03D-7616-D849-AED6-B1A31805000A}" dt="2022-01-31T19:47:49.125" v="87" actId="20577"/>
        <pc:sldMkLst>
          <pc:docMk/>
          <pc:sldMk cId="2033533123" sldId="258"/>
        </pc:sldMkLst>
      </pc:sldChg>
      <pc:sldMasterChg chg="delSp modSp mod modSldLayout">
        <pc:chgData name="Elizabeth Ellen Anderson" userId="a31074e2-8d0d-498f-b9fd-412d315ff10a" providerId="ADAL" clId="{F64CF03D-7616-D849-AED6-B1A31805000A}" dt="2022-01-31T19:50:38.478" v="149" actId="20577"/>
        <pc:sldMasterMkLst>
          <pc:docMk/>
          <pc:sldMasterMk cId="326115187" sldId="2147483648"/>
        </pc:sldMasterMkLst>
        <pc:spChg chg="del">
          <ac:chgData name="Elizabeth Ellen Anderson" userId="a31074e2-8d0d-498f-b9fd-412d315ff10a" providerId="ADAL" clId="{F64CF03D-7616-D849-AED6-B1A31805000A}" dt="2022-01-31T19:45:27.957" v="79" actId="478"/>
          <ac:spMkLst>
            <pc:docMk/>
            <pc:sldMasterMk cId="326115187" sldId="2147483648"/>
            <ac:spMk id="5" creationId="{0BF46273-4BB8-2E4B-A435-BE37E0245EA0}"/>
          </ac:spMkLst>
        </pc:spChg>
        <pc:spChg chg="mod">
          <ac:chgData name="Elizabeth Ellen Anderson" userId="a31074e2-8d0d-498f-b9fd-412d315ff10a" providerId="ADAL" clId="{F64CF03D-7616-D849-AED6-B1A31805000A}" dt="2022-01-31T19:45:45.355" v="81" actId="122"/>
          <ac:spMkLst>
            <pc:docMk/>
            <pc:sldMasterMk cId="326115187" sldId="2147483648"/>
            <ac:spMk id="6" creationId="{C9137B1A-2278-5F41-A012-74D32556E263}"/>
          </ac:spMkLst>
        </pc:spChg>
        <pc:sldLayoutChg chg="delSp mod">
          <pc:chgData name="Elizabeth Ellen Anderson" userId="a31074e2-8d0d-498f-b9fd-412d315ff10a" providerId="ADAL" clId="{F64CF03D-7616-D849-AED6-B1A31805000A}" dt="2022-01-31T19:45:58.114" v="82" actId="478"/>
          <pc:sldLayoutMkLst>
            <pc:docMk/>
            <pc:sldMasterMk cId="326115187" sldId="2147483648"/>
            <pc:sldLayoutMk cId="409690965" sldId="2147483649"/>
          </pc:sldLayoutMkLst>
          <pc:spChg chg="del">
            <ac:chgData name="Elizabeth Ellen Anderson" userId="a31074e2-8d0d-498f-b9fd-412d315ff10a" providerId="ADAL" clId="{F64CF03D-7616-D849-AED6-B1A31805000A}" dt="2022-01-31T19:45:58.114" v="82" actId="478"/>
            <ac:spMkLst>
              <pc:docMk/>
              <pc:sldMasterMk cId="326115187" sldId="2147483648"/>
              <pc:sldLayoutMk cId="409690965" sldId="2147483649"/>
              <ac:spMk id="5" creationId="{7AB4751A-4519-3C45-8DDB-AA0A52CB80EE}"/>
            </ac:spMkLst>
          </pc:spChg>
        </pc:sldLayoutChg>
        <pc:sldLayoutChg chg="delSp modSp mod">
          <pc:chgData name="Elizabeth Ellen Anderson" userId="a31074e2-8d0d-498f-b9fd-412d315ff10a" providerId="ADAL" clId="{F64CF03D-7616-D849-AED6-B1A31805000A}" dt="2022-01-31T19:48:39.686" v="90" actId="6014"/>
          <pc:sldLayoutMkLst>
            <pc:docMk/>
            <pc:sldMasterMk cId="326115187" sldId="2147483648"/>
            <pc:sldLayoutMk cId="1896481974" sldId="2147483650"/>
          </pc:sldLayoutMkLst>
          <pc:spChg chg="mod">
            <ac:chgData name="Elizabeth Ellen Anderson" userId="a31074e2-8d0d-498f-b9fd-412d315ff10a" providerId="ADAL" clId="{F64CF03D-7616-D849-AED6-B1A31805000A}" dt="2022-01-31T19:45:15.825" v="78" actId="14100"/>
            <ac:spMkLst>
              <pc:docMk/>
              <pc:sldMasterMk cId="326115187" sldId="2147483648"/>
              <pc:sldLayoutMk cId="1896481974" sldId="2147483650"/>
              <ac:spMk id="3" creationId="{492B92E7-71D7-F441-A35D-90F967B28BD1}"/>
            </ac:spMkLst>
          </pc:spChg>
          <pc:spChg chg="del">
            <ac:chgData name="Elizabeth Ellen Anderson" userId="a31074e2-8d0d-498f-b9fd-412d315ff10a" providerId="ADAL" clId="{F64CF03D-7616-D849-AED6-B1A31805000A}" dt="2022-01-31T19:46:03.866" v="83" actId="478"/>
            <ac:spMkLst>
              <pc:docMk/>
              <pc:sldMasterMk cId="326115187" sldId="2147483648"/>
              <pc:sldLayoutMk cId="1896481974" sldId="2147483650"/>
              <ac:spMk id="5" creationId="{C2E88442-FAFA-7B4F-9D20-828D72E99CE7}"/>
            </ac:spMkLst>
          </pc:spChg>
          <pc:cxnChg chg="mod">
            <ac:chgData name="Elizabeth Ellen Anderson" userId="a31074e2-8d0d-498f-b9fd-412d315ff10a" providerId="ADAL" clId="{F64CF03D-7616-D849-AED6-B1A31805000A}" dt="2022-01-31T19:45:06.354" v="77" actId="14100"/>
            <ac:cxnSpMkLst>
              <pc:docMk/>
              <pc:sldMasterMk cId="326115187" sldId="2147483648"/>
              <pc:sldLayoutMk cId="1896481974" sldId="2147483650"/>
              <ac:cxnSpMk id="14" creationId="{BEF67D03-BC2D-8946-A85F-2D3994D07345}"/>
            </ac:cxnSpMkLst>
          </pc:cxnChg>
        </pc:sldLayoutChg>
        <pc:sldLayoutChg chg="delSp modSp mod">
          <pc:chgData name="Elizabeth Ellen Anderson" userId="a31074e2-8d0d-498f-b9fd-412d315ff10a" providerId="ADAL" clId="{F64CF03D-7616-D849-AED6-B1A31805000A}" dt="2022-01-31T19:50:38.478" v="149" actId="20577"/>
          <pc:sldLayoutMkLst>
            <pc:docMk/>
            <pc:sldMasterMk cId="326115187" sldId="2147483648"/>
            <pc:sldLayoutMk cId="3079968668" sldId="2147483652"/>
          </pc:sldLayoutMkLst>
          <pc:spChg chg="mod">
            <ac:chgData name="Elizabeth Ellen Anderson" userId="a31074e2-8d0d-498f-b9fd-412d315ff10a" providerId="ADAL" clId="{F64CF03D-7616-D849-AED6-B1A31805000A}" dt="2022-01-31T19:50:31.353" v="135" actId="20577"/>
            <ac:spMkLst>
              <pc:docMk/>
              <pc:sldMasterMk cId="326115187" sldId="2147483648"/>
              <pc:sldLayoutMk cId="3079968668" sldId="2147483652"/>
              <ac:spMk id="4" creationId="{CE6759F6-7CAD-9141-880B-8D212910AD81}"/>
            </ac:spMkLst>
          </pc:spChg>
          <pc:spChg chg="del">
            <ac:chgData name="Elizabeth Ellen Anderson" userId="a31074e2-8d0d-498f-b9fd-412d315ff10a" providerId="ADAL" clId="{F64CF03D-7616-D849-AED6-B1A31805000A}" dt="2022-01-31T19:46:08.494" v="84" actId="478"/>
            <ac:spMkLst>
              <pc:docMk/>
              <pc:sldMasterMk cId="326115187" sldId="2147483648"/>
              <pc:sldLayoutMk cId="3079968668" sldId="2147483652"/>
              <ac:spMk id="6" creationId="{9CF8E264-CF6D-5F41-95B5-974D0990D142}"/>
            </ac:spMkLst>
          </pc:spChg>
          <pc:spChg chg="mod">
            <ac:chgData name="Elizabeth Ellen Anderson" userId="a31074e2-8d0d-498f-b9fd-412d315ff10a" providerId="ADAL" clId="{F64CF03D-7616-D849-AED6-B1A31805000A}" dt="2022-01-31T19:50:38.478" v="149" actId="20577"/>
            <ac:spMkLst>
              <pc:docMk/>
              <pc:sldMasterMk cId="326115187" sldId="2147483648"/>
              <pc:sldLayoutMk cId="3079968668" sldId="2147483652"/>
              <ac:spMk id="11" creationId="{F9AAC502-2012-5040-90B2-4E49198C902A}"/>
            </ac:spMkLst>
          </pc:spChg>
          <pc:spChg chg="mod">
            <ac:chgData name="Elizabeth Ellen Anderson" userId="a31074e2-8d0d-498f-b9fd-412d315ff10a" providerId="ADAL" clId="{F64CF03D-7616-D849-AED6-B1A31805000A}" dt="2022-01-31T19:44:43.246" v="76" actId="14100"/>
            <ac:spMkLst>
              <pc:docMk/>
              <pc:sldMasterMk cId="326115187" sldId="2147483648"/>
              <pc:sldLayoutMk cId="3079968668" sldId="2147483652"/>
              <ac:spMk id="15" creationId="{C65107F8-309C-CA43-A35C-49D6D947613B}"/>
            </ac:spMkLst>
          </pc:spChg>
        </pc:sldLayoutChg>
        <pc:sldLayoutChg chg="delSp modSp mod">
          <pc:chgData name="Elizabeth Ellen Anderson" userId="a31074e2-8d0d-498f-b9fd-412d315ff10a" providerId="ADAL" clId="{F64CF03D-7616-D849-AED6-B1A31805000A}" dt="2022-01-31T19:50:01.758" v="117" actId="20577"/>
          <pc:sldLayoutMkLst>
            <pc:docMk/>
            <pc:sldMasterMk cId="326115187" sldId="2147483648"/>
            <pc:sldLayoutMk cId="3533537759" sldId="2147483654"/>
          </pc:sldLayoutMkLst>
          <pc:spChg chg="mod">
            <ac:chgData name="Elizabeth Ellen Anderson" userId="a31074e2-8d0d-498f-b9fd-412d315ff10a" providerId="ADAL" clId="{F64CF03D-7616-D849-AED6-B1A31805000A}" dt="2022-01-31T19:50:01.758" v="117" actId="20577"/>
            <ac:spMkLst>
              <pc:docMk/>
              <pc:sldMasterMk cId="326115187" sldId="2147483648"/>
              <pc:sldLayoutMk cId="3533537759" sldId="2147483654"/>
              <ac:spMk id="2" creationId="{F4EFF386-BA54-4A43-98F2-EDF41D6F80FD}"/>
            </ac:spMkLst>
          </pc:spChg>
          <pc:spChg chg="del">
            <ac:chgData name="Elizabeth Ellen Anderson" userId="a31074e2-8d0d-498f-b9fd-412d315ff10a" providerId="ADAL" clId="{F64CF03D-7616-D849-AED6-B1A31805000A}" dt="2022-01-31T19:46:13.381" v="85" actId="478"/>
            <ac:spMkLst>
              <pc:docMk/>
              <pc:sldMasterMk cId="326115187" sldId="2147483648"/>
              <pc:sldLayoutMk cId="3533537759" sldId="2147483654"/>
              <ac:spMk id="4" creationId="{95F1D851-BB0B-BC45-880A-00F50CC9ABC3}"/>
            </ac:spMkLst>
          </pc:spChg>
        </pc:sldLayoutChg>
        <pc:sldLayoutChg chg="delSp mod">
          <pc:chgData name="Elizabeth Ellen Anderson" userId="a31074e2-8d0d-498f-b9fd-412d315ff10a" providerId="ADAL" clId="{F64CF03D-7616-D849-AED6-B1A31805000A}" dt="2022-01-31T19:46:18.394" v="86" actId="478"/>
          <pc:sldLayoutMkLst>
            <pc:docMk/>
            <pc:sldMasterMk cId="326115187" sldId="2147483648"/>
            <pc:sldLayoutMk cId="1505503989" sldId="2147483655"/>
          </pc:sldLayoutMkLst>
          <pc:spChg chg="del">
            <ac:chgData name="Elizabeth Ellen Anderson" userId="a31074e2-8d0d-498f-b9fd-412d315ff10a" providerId="ADAL" clId="{F64CF03D-7616-D849-AED6-B1A31805000A}" dt="2022-01-31T19:46:18.394" v="86" actId="478"/>
            <ac:spMkLst>
              <pc:docMk/>
              <pc:sldMasterMk cId="326115187" sldId="2147483648"/>
              <pc:sldLayoutMk cId="1505503989" sldId="2147483655"/>
              <ac:spMk id="3" creationId="{E5735EF3-B6E7-CD44-ADE9-E7CB225EA27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C8C98-4CB3-174D-B081-3039D0753C62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0426-E460-0742-AFCA-43EB1DD1B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4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0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5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9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R-ecology-lesson/01-intro-to-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thornton01/2022_UTSW_Lyda_Hill_Department_Beginning_R_Nanocourse" TargetMode="External"/><Relationship Id="rId5" Type="http://schemas.openxmlformats.org/officeDocument/2006/relationships/hyperlink" Target="https://www.r-project.org/" TargetMode="External"/><Relationship Id="rId4" Type="http://schemas.openxmlformats.org/officeDocument/2006/relationships/hyperlink" Target="https://www.rstudio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Lyda</a:t>
            </a:r>
            <a:r>
              <a:rPr lang="en-US" b="1" dirty="0" smtClean="0"/>
              <a:t> Hill </a:t>
            </a:r>
            <a:r>
              <a:rPr lang="en-US" dirty="0" smtClean="0"/>
              <a:t>department of Bioinformatics 2022 Nano-course Series</a:t>
            </a:r>
          </a:p>
          <a:p>
            <a:r>
              <a:rPr lang="en-US" b="1" dirty="0" smtClean="0"/>
              <a:t>Date &amp; Time: </a:t>
            </a:r>
            <a:r>
              <a:rPr lang="en-US" dirty="0" smtClean="0"/>
              <a:t>May 9-10: 9AM-5PM (NG3.202)</a:t>
            </a:r>
          </a:p>
          <a:p>
            <a:r>
              <a:rPr lang="en-US" b="1" dirty="0" smtClean="0"/>
              <a:t>Course Instructors: </a:t>
            </a:r>
            <a:r>
              <a:rPr lang="en-US" dirty="0"/>
              <a:t>Christopher Chaney, Amit </a:t>
            </a:r>
            <a:r>
              <a:rPr lang="en-US" dirty="0" err="1"/>
              <a:t>Amritkar</a:t>
            </a:r>
            <a:r>
              <a:rPr lang="en-US" dirty="0"/>
              <a:t>, </a:t>
            </a:r>
            <a:r>
              <a:rPr lang="en-US" dirty="0" smtClean="0"/>
              <a:t>&amp; Micah Thornton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91" y="403910"/>
            <a:ext cx="2075129" cy="160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28050"/>
            <a:ext cx="4246111" cy="14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 (Why Learn R? 8)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29522" y="752560"/>
            <a:ext cx="24276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R-Shiny to produce Simple but powerful GUI for standardizing data analysis.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“</a:t>
            </a:r>
            <a:r>
              <a:rPr lang="en-US" i="1" dirty="0" smtClean="0"/>
              <a:t>H2Q: Allele-Specific Gene Transcript Quantification” </a:t>
            </a:r>
            <a:r>
              <a:rPr lang="en-US" dirty="0" smtClean="0"/>
              <a:t>project, with permission from author.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R? (Summary)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CA92-4317-E24F-A7BE-0A9451C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Widely used for Statistical Analysis and Machine Learning approaches.</a:t>
            </a:r>
          </a:p>
          <a:p>
            <a:pPr>
              <a:lnSpc>
                <a:spcPct val="140000"/>
              </a:lnSpc>
            </a:pP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Vector-based language provides ability for quick implementation of parallel procedures. </a:t>
            </a:r>
          </a:p>
          <a:p>
            <a:pPr>
              <a:lnSpc>
                <a:spcPct val="140000"/>
              </a:lnSpc>
            </a:pP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Very large community allows: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frequent opportunities for courses and learning,</a:t>
            </a:r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s</a:t>
            </a: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upport of interested peers on R-development projects,</a:t>
            </a:r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a</a:t>
            </a: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nd a considerable number of packages implementing various statistical and machine learning models. </a:t>
            </a:r>
          </a:p>
          <a:p>
            <a:pPr>
              <a:lnSpc>
                <a:spcPct val="140000"/>
              </a:lnSpc>
            </a:pP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R-packages such as RCPP allow users to write subroutines requiring speed and finesse directly in </a:t>
            </a: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C</a:t>
            </a: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++, then embed these into their R-Programs.</a:t>
            </a:r>
            <a:endParaRPr lang="en-US" altLang="en-US" dirty="0" smtClean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Much, much more…</a:t>
            </a:r>
            <a:endParaRPr lang="en-US" altLang="en-US" dirty="0" smtClean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9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879C-AD60-DD4F-9126-303F5C0F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3E10-9E0B-264C-BC28-26B481C293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6C66D-7951-CE4A-8ABF-1000CB3DC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2563" y="166967"/>
            <a:ext cx="4439830" cy="1525244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Introduction to R for Beginners </a:t>
            </a:r>
          </a:p>
          <a:p>
            <a:r>
              <a:rPr lang="en-US" sz="1800" i="1" dirty="0" err="1" smtClean="0"/>
              <a:t>Lyda</a:t>
            </a:r>
            <a:r>
              <a:rPr lang="en-US" sz="1800" i="1" dirty="0" smtClean="0"/>
              <a:t> Hill </a:t>
            </a:r>
            <a:r>
              <a:rPr lang="en-US" sz="1800" b="0" dirty="0" smtClean="0"/>
              <a:t>Department of Bioinformatics</a:t>
            </a:r>
            <a:r>
              <a:rPr lang="en-US" sz="1800" i="1" dirty="0" smtClean="0"/>
              <a:t> 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2022 </a:t>
            </a:r>
            <a:r>
              <a:rPr lang="en-US" sz="1800" b="0" dirty="0" err="1" smtClean="0"/>
              <a:t>Nanocourse</a:t>
            </a:r>
            <a:r>
              <a:rPr lang="en-US" sz="1800" b="0" dirty="0" smtClean="0"/>
              <a:t> Instructors</a:t>
            </a:r>
            <a:endParaRPr lang="en-US" sz="1800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6" y="1621725"/>
            <a:ext cx="1383740" cy="1383740"/>
          </a:xfr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389" y="1621725"/>
            <a:ext cx="1383740" cy="138374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389" y="3695506"/>
            <a:ext cx="1383740" cy="138374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962563" y="3005465"/>
            <a:ext cx="205537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Christopher Chaney, M.D. 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Assistant Professor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Medicine 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9144000" y="2941477"/>
            <a:ext cx="3048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Amit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Amritkar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Ph.D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Arial" panose="020B0604020202020204" pitchFamily="34" charset="0"/>
              </a:rPr>
              <a:t>Computer Scientist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" panose="020B0604020202020204" pitchFamily="34" charset="0"/>
              </a:rPr>
              <a:t>Dept</a:t>
            </a:r>
            <a:r>
              <a:rPr lang="en-US" altLang="en-US" sz="1400" dirty="0">
                <a:latin typeface="Arial" panose="020B0604020202020204" pitchFamily="34" charset="0"/>
              </a:rPr>
              <a:t>. of </a:t>
            </a:r>
            <a:r>
              <a:rPr lang="en-US" altLang="en-US" sz="1400" dirty="0" smtClean="0">
                <a:latin typeface="Arial" panose="020B0604020202020204" pitchFamily="34" charset="0"/>
              </a:rPr>
              <a:t>Bioinformatics</a:t>
            </a:r>
            <a:endParaRPr lang="en-US" altLang="en-US" sz="1400" b="1" dirty="0" smtClean="0"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9469286" y="5079246"/>
            <a:ext cx="272271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Micah</a:t>
            </a:r>
            <a:r>
              <a:rPr kumimoji="0" lang="en-US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Thornton, Ph.D.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200" b="1" dirty="0" smtClean="0">
                <a:latin typeface="Arial" panose="020B0604020202020204" pitchFamily="34" charset="0"/>
              </a:rPr>
              <a:t>Post-Doctoral Researcher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latin typeface="Arial" panose="020B0604020202020204" pitchFamily="34" charset="0"/>
              </a:rPr>
              <a:t>Dept. of Bioinformatics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3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879C-AD60-DD4F-9126-303F5C0F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509524" cy="1101970"/>
          </a:xfrm>
        </p:spPr>
        <p:txBody>
          <a:bodyPr/>
          <a:lstStyle/>
          <a:p>
            <a:r>
              <a:rPr lang="en-US" dirty="0" smtClean="0"/>
              <a:t>Tentative Schedule – Monday May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3E10-9E0B-264C-BC28-26B481C293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6C66D-7951-CE4A-8ABF-1000CB3DC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2563" y="166967"/>
            <a:ext cx="4439830" cy="1525244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Introduction to R for Beginners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879C-AD60-DD4F-9126-303F5C0F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5" y="386862"/>
            <a:ext cx="6792746" cy="1101970"/>
          </a:xfrm>
        </p:spPr>
        <p:txBody>
          <a:bodyPr/>
          <a:lstStyle/>
          <a:p>
            <a:r>
              <a:rPr lang="en-US" dirty="0" smtClean="0"/>
              <a:t>Tentative Schedule – Tuesday May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3E10-9E0B-264C-BC28-26B481C293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6C66D-7951-CE4A-8ABF-1000CB3DC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2563" y="166967"/>
            <a:ext cx="4439830" cy="1525244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Introduction to R for Beginners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19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Learning R Used in This 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CA92-4317-E24F-A7BE-0A9451C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The R Carpentry Tutorials (Amit </a:t>
            </a:r>
            <a:r>
              <a:rPr lang="en-US" altLang="en-US" dirty="0" err="1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Amritkar</a:t>
            </a: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) </a:t>
            </a:r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hlinkClick r:id="rId3"/>
              </a:rPr>
              <a:t>https://</a:t>
            </a: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hlinkClick r:id="rId3"/>
              </a:rPr>
              <a:t>datacarpentry.org/R-ecology-lesson/01-intro-to-r.html</a:t>
            </a:r>
            <a:endParaRPr lang="en-US" altLang="en-US" dirty="0" smtClean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R Studio (Integrated Development Environment) </a:t>
            </a:r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hlinkClick r:id="rId4"/>
              </a:rPr>
              <a:t>https://www.rstudio.com</a:t>
            </a: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hlinkClick r:id="rId4"/>
              </a:rPr>
              <a:t>/</a:t>
            </a:r>
            <a:endParaRPr lang="en-US" altLang="en-US" dirty="0" smtClean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The R Language </a:t>
            </a:r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hlinkClick r:id="rId5"/>
              </a:rPr>
              <a:t>https://www.r-project.org</a:t>
            </a: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hlinkClick r:id="rId5"/>
              </a:rPr>
              <a:t>/</a:t>
            </a:r>
            <a:endParaRPr lang="en-US" altLang="en-US" dirty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en-US" sz="1900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2022 </a:t>
            </a:r>
            <a:r>
              <a:rPr lang="en-US" altLang="en-US" sz="1900" dirty="0" err="1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Lyda</a:t>
            </a:r>
            <a:r>
              <a:rPr lang="en-US" altLang="en-US" sz="1900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 Hill department of Bioinformatics Introduction to R for Beginners </a:t>
            </a:r>
            <a:r>
              <a:rPr lang="en-US" altLang="en-US" sz="1900" dirty="0" err="1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Nanocourse</a:t>
            </a:r>
            <a:r>
              <a:rPr lang="en-US" altLang="en-US" sz="1900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 </a:t>
            </a:r>
            <a:r>
              <a:rPr lang="en-US" altLang="en-US" sz="1900" dirty="0" err="1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Github</a:t>
            </a:r>
            <a:r>
              <a:rPr lang="en-US" altLang="en-US" sz="1900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 Repository</a:t>
            </a:r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hlinkClick r:id="rId6"/>
              </a:rPr>
              <a:t>https://</a:t>
            </a:r>
            <a:r>
              <a:rPr lang="en-US" altLang="en-US" dirty="0" smtClean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hlinkClick r:id="rId6"/>
              </a:rPr>
              <a:t>github.com/mathornton01/2022_UTSW_Lyda_Hill_Department_Beginning_R_Nanocourse</a:t>
            </a:r>
            <a:endParaRPr lang="en-US" altLang="en-US" dirty="0" smtClean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en-US" altLang="en-US" dirty="0" smtClean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>
              <a:lnSpc>
                <a:spcPct val="140000"/>
              </a:lnSpc>
            </a:pPr>
            <a:endParaRPr lang="en-US" altLang="en-US" dirty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 lvl="1">
              <a:lnSpc>
                <a:spcPct val="140000"/>
              </a:lnSpc>
            </a:pPr>
            <a:endParaRPr lang="en-US" altLang="en-US" dirty="0" smtClean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5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for Learning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CA92-4317-E24F-A7BE-0A9451C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endParaRPr lang="en-US" altLang="en-US" dirty="0" smtClean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7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42888" y="1216818"/>
            <a:ext cx="3414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High-Quality graphics for your publications, utilizing state of the art statistical procedures such as Ancestral Character Estimation for Alignment Free Genetic Distance Comparisons for example (</a:t>
            </a:r>
            <a:r>
              <a:rPr lang="en-US" i="1" dirty="0" smtClean="0"/>
              <a:t>package </a:t>
            </a:r>
            <a:r>
              <a:rPr lang="en-US" i="1" dirty="0" err="1" smtClean="0"/>
              <a:t>afgencomp</a:t>
            </a:r>
            <a:r>
              <a:rPr lang="en-US" i="1" dirty="0" smtClean="0"/>
              <a:t> and ace)</a:t>
            </a:r>
            <a:endParaRPr lang="en-US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 (Why Learn R? 1)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36972" y="939714"/>
            <a:ext cx="7396118" cy="5792859"/>
            <a:chOff x="89012" y="939714"/>
            <a:chExt cx="7744078" cy="5792859"/>
          </a:xfrm>
        </p:grpSpPr>
        <p:sp>
          <p:nvSpPr>
            <p:cNvPr id="8" name="Rectangle 7"/>
            <p:cNvSpPr/>
            <p:nvPr/>
          </p:nvSpPr>
          <p:spPr>
            <a:xfrm>
              <a:off x="89012" y="939714"/>
              <a:ext cx="7744078" cy="5792859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36972" y="1216818"/>
              <a:ext cx="7023885" cy="5215318"/>
              <a:chOff x="501709" y="1071162"/>
              <a:chExt cx="7533684" cy="54712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709" y="1071162"/>
                <a:ext cx="7533684" cy="547125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01709" y="1327094"/>
                <a:ext cx="2128205" cy="242160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Phylogenies for 1,397 SARS-CoV-2 genomes by Colored by Location, distances computed from sequences alone.</a:t>
                </a:r>
                <a:endParaRPr lang="en-US" b="1" dirty="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8035393" y="4790485"/>
            <a:ext cx="4005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Taken from “Phase </a:t>
            </a:r>
            <a:r>
              <a:rPr lang="en-US" i="1" dirty="0"/>
              <a:t>&amp; Power in Genomic Harmonic </a:t>
            </a:r>
            <a:r>
              <a:rPr lang="en-US" i="1" dirty="0" smtClean="0"/>
              <a:t>Analysis”, ISMVL 2022 </a:t>
            </a:r>
          </a:p>
          <a:p>
            <a:r>
              <a:rPr lang="en-US" i="1" dirty="0" smtClean="0"/>
              <a:t>with author permission.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40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 (Why Learn R? 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8" y="1084333"/>
            <a:ext cx="8328380" cy="526319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719841" y="2006825"/>
            <a:ext cx="3180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advantage of packages for publishing nice black and white displays of complex information.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4663" y="4199766"/>
            <a:ext cx="3447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Taken from “</a:t>
            </a:r>
            <a:r>
              <a:rPr lang="en-US" i="1" dirty="0"/>
              <a:t>Empirical Analysis of Denial-of-Service </a:t>
            </a:r>
            <a:r>
              <a:rPr lang="en-US" i="1" dirty="0" smtClean="0"/>
              <a:t>Attacks in </a:t>
            </a:r>
            <a:r>
              <a:rPr lang="en-US" i="1" dirty="0"/>
              <a:t>the Bitcoin Ecosystem</a:t>
            </a:r>
            <a:r>
              <a:rPr lang="en-US" i="1" dirty="0" smtClean="0"/>
              <a:t>”, Financial Cryptography 2014</a:t>
            </a:r>
          </a:p>
          <a:p>
            <a:r>
              <a:rPr lang="en-US" i="1" dirty="0" smtClean="0"/>
              <a:t>with author permission.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625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 (Why Learn R? 3)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7" y="807308"/>
            <a:ext cx="9162321" cy="4864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2211" y="1701175"/>
            <a:ext cx="2402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Powerful IDE (Integrated Development Environment) for creating many different kinds of R Codes.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 will be using R-Studio in this course.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29988" y="5874818"/>
            <a:ext cx="62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 R-Studio Environment displaying </a:t>
            </a:r>
            <a:r>
              <a:rPr lang="en-US" i="1" dirty="0" err="1" smtClean="0"/>
              <a:t>ClinicalSciences</a:t>
            </a:r>
            <a:r>
              <a:rPr lang="en-US" i="1" dirty="0" smtClean="0"/>
              <a:t> code.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320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 (Why Learn R? 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3" y="832736"/>
            <a:ext cx="11345034" cy="472761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2557" y="5680609"/>
            <a:ext cx="8106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classical and modern modeling procedures (such as Cox Proportional Hazards models) and create custom tabulation and display procedures. </a:t>
            </a:r>
          </a:p>
          <a:p>
            <a:endParaRPr lang="en-US" dirty="0" smtClean="0"/>
          </a:p>
          <a:p>
            <a:r>
              <a:rPr lang="en-US" dirty="0" smtClean="0"/>
              <a:t>From “</a:t>
            </a:r>
            <a:r>
              <a:rPr lang="en-US" i="1" dirty="0" smtClean="0"/>
              <a:t>Early PDAC Survival Modeling” </a:t>
            </a:r>
            <a:r>
              <a:rPr lang="en-US" dirty="0" smtClean="0"/>
              <a:t>project, with permission from author.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0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 (Why Learn R? 5)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557" y="6265384"/>
            <a:ext cx="1081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400" dirty="0" smtClean="0"/>
              <a:t>From https://cran.r-project.org/web/packages/available_packages_by_name.html and </a:t>
            </a:r>
            <a:r>
              <a:rPr lang="en-US" sz="1400" i="1" dirty="0" smtClean="0"/>
              <a:t>https://www.bioconductor.org/packages/release/bioc/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94" y="1040956"/>
            <a:ext cx="6168107" cy="416561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209" y="283221"/>
            <a:ext cx="5374514" cy="5089587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87426" y="55406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Thousands of R-Packages in different Repositories such as CRAN and Bioconductor for implementing hundreds of thousands of statistical procedures. </a:t>
            </a:r>
          </a:p>
        </p:txBody>
      </p:sp>
    </p:spTree>
    <p:extLst>
      <p:ext uri="{BB962C8B-B14F-4D97-AF65-F5344CB8AC3E}">
        <p14:creationId xmlns:p14="http://schemas.microsoft.com/office/powerpoint/2010/main" val="396124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 (Why Learn R? 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4268" y="752560"/>
            <a:ext cx="3923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your own R-Packages for implementing routine procedures, and share easily with your colleagues.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“</a:t>
            </a:r>
            <a:r>
              <a:rPr lang="en-US" i="1" dirty="0" err="1" smtClean="0"/>
              <a:t>Afgencomp</a:t>
            </a:r>
            <a:r>
              <a:rPr lang="en-US" i="1" dirty="0" smtClean="0"/>
              <a:t>: An R-Package for Alignment-Free Genetic Sequence Comparison” </a:t>
            </a:r>
            <a:r>
              <a:rPr lang="en-US" dirty="0" smtClean="0"/>
              <a:t>project, with permission from author.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7" y="752560"/>
            <a:ext cx="7269187" cy="6011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8322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 (Why Learn R? 7)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29522" y="752560"/>
            <a:ext cx="24276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R-Shiny to produce Simple but powerful GUI for standardizing data analysis.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“</a:t>
            </a:r>
            <a:r>
              <a:rPr lang="en-US" i="1" dirty="0" smtClean="0"/>
              <a:t>H2Q: Allele-Specific Gene Transcript Quantification” </a:t>
            </a:r>
            <a:r>
              <a:rPr lang="en-US" dirty="0" smtClean="0"/>
              <a:t>project, with permission from author.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1" y="752560"/>
            <a:ext cx="9208817" cy="4981226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89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620</Words>
  <Application>Microsoft Office PowerPoint</Application>
  <PresentationFormat>Widescreen</PresentationFormat>
  <Paragraphs>106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Helvetica Light</vt:lpstr>
      <vt:lpstr>Wingdings</vt:lpstr>
      <vt:lpstr>Office Theme</vt:lpstr>
      <vt:lpstr>Introduction to R for Beginners</vt:lpstr>
      <vt:lpstr>Overview &amp;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Learn R? (Summary)</vt:lpstr>
      <vt:lpstr>Meet the Team</vt:lpstr>
      <vt:lpstr>Tentative Schedule – Monday May 9th </vt:lpstr>
      <vt:lpstr>Tentative Schedule – Tuesday May 10th </vt:lpstr>
      <vt:lpstr>Resources for Learning R Used in This Course</vt:lpstr>
      <vt:lpstr>Additional Resources for Learning 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Ellen Anderson</dc:creator>
  <cp:lastModifiedBy>Micah Thornton</cp:lastModifiedBy>
  <cp:revision>44</cp:revision>
  <dcterms:created xsi:type="dcterms:W3CDTF">2022-01-26T22:55:45Z</dcterms:created>
  <dcterms:modified xsi:type="dcterms:W3CDTF">2022-04-11T21:21:14Z</dcterms:modified>
</cp:coreProperties>
</file>