
<file path=[Content_Types].xml><?xml version="1.0" encoding="utf-8"?>
<Types xmlns="http://schemas.openxmlformats.org/package/2006/content-types">
  <Default Extension="png;charset=UTF-8"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56" r:id="rId2"/>
    <p:sldId id="259" r:id="rId3"/>
    <p:sldId id="261" r:id="rId4"/>
    <p:sldId id="286" r:id="rId5"/>
    <p:sldId id="262" r:id="rId6"/>
    <p:sldId id="263" r:id="rId7"/>
    <p:sldId id="265" r:id="rId8"/>
    <p:sldId id="267" r:id="rId9"/>
    <p:sldId id="268" r:id="rId10"/>
    <p:sldId id="269" r:id="rId11"/>
    <p:sldId id="272" r:id="rId12"/>
    <p:sldId id="273" r:id="rId13"/>
    <p:sldId id="274" r:id="rId14"/>
    <p:sldId id="271" r:id="rId15"/>
    <p:sldId id="277" r:id="rId16"/>
    <p:sldId id="278" r:id="rId17"/>
    <p:sldId id="279" r:id="rId18"/>
    <p:sldId id="280" r:id="rId19"/>
    <p:sldId id="281" r:id="rId20"/>
    <p:sldId id="282" r:id="rId21"/>
    <p:sldId id="283" r:id="rId22"/>
    <p:sldId id="284" r:id="rId23"/>
    <p:sldId id="285" r:id="rId24"/>
    <p:sldId id="264" r:id="rId25"/>
    <p:sldId id="288" r:id="rId26"/>
    <p:sldId id="289" r:id="rId27"/>
    <p:sldId id="290" r:id="rId28"/>
    <p:sldId id="287" r:id="rId29"/>
    <p:sldId id="276" r:id="rId30"/>
    <p:sldId id="27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0BA6"/>
    <a:srgbClr val="B6107F"/>
    <a:srgbClr val="004278"/>
    <a:srgbClr val="4D4D4D"/>
    <a:srgbClr val="00A4D3"/>
    <a:srgbClr val="D6E0E1"/>
    <a:srgbClr val="005184"/>
    <a:srgbClr val="F2F5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4CF03D-7616-D849-AED6-B1A31805000A}" v="25" dt="2022-02-09T17:21:19.7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3119"/>
  </p:normalViewPr>
  <p:slideViewPr>
    <p:cSldViewPr snapToGrid="0" snapToObjects="1">
      <p:cViewPr varScale="1">
        <p:scale>
          <a:sx n="115" d="100"/>
          <a:sy n="115" d="100"/>
        </p:scale>
        <p:origin x="25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izabeth Ellen Anderson" userId="a31074e2-8d0d-498f-b9fd-412d315ff10a" providerId="ADAL" clId="{F64CF03D-7616-D849-AED6-B1A31805000A}"/>
    <pc:docChg chg="custSel modSld modMainMaster">
      <pc:chgData name="Elizabeth Ellen Anderson" userId="a31074e2-8d0d-498f-b9fd-412d315ff10a" providerId="ADAL" clId="{F64CF03D-7616-D849-AED6-B1A31805000A}" dt="2022-02-09T17:22:00.801" v="234" actId="20577"/>
      <pc:docMkLst>
        <pc:docMk/>
      </pc:docMkLst>
      <pc:sldChg chg="modSp mod">
        <pc:chgData name="Elizabeth Ellen Anderson" userId="a31074e2-8d0d-498f-b9fd-412d315ff10a" providerId="ADAL" clId="{F64CF03D-7616-D849-AED6-B1A31805000A}" dt="2022-02-09T17:21:53.250" v="230" actId="20577"/>
        <pc:sldMkLst>
          <pc:docMk/>
          <pc:sldMk cId="2218106710" sldId="256"/>
        </pc:sldMkLst>
        <pc:spChg chg="mod">
          <ac:chgData name="Elizabeth Ellen Anderson" userId="a31074e2-8d0d-498f-b9fd-412d315ff10a" providerId="ADAL" clId="{F64CF03D-7616-D849-AED6-B1A31805000A}" dt="2022-02-09T17:21:53.250" v="230" actId="20577"/>
          <ac:spMkLst>
            <pc:docMk/>
            <pc:sldMk cId="2218106710" sldId="256"/>
            <ac:spMk id="2" creationId="{0A0F4567-0AAE-1D49-AE12-48857C1D2609}"/>
          </ac:spMkLst>
        </pc:spChg>
        <pc:spChg chg="mod">
          <ac:chgData name="Elizabeth Ellen Anderson" userId="a31074e2-8d0d-498f-b9fd-412d315ff10a" providerId="ADAL" clId="{F64CF03D-7616-D849-AED6-B1A31805000A}" dt="2022-02-09T17:21:51.589" v="229" actId="20577"/>
          <ac:spMkLst>
            <pc:docMk/>
            <pc:sldMk cId="2218106710" sldId="256"/>
            <ac:spMk id="3" creationId="{E09A54E2-9982-3544-8ED4-43643EC01DDF}"/>
          </ac:spMkLst>
        </pc:spChg>
      </pc:sldChg>
      <pc:sldChg chg="modSp mod modNotesTx">
        <pc:chgData name="Elizabeth Ellen Anderson" userId="a31074e2-8d0d-498f-b9fd-412d315ff10a" providerId="ADAL" clId="{F64CF03D-7616-D849-AED6-B1A31805000A}" dt="2022-02-09T17:22:00.801" v="234" actId="20577"/>
        <pc:sldMkLst>
          <pc:docMk/>
          <pc:sldMk cId="3805892855" sldId="257"/>
        </pc:sldMkLst>
        <pc:spChg chg="mod">
          <ac:chgData name="Elizabeth Ellen Anderson" userId="a31074e2-8d0d-498f-b9fd-412d315ff10a" providerId="ADAL" clId="{F64CF03D-7616-D849-AED6-B1A31805000A}" dt="2022-02-09T17:22:00.801" v="234" actId="20577"/>
          <ac:spMkLst>
            <pc:docMk/>
            <pc:sldMk cId="3805892855" sldId="257"/>
            <ac:spMk id="2" creationId="{636FB483-8A01-854E-9BBE-55E0C355A79B}"/>
          </ac:spMkLst>
        </pc:spChg>
        <pc:spChg chg="mod">
          <ac:chgData name="Elizabeth Ellen Anderson" userId="a31074e2-8d0d-498f-b9fd-412d315ff10a" providerId="ADAL" clId="{F64CF03D-7616-D849-AED6-B1A31805000A}" dt="2022-02-09T17:21:58.481" v="233" actId="20577"/>
          <ac:spMkLst>
            <pc:docMk/>
            <pc:sldMk cId="3805892855" sldId="257"/>
            <ac:spMk id="3" creationId="{9507CA92-4317-E24F-A7BE-0A9451C930B4}"/>
          </ac:spMkLst>
        </pc:spChg>
      </pc:sldChg>
      <pc:sldChg chg="modNotesTx">
        <pc:chgData name="Elizabeth Ellen Anderson" userId="a31074e2-8d0d-498f-b9fd-412d315ff10a" providerId="ADAL" clId="{F64CF03D-7616-D849-AED6-B1A31805000A}" dt="2022-01-31T19:47:49.125" v="87" actId="20577"/>
        <pc:sldMkLst>
          <pc:docMk/>
          <pc:sldMk cId="2033533123" sldId="258"/>
        </pc:sldMkLst>
      </pc:sldChg>
      <pc:sldMasterChg chg="delSp modSp mod modSldLayout">
        <pc:chgData name="Elizabeth Ellen Anderson" userId="a31074e2-8d0d-498f-b9fd-412d315ff10a" providerId="ADAL" clId="{F64CF03D-7616-D849-AED6-B1A31805000A}" dt="2022-01-31T19:50:38.478" v="149" actId="20577"/>
        <pc:sldMasterMkLst>
          <pc:docMk/>
          <pc:sldMasterMk cId="326115187" sldId="2147483648"/>
        </pc:sldMasterMkLst>
        <pc:spChg chg="del">
          <ac:chgData name="Elizabeth Ellen Anderson" userId="a31074e2-8d0d-498f-b9fd-412d315ff10a" providerId="ADAL" clId="{F64CF03D-7616-D849-AED6-B1A31805000A}" dt="2022-01-31T19:45:27.957" v="79" actId="478"/>
          <ac:spMkLst>
            <pc:docMk/>
            <pc:sldMasterMk cId="326115187" sldId="2147483648"/>
            <ac:spMk id="5" creationId="{0BF46273-4BB8-2E4B-A435-BE37E0245EA0}"/>
          </ac:spMkLst>
        </pc:spChg>
        <pc:spChg chg="mod">
          <ac:chgData name="Elizabeth Ellen Anderson" userId="a31074e2-8d0d-498f-b9fd-412d315ff10a" providerId="ADAL" clId="{F64CF03D-7616-D849-AED6-B1A31805000A}" dt="2022-01-31T19:45:45.355" v="81" actId="122"/>
          <ac:spMkLst>
            <pc:docMk/>
            <pc:sldMasterMk cId="326115187" sldId="2147483648"/>
            <ac:spMk id="6" creationId="{C9137B1A-2278-5F41-A012-74D32556E263}"/>
          </ac:spMkLst>
        </pc:spChg>
        <pc:sldLayoutChg chg="delSp mod">
          <pc:chgData name="Elizabeth Ellen Anderson" userId="a31074e2-8d0d-498f-b9fd-412d315ff10a" providerId="ADAL" clId="{F64CF03D-7616-D849-AED6-B1A31805000A}" dt="2022-01-31T19:45:58.114" v="82" actId="478"/>
          <pc:sldLayoutMkLst>
            <pc:docMk/>
            <pc:sldMasterMk cId="326115187" sldId="2147483648"/>
            <pc:sldLayoutMk cId="409690965" sldId="2147483649"/>
          </pc:sldLayoutMkLst>
          <pc:spChg chg="del">
            <ac:chgData name="Elizabeth Ellen Anderson" userId="a31074e2-8d0d-498f-b9fd-412d315ff10a" providerId="ADAL" clId="{F64CF03D-7616-D849-AED6-B1A31805000A}" dt="2022-01-31T19:45:58.114" v="82" actId="478"/>
            <ac:spMkLst>
              <pc:docMk/>
              <pc:sldMasterMk cId="326115187" sldId="2147483648"/>
              <pc:sldLayoutMk cId="409690965" sldId="2147483649"/>
              <ac:spMk id="5" creationId="{7AB4751A-4519-3C45-8DDB-AA0A52CB80EE}"/>
            </ac:spMkLst>
          </pc:spChg>
        </pc:sldLayoutChg>
        <pc:sldLayoutChg chg="delSp modSp mod">
          <pc:chgData name="Elizabeth Ellen Anderson" userId="a31074e2-8d0d-498f-b9fd-412d315ff10a" providerId="ADAL" clId="{F64CF03D-7616-D849-AED6-B1A31805000A}" dt="2022-01-31T19:48:39.686" v="90" actId="6014"/>
          <pc:sldLayoutMkLst>
            <pc:docMk/>
            <pc:sldMasterMk cId="326115187" sldId="2147483648"/>
            <pc:sldLayoutMk cId="1896481974" sldId="2147483650"/>
          </pc:sldLayoutMkLst>
          <pc:spChg chg="mod">
            <ac:chgData name="Elizabeth Ellen Anderson" userId="a31074e2-8d0d-498f-b9fd-412d315ff10a" providerId="ADAL" clId="{F64CF03D-7616-D849-AED6-B1A31805000A}" dt="2022-01-31T19:45:15.825" v="78" actId="14100"/>
            <ac:spMkLst>
              <pc:docMk/>
              <pc:sldMasterMk cId="326115187" sldId="2147483648"/>
              <pc:sldLayoutMk cId="1896481974" sldId="2147483650"/>
              <ac:spMk id="3" creationId="{492B92E7-71D7-F441-A35D-90F967B28BD1}"/>
            </ac:spMkLst>
          </pc:spChg>
          <pc:spChg chg="del">
            <ac:chgData name="Elizabeth Ellen Anderson" userId="a31074e2-8d0d-498f-b9fd-412d315ff10a" providerId="ADAL" clId="{F64CF03D-7616-D849-AED6-B1A31805000A}" dt="2022-01-31T19:46:03.866" v="83" actId="478"/>
            <ac:spMkLst>
              <pc:docMk/>
              <pc:sldMasterMk cId="326115187" sldId="2147483648"/>
              <pc:sldLayoutMk cId="1896481974" sldId="2147483650"/>
              <ac:spMk id="5" creationId="{C2E88442-FAFA-7B4F-9D20-828D72E99CE7}"/>
            </ac:spMkLst>
          </pc:spChg>
          <pc:cxnChg chg="mod">
            <ac:chgData name="Elizabeth Ellen Anderson" userId="a31074e2-8d0d-498f-b9fd-412d315ff10a" providerId="ADAL" clId="{F64CF03D-7616-D849-AED6-B1A31805000A}" dt="2022-01-31T19:45:06.354" v="77" actId="14100"/>
            <ac:cxnSpMkLst>
              <pc:docMk/>
              <pc:sldMasterMk cId="326115187" sldId="2147483648"/>
              <pc:sldLayoutMk cId="1896481974" sldId="2147483650"/>
              <ac:cxnSpMk id="14" creationId="{BEF67D03-BC2D-8946-A85F-2D3994D07345}"/>
            </ac:cxnSpMkLst>
          </pc:cxnChg>
        </pc:sldLayoutChg>
        <pc:sldLayoutChg chg="delSp modSp mod">
          <pc:chgData name="Elizabeth Ellen Anderson" userId="a31074e2-8d0d-498f-b9fd-412d315ff10a" providerId="ADAL" clId="{F64CF03D-7616-D849-AED6-B1A31805000A}" dt="2022-01-31T19:50:38.478" v="149" actId="20577"/>
          <pc:sldLayoutMkLst>
            <pc:docMk/>
            <pc:sldMasterMk cId="326115187" sldId="2147483648"/>
            <pc:sldLayoutMk cId="3079968668" sldId="2147483652"/>
          </pc:sldLayoutMkLst>
          <pc:spChg chg="mod">
            <ac:chgData name="Elizabeth Ellen Anderson" userId="a31074e2-8d0d-498f-b9fd-412d315ff10a" providerId="ADAL" clId="{F64CF03D-7616-D849-AED6-B1A31805000A}" dt="2022-01-31T19:50:31.353" v="135" actId="20577"/>
            <ac:spMkLst>
              <pc:docMk/>
              <pc:sldMasterMk cId="326115187" sldId="2147483648"/>
              <pc:sldLayoutMk cId="3079968668" sldId="2147483652"/>
              <ac:spMk id="4" creationId="{CE6759F6-7CAD-9141-880B-8D212910AD81}"/>
            </ac:spMkLst>
          </pc:spChg>
          <pc:spChg chg="del">
            <ac:chgData name="Elizabeth Ellen Anderson" userId="a31074e2-8d0d-498f-b9fd-412d315ff10a" providerId="ADAL" clId="{F64CF03D-7616-D849-AED6-B1A31805000A}" dt="2022-01-31T19:46:08.494" v="84" actId="478"/>
            <ac:spMkLst>
              <pc:docMk/>
              <pc:sldMasterMk cId="326115187" sldId="2147483648"/>
              <pc:sldLayoutMk cId="3079968668" sldId="2147483652"/>
              <ac:spMk id="6" creationId="{9CF8E264-CF6D-5F41-95B5-974D0990D142}"/>
            </ac:spMkLst>
          </pc:spChg>
          <pc:spChg chg="mod">
            <ac:chgData name="Elizabeth Ellen Anderson" userId="a31074e2-8d0d-498f-b9fd-412d315ff10a" providerId="ADAL" clId="{F64CF03D-7616-D849-AED6-B1A31805000A}" dt="2022-01-31T19:50:38.478" v="149" actId="20577"/>
            <ac:spMkLst>
              <pc:docMk/>
              <pc:sldMasterMk cId="326115187" sldId="2147483648"/>
              <pc:sldLayoutMk cId="3079968668" sldId="2147483652"/>
              <ac:spMk id="11" creationId="{F9AAC502-2012-5040-90B2-4E49198C902A}"/>
            </ac:spMkLst>
          </pc:spChg>
          <pc:spChg chg="mod">
            <ac:chgData name="Elizabeth Ellen Anderson" userId="a31074e2-8d0d-498f-b9fd-412d315ff10a" providerId="ADAL" clId="{F64CF03D-7616-D849-AED6-B1A31805000A}" dt="2022-01-31T19:44:43.246" v="76" actId="14100"/>
            <ac:spMkLst>
              <pc:docMk/>
              <pc:sldMasterMk cId="326115187" sldId="2147483648"/>
              <pc:sldLayoutMk cId="3079968668" sldId="2147483652"/>
              <ac:spMk id="15" creationId="{C65107F8-309C-CA43-A35C-49D6D947613B}"/>
            </ac:spMkLst>
          </pc:spChg>
        </pc:sldLayoutChg>
        <pc:sldLayoutChg chg="delSp modSp mod">
          <pc:chgData name="Elizabeth Ellen Anderson" userId="a31074e2-8d0d-498f-b9fd-412d315ff10a" providerId="ADAL" clId="{F64CF03D-7616-D849-AED6-B1A31805000A}" dt="2022-01-31T19:50:01.758" v="117" actId="20577"/>
          <pc:sldLayoutMkLst>
            <pc:docMk/>
            <pc:sldMasterMk cId="326115187" sldId="2147483648"/>
            <pc:sldLayoutMk cId="3533537759" sldId="2147483654"/>
          </pc:sldLayoutMkLst>
          <pc:spChg chg="mod">
            <ac:chgData name="Elizabeth Ellen Anderson" userId="a31074e2-8d0d-498f-b9fd-412d315ff10a" providerId="ADAL" clId="{F64CF03D-7616-D849-AED6-B1A31805000A}" dt="2022-01-31T19:50:01.758" v="117" actId="20577"/>
            <ac:spMkLst>
              <pc:docMk/>
              <pc:sldMasterMk cId="326115187" sldId="2147483648"/>
              <pc:sldLayoutMk cId="3533537759" sldId="2147483654"/>
              <ac:spMk id="2" creationId="{F4EFF386-BA54-4A43-98F2-EDF41D6F80FD}"/>
            </ac:spMkLst>
          </pc:spChg>
          <pc:spChg chg="del">
            <ac:chgData name="Elizabeth Ellen Anderson" userId="a31074e2-8d0d-498f-b9fd-412d315ff10a" providerId="ADAL" clId="{F64CF03D-7616-D849-AED6-B1A31805000A}" dt="2022-01-31T19:46:13.381" v="85" actId="478"/>
            <ac:spMkLst>
              <pc:docMk/>
              <pc:sldMasterMk cId="326115187" sldId="2147483648"/>
              <pc:sldLayoutMk cId="3533537759" sldId="2147483654"/>
              <ac:spMk id="4" creationId="{95F1D851-BB0B-BC45-880A-00F50CC9ABC3}"/>
            </ac:spMkLst>
          </pc:spChg>
        </pc:sldLayoutChg>
        <pc:sldLayoutChg chg="delSp mod">
          <pc:chgData name="Elizabeth Ellen Anderson" userId="a31074e2-8d0d-498f-b9fd-412d315ff10a" providerId="ADAL" clId="{F64CF03D-7616-D849-AED6-B1A31805000A}" dt="2022-01-31T19:46:18.394" v="86" actId="478"/>
          <pc:sldLayoutMkLst>
            <pc:docMk/>
            <pc:sldMasterMk cId="326115187" sldId="2147483648"/>
            <pc:sldLayoutMk cId="1505503989" sldId="2147483655"/>
          </pc:sldLayoutMkLst>
          <pc:spChg chg="del">
            <ac:chgData name="Elizabeth Ellen Anderson" userId="a31074e2-8d0d-498f-b9fd-412d315ff10a" providerId="ADAL" clId="{F64CF03D-7616-D849-AED6-B1A31805000A}" dt="2022-01-31T19:46:18.394" v="86" actId="478"/>
            <ac:spMkLst>
              <pc:docMk/>
              <pc:sldMasterMk cId="326115187" sldId="2147483648"/>
              <pc:sldLayoutMk cId="1505503989" sldId="2147483655"/>
              <ac:spMk id="3" creationId="{E5735EF3-B6E7-CD44-ADE9-E7CB225EA273}"/>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7C8C98-4CB3-174D-B081-3039D0753C62}" type="datetimeFigureOut">
              <a:rPr lang="en-US" smtClean="0"/>
              <a:t>5/3/2022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B30426-E460-0742-AFCA-43EB1DD1B97F}" type="slidenum">
              <a:rPr lang="en-US" smtClean="0"/>
              <a:t>‹#›</a:t>
            </a:fld>
            <a:endParaRPr lang="en-US" dirty="0"/>
          </a:p>
        </p:txBody>
      </p:sp>
    </p:spTree>
    <p:extLst>
      <p:ext uri="{BB962C8B-B14F-4D97-AF65-F5344CB8AC3E}">
        <p14:creationId xmlns:p14="http://schemas.microsoft.com/office/powerpoint/2010/main" val="635478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charset=UTF-8"/><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charset=UTF-8"/><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charset=UTF-8"/><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charset=UTF-8"/><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charset=UTF-8"/><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0E208E-326A-0D40-90E2-CFEC27E19F0D}"/>
              </a:ext>
            </a:extLst>
          </p:cNvPr>
          <p:cNvSpPr/>
          <p:nvPr userDrawn="1"/>
        </p:nvSpPr>
        <p:spPr>
          <a:xfrm>
            <a:off x="139148" y="129209"/>
            <a:ext cx="11946835" cy="6602205"/>
          </a:xfrm>
          <a:prstGeom prst="rect">
            <a:avLst/>
          </a:prstGeom>
          <a:solidFill>
            <a:srgbClr val="005184"/>
          </a:solidFill>
          <a:ln>
            <a:solidFill>
              <a:srgbClr val="0051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41BCFEC-0C72-3649-AA9B-172E99A762EC}"/>
              </a:ext>
            </a:extLst>
          </p:cNvPr>
          <p:cNvSpPr>
            <a:spLocks noGrp="1"/>
          </p:cNvSpPr>
          <p:nvPr>
            <p:ph type="ctrTitle"/>
          </p:nvPr>
        </p:nvSpPr>
        <p:spPr>
          <a:xfrm>
            <a:off x="1524000" y="1122363"/>
            <a:ext cx="9144000" cy="2141952"/>
          </a:xfrm>
        </p:spPr>
        <p:txBody>
          <a:bodyPr anchor="b">
            <a:normAutofit/>
          </a:bodyPr>
          <a:lstStyle>
            <a:lvl1pPr algn="l">
              <a:defRPr sz="4400" b="1">
                <a:solidFill>
                  <a:schemeClr val="bg1"/>
                </a:solidFill>
                <a:latin typeface="Helvetica" pitchFamily="2" charset="0"/>
              </a:defRPr>
            </a:lvl1pPr>
          </a:lstStyle>
          <a:p>
            <a:r>
              <a:rPr lang="en-US" dirty="0"/>
              <a:t>Click to edit Master title style</a:t>
            </a:r>
          </a:p>
        </p:txBody>
      </p:sp>
      <p:sp>
        <p:nvSpPr>
          <p:cNvPr id="3" name="Subtitle 2">
            <a:extLst>
              <a:ext uri="{FF2B5EF4-FFF2-40B4-BE49-F238E27FC236}">
                <a16:creationId xmlns:a16="http://schemas.microsoft.com/office/drawing/2014/main" id="{30116759-20EB-374E-A065-EBA970CE4117}"/>
              </a:ext>
            </a:extLst>
          </p:cNvPr>
          <p:cNvSpPr>
            <a:spLocks noGrp="1"/>
          </p:cNvSpPr>
          <p:nvPr>
            <p:ph type="subTitle" idx="1"/>
          </p:nvPr>
        </p:nvSpPr>
        <p:spPr>
          <a:xfrm>
            <a:off x="1524000" y="3602038"/>
            <a:ext cx="9144000" cy="906490"/>
          </a:xfrm>
        </p:spPr>
        <p:txBody>
          <a:bodyPr/>
          <a:lstStyle>
            <a:lvl1pPr marL="0" indent="0" algn="l">
              <a:buNone/>
              <a:defRPr sz="2400">
                <a:solidFill>
                  <a:schemeClr val="bg1"/>
                </a:solidFill>
                <a:latin typeface="Helvetica"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B2A4C8F-B07D-1040-A3B7-A561EDD37C61}"/>
              </a:ext>
            </a:extLst>
          </p:cNvPr>
          <p:cNvSpPr>
            <a:spLocks noGrp="1"/>
          </p:cNvSpPr>
          <p:nvPr>
            <p:ph type="dt" sz="half" idx="10"/>
          </p:nvPr>
        </p:nvSpPr>
        <p:spPr/>
        <p:txBody>
          <a:bodyPr/>
          <a:lstStyle>
            <a:lvl1pPr>
              <a:defRPr>
                <a:solidFill>
                  <a:schemeClr val="bg1"/>
                </a:solidFill>
              </a:defRPr>
            </a:lvl1pPr>
          </a:lstStyle>
          <a:p>
            <a:fld id="{32338A89-9E82-4046-8247-794AEC633712}" type="datetimeFigureOut">
              <a:rPr lang="en-US" smtClean="0"/>
              <a:pPr/>
              <a:t>5/3/2022</a:t>
            </a:fld>
            <a:endParaRPr lang="en-US" dirty="0"/>
          </a:p>
        </p:txBody>
      </p:sp>
      <p:sp>
        <p:nvSpPr>
          <p:cNvPr id="6" name="Slide Number Placeholder 5">
            <a:extLst>
              <a:ext uri="{FF2B5EF4-FFF2-40B4-BE49-F238E27FC236}">
                <a16:creationId xmlns:a16="http://schemas.microsoft.com/office/drawing/2014/main" id="{7D6DF0A8-39FD-6345-B67C-68D0C9798448}"/>
              </a:ext>
            </a:extLst>
          </p:cNvPr>
          <p:cNvSpPr>
            <a:spLocks noGrp="1"/>
          </p:cNvSpPr>
          <p:nvPr>
            <p:ph type="sldNum" sz="quarter" idx="12"/>
          </p:nvPr>
        </p:nvSpPr>
        <p:spPr/>
        <p:txBody>
          <a:bodyPr/>
          <a:lstStyle>
            <a:lvl1pPr>
              <a:defRPr>
                <a:solidFill>
                  <a:schemeClr val="bg1"/>
                </a:solidFill>
              </a:defRPr>
            </a:lvl1pPr>
          </a:lstStyle>
          <a:p>
            <a:fld id="{51CBEAB3-1095-154A-BF2C-0E040F3337A0}" type="slidenum">
              <a:rPr lang="en-US" smtClean="0"/>
              <a:pPr/>
              <a:t>‹#›</a:t>
            </a:fld>
            <a:endParaRPr lang="en-US" dirty="0"/>
          </a:p>
        </p:txBody>
      </p:sp>
      <p:pic>
        <p:nvPicPr>
          <p:cNvPr id="10" name="Picture 9" descr="Graphical user interface&#10;&#10;Description automatically generated with low confidence">
            <a:extLst>
              <a:ext uri="{FF2B5EF4-FFF2-40B4-BE49-F238E27FC236}">
                <a16:creationId xmlns:a16="http://schemas.microsoft.com/office/drawing/2014/main" id="{6DB57DC0-34DB-1C46-B28E-421B4553E8C1}"/>
              </a:ext>
            </a:extLst>
          </p:cNvPr>
          <p:cNvPicPr>
            <a:picLocks noChangeAspect="1"/>
          </p:cNvPicPr>
          <p:nvPr userDrawn="1"/>
        </p:nvPicPr>
        <p:blipFill>
          <a:blip r:embed="rId2"/>
          <a:stretch>
            <a:fillRect/>
          </a:stretch>
        </p:blipFill>
        <p:spPr>
          <a:xfrm>
            <a:off x="5685183" y="4508531"/>
            <a:ext cx="6165297" cy="1875222"/>
          </a:xfrm>
          <a:prstGeom prst="rect">
            <a:avLst/>
          </a:prstGeom>
        </p:spPr>
      </p:pic>
      <p:cxnSp>
        <p:nvCxnSpPr>
          <p:cNvPr id="13" name="Straight Connector 12">
            <a:extLst>
              <a:ext uri="{FF2B5EF4-FFF2-40B4-BE49-F238E27FC236}">
                <a16:creationId xmlns:a16="http://schemas.microsoft.com/office/drawing/2014/main" id="{DCE7C508-0C26-F649-9656-6BB111AB7041}"/>
              </a:ext>
            </a:extLst>
          </p:cNvPr>
          <p:cNvCxnSpPr>
            <a:cxnSpLocks/>
          </p:cNvCxnSpPr>
          <p:nvPr userDrawn="1"/>
        </p:nvCxnSpPr>
        <p:spPr>
          <a:xfrm>
            <a:off x="838200" y="3429000"/>
            <a:ext cx="10591802"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690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Main Content Pag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186D793-4348-FF4D-B6AE-69A409F270AE}"/>
              </a:ext>
            </a:extLst>
          </p:cNvPr>
          <p:cNvSpPr/>
          <p:nvPr userDrawn="1"/>
        </p:nvSpPr>
        <p:spPr>
          <a:xfrm>
            <a:off x="122585" y="136525"/>
            <a:ext cx="11966713" cy="5399571"/>
          </a:xfrm>
          <a:prstGeom prst="rect">
            <a:avLst/>
          </a:prstGeom>
          <a:solidFill>
            <a:srgbClr val="005184"/>
          </a:solidFill>
          <a:ln>
            <a:solidFill>
              <a:srgbClr val="0051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6AB23BA-67B9-FD4E-AE57-81336CC35A68}"/>
              </a:ext>
            </a:extLst>
          </p:cNvPr>
          <p:cNvSpPr>
            <a:spLocks noGrp="1"/>
          </p:cNvSpPr>
          <p:nvPr>
            <p:ph type="title"/>
          </p:nvPr>
        </p:nvSpPr>
        <p:spPr>
          <a:xfrm>
            <a:off x="1336430" y="855784"/>
            <a:ext cx="10017369" cy="656493"/>
          </a:xfrm>
        </p:spPr>
        <p:txBody>
          <a:bodyPr>
            <a:normAutofit/>
          </a:bodyPr>
          <a:lstStyle>
            <a:lvl1pPr>
              <a:defRPr sz="2800" b="1" i="0">
                <a:solidFill>
                  <a:schemeClr val="bg1"/>
                </a:solidFill>
                <a:latin typeface="Helvetica" pitchFamily="2"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492B92E7-71D7-F441-A35D-90F967B28BD1}"/>
              </a:ext>
            </a:extLst>
          </p:cNvPr>
          <p:cNvSpPr>
            <a:spLocks noGrp="1"/>
          </p:cNvSpPr>
          <p:nvPr>
            <p:ph idx="1"/>
          </p:nvPr>
        </p:nvSpPr>
        <p:spPr>
          <a:xfrm>
            <a:off x="838200" y="1825625"/>
            <a:ext cx="10515600" cy="3600151"/>
          </a:xfrm>
        </p:spPr>
        <p:txBody>
          <a:bodyPr/>
          <a:lstStyle>
            <a:lvl1pPr marL="228600" indent="-228600">
              <a:buFontTx/>
              <a:buBlip>
                <a:blip r:embed="rId2"/>
              </a:buBlip>
              <a:defRPr>
                <a:solidFill>
                  <a:schemeClr val="bg1"/>
                </a:solidFill>
              </a:defRPr>
            </a:lvl1pPr>
            <a:lvl2pPr marL="685800" indent="-228600">
              <a:buFontTx/>
              <a:buBlip>
                <a:blip r:embed="rId2"/>
              </a:buBlip>
              <a:defRPr>
                <a:solidFill>
                  <a:schemeClr val="bg1"/>
                </a:solidFill>
              </a:defRPr>
            </a:lvl2pPr>
            <a:lvl3pPr marL="1143000" indent="-228600">
              <a:buFontTx/>
              <a:buBlip>
                <a:blip r:embed="rId2"/>
              </a:buBlip>
              <a:defRPr>
                <a:solidFill>
                  <a:schemeClr val="bg1"/>
                </a:solidFill>
              </a:defRPr>
            </a:lvl3pPr>
            <a:lvl4pPr marL="1600200" indent="-228600">
              <a:buFontTx/>
              <a:buBlip>
                <a:blip r:embed="rId2"/>
              </a:buBlip>
              <a:defRPr>
                <a:solidFill>
                  <a:schemeClr val="bg1"/>
                </a:solidFill>
              </a:defRPr>
            </a:lvl4pPr>
            <a:lvl5pPr marL="2057400" indent="-228600">
              <a:buFontTx/>
              <a:buBlip>
                <a:blip r:embed="rId2"/>
              </a:buBlip>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1BD7A47-D2C6-DD4C-B4C3-568C7C02B276}"/>
              </a:ext>
            </a:extLst>
          </p:cNvPr>
          <p:cNvSpPr>
            <a:spLocks noGrp="1"/>
          </p:cNvSpPr>
          <p:nvPr>
            <p:ph type="dt" sz="half" idx="10"/>
          </p:nvPr>
        </p:nvSpPr>
        <p:spPr/>
        <p:txBody>
          <a:bodyPr/>
          <a:lstStyle/>
          <a:p>
            <a:fld id="{32338A89-9E82-4046-8247-794AEC633712}" type="datetimeFigureOut">
              <a:rPr lang="en-US" smtClean="0"/>
              <a:t>5/3/2022</a:t>
            </a:fld>
            <a:endParaRPr lang="en-US" dirty="0"/>
          </a:p>
        </p:txBody>
      </p:sp>
      <p:sp>
        <p:nvSpPr>
          <p:cNvPr id="6" name="Slide Number Placeholder 5">
            <a:extLst>
              <a:ext uri="{FF2B5EF4-FFF2-40B4-BE49-F238E27FC236}">
                <a16:creationId xmlns:a16="http://schemas.microsoft.com/office/drawing/2014/main" id="{46A21059-55E3-4A41-8325-097824C73F27}"/>
              </a:ext>
            </a:extLst>
          </p:cNvPr>
          <p:cNvSpPr>
            <a:spLocks noGrp="1"/>
          </p:cNvSpPr>
          <p:nvPr>
            <p:ph type="sldNum" sz="quarter" idx="12"/>
          </p:nvPr>
        </p:nvSpPr>
        <p:spPr/>
        <p:txBody>
          <a:bodyPr/>
          <a:lstStyle/>
          <a:p>
            <a:fld id="{51CBEAB3-1095-154A-BF2C-0E040F3337A0}" type="slidenum">
              <a:rPr lang="en-US" smtClean="0"/>
              <a:t>‹#›</a:t>
            </a:fld>
            <a:endParaRPr lang="en-US" dirty="0"/>
          </a:p>
        </p:txBody>
      </p:sp>
      <p:pic>
        <p:nvPicPr>
          <p:cNvPr id="10" name="Picture 9" descr="Text&#10;&#10;Description automatically generated with low confidence">
            <a:extLst>
              <a:ext uri="{FF2B5EF4-FFF2-40B4-BE49-F238E27FC236}">
                <a16:creationId xmlns:a16="http://schemas.microsoft.com/office/drawing/2014/main" id="{5CEDC29F-B052-344B-B801-7557B076A55B}"/>
              </a:ext>
            </a:extLst>
          </p:cNvPr>
          <p:cNvPicPr>
            <a:picLocks noChangeAspect="1"/>
          </p:cNvPicPr>
          <p:nvPr userDrawn="1"/>
        </p:nvPicPr>
        <p:blipFill>
          <a:blip r:embed="rId3"/>
          <a:stretch>
            <a:fillRect/>
          </a:stretch>
        </p:blipFill>
        <p:spPr>
          <a:xfrm>
            <a:off x="8358809" y="5613876"/>
            <a:ext cx="3641530" cy="1107599"/>
          </a:xfrm>
          <a:prstGeom prst="rect">
            <a:avLst/>
          </a:prstGeom>
        </p:spPr>
      </p:pic>
      <p:grpSp>
        <p:nvGrpSpPr>
          <p:cNvPr id="15" name="Group 14">
            <a:extLst>
              <a:ext uri="{FF2B5EF4-FFF2-40B4-BE49-F238E27FC236}">
                <a16:creationId xmlns:a16="http://schemas.microsoft.com/office/drawing/2014/main" id="{8FDE9E48-9FFB-1B4B-BA6B-D4D707B29A92}"/>
              </a:ext>
            </a:extLst>
          </p:cNvPr>
          <p:cNvGrpSpPr/>
          <p:nvPr userDrawn="1"/>
        </p:nvGrpSpPr>
        <p:grpSpPr>
          <a:xfrm>
            <a:off x="800100" y="1022599"/>
            <a:ext cx="393700" cy="400840"/>
            <a:chOff x="800100" y="1022599"/>
            <a:chExt cx="393700" cy="400840"/>
          </a:xfrm>
        </p:grpSpPr>
        <p:sp>
          <p:nvSpPr>
            <p:cNvPr id="11" name="Rectangle 10">
              <a:extLst>
                <a:ext uri="{FF2B5EF4-FFF2-40B4-BE49-F238E27FC236}">
                  <a16:creationId xmlns:a16="http://schemas.microsoft.com/office/drawing/2014/main" id="{C43E9B80-42EF-8847-A041-F68EBD805B1F}"/>
                </a:ext>
              </a:extLst>
            </p:cNvPr>
            <p:cNvSpPr/>
            <p:nvPr userDrawn="1"/>
          </p:nvSpPr>
          <p:spPr>
            <a:xfrm>
              <a:off x="838200" y="1061489"/>
              <a:ext cx="355600" cy="361950"/>
            </a:xfrm>
            <a:prstGeom prst="rect">
              <a:avLst/>
            </a:prstGeom>
            <a:solidFill>
              <a:srgbClr val="D6E0E1"/>
            </a:solidFill>
            <a:ln>
              <a:solidFill>
                <a:srgbClr val="D6E0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D08255C-9965-3946-BC09-9D0CAC78534F}"/>
                </a:ext>
              </a:extLst>
            </p:cNvPr>
            <p:cNvSpPr/>
            <p:nvPr userDrawn="1"/>
          </p:nvSpPr>
          <p:spPr>
            <a:xfrm>
              <a:off x="800100" y="1022599"/>
              <a:ext cx="355600" cy="361950"/>
            </a:xfrm>
            <a:prstGeom prst="rect">
              <a:avLst/>
            </a:prstGeom>
            <a:solidFill>
              <a:srgbClr val="00A4D3"/>
            </a:solidFill>
            <a:ln>
              <a:solidFill>
                <a:srgbClr val="00A4D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4" name="Straight Connector 13">
            <a:extLst>
              <a:ext uri="{FF2B5EF4-FFF2-40B4-BE49-F238E27FC236}">
                <a16:creationId xmlns:a16="http://schemas.microsoft.com/office/drawing/2014/main" id="{BEF67D03-BC2D-8946-A85F-2D3994D07345}"/>
              </a:ext>
            </a:extLst>
          </p:cNvPr>
          <p:cNvCxnSpPr>
            <a:cxnSpLocks/>
          </p:cNvCxnSpPr>
          <p:nvPr userDrawn="1"/>
        </p:nvCxnSpPr>
        <p:spPr>
          <a:xfrm>
            <a:off x="838200" y="1512277"/>
            <a:ext cx="10515599" cy="0"/>
          </a:xfrm>
          <a:prstGeom prst="line">
            <a:avLst/>
          </a:prstGeom>
          <a:ln>
            <a:solidFill>
              <a:srgbClr val="00A4D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6481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 Graph/Photo">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D803DCF-B468-DC4C-BAEC-80A170101350}"/>
              </a:ext>
            </a:extLst>
          </p:cNvPr>
          <p:cNvSpPr/>
          <p:nvPr userDrawn="1"/>
        </p:nvSpPr>
        <p:spPr>
          <a:xfrm>
            <a:off x="104155" y="119270"/>
            <a:ext cx="7811517" cy="5427586"/>
          </a:xfrm>
          <a:prstGeom prst="rect">
            <a:avLst/>
          </a:prstGeom>
          <a:solidFill>
            <a:srgbClr val="005184"/>
          </a:solidFill>
          <a:ln>
            <a:solidFill>
              <a:srgbClr val="0051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C65107F8-309C-CA43-A35C-49D6D947613B}"/>
              </a:ext>
            </a:extLst>
          </p:cNvPr>
          <p:cNvSpPr/>
          <p:nvPr userDrawn="1"/>
        </p:nvSpPr>
        <p:spPr>
          <a:xfrm>
            <a:off x="8033287" y="119271"/>
            <a:ext cx="4041099" cy="5427586"/>
          </a:xfrm>
          <a:prstGeom prst="rect">
            <a:avLst/>
          </a:prstGeom>
          <a:solidFill>
            <a:srgbClr val="F2F5F4"/>
          </a:solidFill>
          <a:ln>
            <a:solidFill>
              <a:srgbClr val="F2F5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19116C7-0DF5-F34C-8E73-D98F54537830}"/>
              </a:ext>
            </a:extLst>
          </p:cNvPr>
          <p:cNvSpPr>
            <a:spLocks noGrp="1"/>
          </p:cNvSpPr>
          <p:nvPr>
            <p:ph type="title"/>
          </p:nvPr>
        </p:nvSpPr>
        <p:spPr>
          <a:xfrm>
            <a:off x="1242646" y="386862"/>
            <a:ext cx="6142892" cy="1101970"/>
          </a:xfrm>
        </p:spPr>
        <p:txBody>
          <a:bodyPr anchor="b">
            <a:normAutofit/>
          </a:bodyPr>
          <a:lstStyle>
            <a:lvl1pPr>
              <a:defRPr sz="2800" b="1">
                <a:solidFill>
                  <a:schemeClr val="bg1"/>
                </a:solidFill>
                <a:latin typeface="Helvetica" pitchFamily="2"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6F8E2812-8463-0942-B922-8119CC0CA19A}"/>
              </a:ext>
            </a:extLst>
          </p:cNvPr>
          <p:cNvSpPr>
            <a:spLocks noGrp="1"/>
          </p:cNvSpPr>
          <p:nvPr>
            <p:ph sz="half" idx="1"/>
          </p:nvPr>
        </p:nvSpPr>
        <p:spPr>
          <a:xfrm>
            <a:off x="697524" y="1708395"/>
            <a:ext cx="6688014" cy="3773660"/>
          </a:xfrm>
        </p:spPr>
        <p:txBody>
          <a:bodyPr>
            <a:normAutofit/>
          </a:bodyPr>
          <a:lstStyle>
            <a:lvl1pPr marL="228600" indent="-228600">
              <a:buClr>
                <a:srgbClr val="00A4D3"/>
              </a:buClr>
              <a:buFont typeface="Wingdings" pitchFamily="2" charset="2"/>
              <a:buChar char="§"/>
              <a:defRPr sz="2000">
                <a:solidFill>
                  <a:schemeClr val="bg1"/>
                </a:solidFill>
                <a:latin typeface="Helvetica" pitchFamily="2" charset="0"/>
              </a:defRPr>
            </a:lvl1pPr>
            <a:lvl2pPr marL="685800" indent="-228600">
              <a:buClr>
                <a:srgbClr val="00A4D3"/>
              </a:buClr>
              <a:buFont typeface="Wingdings" pitchFamily="2" charset="2"/>
              <a:buChar char="§"/>
              <a:defRPr sz="1800">
                <a:solidFill>
                  <a:schemeClr val="bg1"/>
                </a:solidFill>
                <a:latin typeface="Helvetica" pitchFamily="2" charset="0"/>
              </a:defRPr>
            </a:lvl2pPr>
            <a:lvl3pPr marL="1143000" indent="-228600">
              <a:buClr>
                <a:srgbClr val="00A4D3"/>
              </a:buClr>
              <a:buFont typeface="Wingdings" pitchFamily="2" charset="2"/>
              <a:buChar char="§"/>
              <a:defRPr sz="1600">
                <a:solidFill>
                  <a:schemeClr val="bg1"/>
                </a:solidFill>
                <a:latin typeface="Helvetica" pitchFamily="2" charset="0"/>
              </a:defRPr>
            </a:lvl3pPr>
            <a:lvl4pPr marL="1600200" indent="-228600">
              <a:buClr>
                <a:srgbClr val="00A4D3"/>
              </a:buClr>
              <a:buFont typeface="Wingdings" pitchFamily="2" charset="2"/>
              <a:buChar char="§"/>
              <a:defRPr sz="1400">
                <a:solidFill>
                  <a:schemeClr val="bg1"/>
                </a:solidFill>
                <a:latin typeface="Helvetica" pitchFamily="2" charset="0"/>
              </a:defRPr>
            </a:lvl4pPr>
            <a:lvl5pPr marL="2057400" indent="-228600">
              <a:buClr>
                <a:srgbClr val="00A4D3"/>
              </a:buClr>
              <a:buFont typeface="Wingdings" pitchFamily="2" charset="2"/>
              <a:buChar char="§"/>
              <a:defRPr sz="1400">
                <a:solidFill>
                  <a:schemeClr val="bg1"/>
                </a:solidFill>
                <a:latin typeface="Helvetica"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E6759F6-7CAD-9141-880B-8D212910AD81}"/>
              </a:ext>
            </a:extLst>
          </p:cNvPr>
          <p:cNvSpPr>
            <a:spLocks noGrp="1"/>
          </p:cNvSpPr>
          <p:nvPr>
            <p:ph sz="half" idx="2" hasCustomPrompt="1"/>
          </p:nvPr>
        </p:nvSpPr>
        <p:spPr>
          <a:xfrm>
            <a:off x="8510954" y="797170"/>
            <a:ext cx="3489385" cy="1019908"/>
          </a:xfrm>
        </p:spPr>
        <p:txBody>
          <a:bodyPr>
            <a:normAutofit/>
          </a:bodyPr>
          <a:lstStyle>
            <a:lvl1pPr marL="0" indent="0">
              <a:buNone/>
              <a:defRPr sz="2000" b="1">
                <a:solidFill>
                  <a:srgbClr val="4D4D4D"/>
                </a:solidFill>
                <a:latin typeface="Helvetica" pitchFamily="2" charset="0"/>
              </a:defRPr>
            </a:lvl1pPr>
            <a:lvl2pPr>
              <a:defRPr sz="1600">
                <a:solidFill>
                  <a:srgbClr val="4D4D4D"/>
                </a:solidFill>
                <a:latin typeface="Helvetica" pitchFamily="2" charset="0"/>
              </a:defRPr>
            </a:lvl2pPr>
            <a:lvl3pPr>
              <a:defRPr sz="1400">
                <a:solidFill>
                  <a:srgbClr val="4D4D4D"/>
                </a:solidFill>
                <a:latin typeface="Helvetica" pitchFamily="2" charset="0"/>
              </a:defRPr>
            </a:lvl3pPr>
            <a:lvl4pPr>
              <a:defRPr sz="1400">
                <a:solidFill>
                  <a:srgbClr val="4D4D4D"/>
                </a:solidFill>
                <a:latin typeface="Helvetica" pitchFamily="2" charset="0"/>
              </a:defRPr>
            </a:lvl4pPr>
            <a:lvl5pPr>
              <a:defRPr sz="1400">
                <a:solidFill>
                  <a:srgbClr val="4D4D4D"/>
                </a:solidFill>
                <a:latin typeface="Helvetica" pitchFamily="2" charset="0"/>
              </a:defRPr>
            </a:lvl5pPr>
          </a:lstStyle>
          <a:p>
            <a:pPr lvl="0"/>
            <a:r>
              <a:rPr lang="en-US" dirty="0"/>
              <a:t>Graph/Photo Header</a:t>
            </a:r>
          </a:p>
        </p:txBody>
      </p:sp>
      <p:sp>
        <p:nvSpPr>
          <p:cNvPr id="5" name="Date Placeholder 4">
            <a:extLst>
              <a:ext uri="{FF2B5EF4-FFF2-40B4-BE49-F238E27FC236}">
                <a16:creationId xmlns:a16="http://schemas.microsoft.com/office/drawing/2014/main" id="{C0113635-D560-BB4E-A700-0B8D482887BD}"/>
              </a:ext>
            </a:extLst>
          </p:cNvPr>
          <p:cNvSpPr>
            <a:spLocks noGrp="1"/>
          </p:cNvSpPr>
          <p:nvPr>
            <p:ph type="dt" sz="half" idx="10"/>
          </p:nvPr>
        </p:nvSpPr>
        <p:spPr/>
        <p:txBody>
          <a:bodyPr/>
          <a:lstStyle/>
          <a:p>
            <a:fld id="{32338A89-9E82-4046-8247-794AEC633712}" type="datetimeFigureOut">
              <a:rPr lang="en-US" smtClean="0"/>
              <a:t>5/3/2022</a:t>
            </a:fld>
            <a:endParaRPr lang="en-US" dirty="0"/>
          </a:p>
        </p:txBody>
      </p:sp>
      <p:sp>
        <p:nvSpPr>
          <p:cNvPr id="7" name="Slide Number Placeholder 6">
            <a:extLst>
              <a:ext uri="{FF2B5EF4-FFF2-40B4-BE49-F238E27FC236}">
                <a16:creationId xmlns:a16="http://schemas.microsoft.com/office/drawing/2014/main" id="{D2A224F6-6E55-5F4A-AD55-3E3667991861}"/>
              </a:ext>
            </a:extLst>
          </p:cNvPr>
          <p:cNvSpPr>
            <a:spLocks noGrp="1"/>
          </p:cNvSpPr>
          <p:nvPr>
            <p:ph type="sldNum" sz="quarter" idx="12"/>
          </p:nvPr>
        </p:nvSpPr>
        <p:spPr/>
        <p:txBody>
          <a:bodyPr/>
          <a:lstStyle/>
          <a:p>
            <a:fld id="{51CBEAB3-1095-154A-BF2C-0E040F3337A0}" type="slidenum">
              <a:rPr lang="en-US" smtClean="0"/>
              <a:t>‹#›</a:t>
            </a:fld>
            <a:endParaRPr lang="en-US" dirty="0"/>
          </a:p>
        </p:txBody>
      </p:sp>
      <p:pic>
        <p:nvPicPr>
          <p:cNvPr id="10" name="Picture 9" descr="Text&#10;&#10;Description automatically generated with low confidence">
            <a:extLst>
              <a:ext uri="{FF2B5EF4-FFF2-40B4-BE49-F238E27FC236}">
                <a16:creationId xmlns:a16="http://schemas.microsoft.com/office/drawing/2014/main" id="{7A4611C1-5927-BF45-9446-68A0EA870E47}"/>
              </a:ext>
            </a:extLst>
          </p:cNvPr>
          <p:cNvPicPr>
            <a:picLocks noChangeAspect="1"/>
          </p:cNvPicPr>
          <p:nvPr userDrawn="1"/>
        </p:nvPicPr>
        <p:blipFill>
          <a:blip r:embed="rId2"/>
          <a:stretch>
            <a:fillRect/>
          </a:stretch>
        </p:blipFill>
        <p:spPr>
          <a:xfrm>
            <a:off x="8358809" y="5613876"/>
            <a:ext cx="3641530" cy="1107599"/>
          </a:xfrm>
          <a:prstGeom prst="rect">
            <a:avLst/>
          </a:prstGeom>
        </p:spPr>
      </p:pic>
      <p:sp>
        <p:nvSpPr>
          <p:cNvPr id="11" name="Content Placeholder 3">
            <a:extLst>
              <a:ext uri="{FF2B5EF4-FFF2-40B4-BE49-F238E27FC236}">
                <a16:creationId xmlns:a16="http://schemas.microsoft.com/office/drawing/2014/main" id="{F9AAC502-2012-5040-90B2-4E49198C902A}"/>
              </a:ext>
            </a:extLst>
          </p:cNvPr>
          <p:cNvSpPr>
            <a:spLocks noGrp="1"/>
          </p:cNvSpPr>
          <p:nvPr>
            <p:ph sz="half" idx="13" hasCustomPrompt="1"/>
          </p:nvPr>
        </p:nvSpPr>
        <p:spPr>
          <a:xfrm>
            <a:off x="8510953" y="1992923"/>
            <a:ext cx="3489385" cy="3489132"/>
          </a:xfrm>
        </p:spPr>
        <p:txBody>
          <a:bodyPr>
            <a:normAutofit/>
          </a:bodyPr>
          <a:lstStyle>
            <a:lvl1pPr marL="0" indent="0">
              <a:buNone/>
              <a:defRPr sz="2000">
                <a:solidFill>
                  <a:srgbClr val="4D4D4D"/>
                </a:solidFill>
                <a:latin typeface="Helvetica" pitchFamily="2" charset="0"/>
              </a:defRPr>
            </a:lvl1pPr>
            <a:lvl2pPr>
              <a:defRPr sz="1800">
                <a:solidFill>
                  <a:srgbClr val="4D4D4D"/>
                </a:solidFill>
                <a:latin typeface="Helvetica" pitchFamily="2" charset="0"/>
              </a:defRPr>
            </a:lvl2pPr>
            <a:lvl3pPr>
              <a:defRPr sz="1600">
                <a:solidFill>
                  <a:srgbClr val="4D4D4D"/>
                </a:solidFill>
                <a:latin typeface="Helvetica" pitchFamily="2" charset="0"/>
              </a:defRPr>
            </a:lvl3pPr>
            <a:lvl4pPr>
              <a:defRPr sz="1400">
                <a:solidFill>
                  <a:srgbClr val="4D4D4D"/>
                </a:solidFill>
                <a:latin typeface="Helvetica" pitchFamily="2" charset="0"/>
              </a:defRPr>
            </a:lvl4pPr>
            <a:lvl5pPr>
              <a:defRPr sz="1400">
                <a:solidFill>
                  <a:srgbClr val="4D4D4D"/>
                </a:solidFill>
                <a:latin typeface="Helvetica" pitchFamily="2" charset="0"/>
              </a:defRPr>
            </a:lvl5pPr>
          </a:lstStyle>
          <a:p>
            <a:pPr lvl="0"/>
            <a:r>
              <a:rPr lang="en-US" dirty="0"/>
              <a:t>Graph/Photo</a:t>
            </a:r>
          </a:p>
        </p:txBody>
      </p:sp>
      <p:cxnSp>
        <p:nvCxnSpPr>
          <p:cNvPr id="12" name="Straight Connector 11">
            <a:extLst>
              <a:ext uri="{FF2B5EF4-FFF2-40B4-BE49-F238E27FC236}">
                <a16:creationId xmlns:a16="http://schemas.microsoft.com/office/drawing/2014/main" id="{CF22D7F4-C0D8-EA46-AFE5-728F74E56AB9}"/>
              </a:ext>
            </a:extLst>
          </p:cNvPr>
          <p:cNvCxnSpPr>
            <a:cxnSpLocks/>
          </p:cNvCxnSpPr>
          <p:nvPr userDrawn="1"/>
        </p:nvCxnSpPr>
        <p:spPr>
          <a:xfrm>
            <a:off x="838200" y="1512277"/>
            <a:ext cx="6547338" cy="0"/>
          </a:xfrm>
          <a:prstGeom prst="line">
            <a:avLst/>
          </a:prstGeom>
          <a:ln>
            <a:solidFill>
              <a:srgbClr val="00A4D3"/>
            </a:solidFill>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DDCF6429-5186-0E41-8EF9-A9EC5003B2F4}"/>
              </a:ext>
            </a:extLst>
          </p:cNvPr>
          <p:cNvGrpSpPr/>
          <p:nvPr userDrawn="1"/>
        </p:nvGrpSpPr>
        <p:grpSpPr>
          <a:xfrm>
            <a:off x="800100" y="1022599"/>
            <a:ext cx="393700" cy="400840"/>
            <a:chOff x="800100" y="1022599"/>
            <a:chExt cx="393700" cy="400840"/>
          </a:xfrm>
        </p:grpSpPr>
        <p:sp>
          <p:nvSpPr>
            <p:cNvPr id="17" name="Rectangle 16">
              <a:extLst>
                <a:ext uri="{FF2B5EF4-FFF2-40B4-BE49-F238E27FC236}">
                  <a16:creationId xmlns:a16="http://schemas.microsoft.com/office/drawing/2014/main" id="{E165ACDF-592E-4D4A-8CCF-89D261F0D816}"/>
                </a:ext>
              </a:extLst>
            </p:cNvPr>
            <p:cNvSpPr/>
            <p:nvPr userDrawn="1"/>
          </p:nvSpPr>
          <p:spPr>
            <a:xfrm>
              <a:off x="838200" y="1061489"/>
              <a:ext cx="355600" cy="361950"/>
            </a:xfrm>
            <a:prstGeom prst="rect">
              <a:avLst/>
            </a:prstGeom>
            <a:solidFill>
              <a:srgbClr val="D6E0E1"/>
            </a:solidFill>
            <a:ln>
              <a:solidFill>
                <a:srgbClr val="D6E0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A378F6F4-6D7F-9A46-B7E1-669A99AF973B}"/>
                </a:ext>
              </a:extLst>
            </p:cNvPr>
            <p:cNvSpPr/>
            <p:nvPr userDrawn="1"/>
          </p:nvSpPr>
          <p:spPr>
            <a:xfrm>
              <a:off x="800100" y="1022599"/>
              <a:ext cx="355600" cy="361950"/>
            </a:xfrm>
            <a:prstGeom prst="rect">
              <a:avLst/>
            </a:prstGeom>
            <a:solidFill>
              <a:srgbClr val="00A4D3"/>
            </a:solidFill>
            <a:ln>
              <a:solidFill>
                <a:srgbClr val="00A4D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079968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Section Title Slid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E2A647B-F355-1B42-B60A-12B8CA558E68}"/>
              </a:ext>
            </a:extLst>
          </p:cNvPr>
          <p:cNvSpPr/>
          <p:nvPr userDrawn="1"/>
        </p:nvSpPr>
        <p:spPr>
          <a:xfrm>
            <a:off x="119270" y="119270"/>
            <a:ext cx="11966713" cy="1411355"/>
          </a:xfrm>
          <a:prstGeom prst="rect">
            <a:avLst/>
          </a:prstGeom>
          <a:solidFill>
            <a:srgbClr val="005184"/>
          </a:solidFill>
          <a:ln>
            <a:solidFill>
              <a:srgbClr val="0051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7DDBDA3D-B39C-F240-BA97-60FFF65817F4}"/>
              </a:ext>
            </a:extLst>
          </p:cNvPr>
          <p:cNvSpPr/>
          <p:nvPr userDrawn="1"/>
        </p:nvSpPr>
        <p:spPr>
          <a:xfrm>
            <a:off x="122585" y="2696816"/>
            <a:ext cx="11966713" cy="2839280"/>
          </a:xfrm>
          <a:prstGeom prst="rect">
            <a:avLst/>
          </a:prstGeom>
          <a:solidFill>
            <a:srgbClr val="005184"/>
          </a:solidFill>
          <a:ln>
            <a:solidFill>
              <a:srgbClr val="0051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F3BE97C-7AC6-864E-A705-48D9500DCC73}"/>
              </a:ext>
            </a:extLst>
          </p:cNvPr>
          <p:cNvSpPr/>
          <p:nvPr userDrawn="1"/>
        </p:nvSpPr>
        <p:spPr>
          <a:xfrm>
            <a:off x="107674" y="1643268"/>
            <a:ext cx="11966713" cy="872805"/>
          </a:xfrm>
          <a:prstGeom prst="rect">
            <a:avLst/>
          </a:prstGeom>
          <a:solidFill>
            <a:srgbClr val="F2F5F4"/>
          </a:solidFill>
          <a:ln>
            <a:solidFill>
              <a:srgbClr val="F2F5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FF386-BA54-4A43-98F2-EDF41D6F80FD}"/>
              </a:ext>
            </a:extLst>
          </p:cNvPr>
          <p:cNvSpPr>
            <a:spLocks noGrp="1"/>
          </p:cNvSpPr>
          <p:nvPr>
            <p:ph type="title" hasCustomPrompt="1"/>
          </p:nvPr>
        </p:nvSpPr>
        <p:spPr>
          <a:xfrm>
            <a:off x="1231900" y="1643268"/>
            <a:ext cx="9684578" cy="872805"/>
          </a:xfrm>
        </p:spPr>
        <p:txBody>
          <a:bodyPr>
            <a:normAutofit/>
          </a:bodyPr>
          <a:lstStyle>
            <a:lvl1pPr>
              <a:defRPr sz="2800" b="1" i="0">
                <a:solidFill>
                  <a:srgbClr val="4D4D4D"/>
                </a:solidFill>
                <a:latin typeface="Helvetica" pitchFamily="2" charset="0"/>
              </a:defRPr>
            </a:lvl1pPr>
          </a:lstStyle>
          <a:p>
            <a:r>
              <a:rPr lang="en-US" dirty="0"/>
              <a:t>Section Divider</a:t>
            </a:r>
          </a:p>
        </p:txBody>
      </p:sp>
      <p:sp>
        <p:nvSpPr>
          <p:cNvPr id="3" name="Date Placeholder 2">
            <a:extLst>
              <a:ext uri="{FF2B5EF4-FFF2-40B4-BE49-F238E27FC236}">
                <a16:creationId xmlns:a16="http://schemas.microsoft.com/office/drawing/2014/main" id="{B872BABD-11C5-8C4E-9DC2-71C65CA4FBC6}"/>
              </a:ext>
            </a:extLst>
          </p:cNvPr>
          <p:cNvSpPr>
            <a:spLocks noGrp="1"/>
          </p:cNvSpPr>
          <p:nvPr>
            <p:ph type="dt" sz="half" idx="10"/>
          </p:nvPr>
        </p:nvSpPr>
        <p:spPr/>
        <p:txBody>
          <a:bodyPr/>
          <a:lstStyle/>
          <a:p>
            <a:fld id="{32338A89-9E82-4046-8247-794AEC633712}" type="datetimeFigureOut">
              <a:rPr lang="en-US" smtClean="0"/>
              <a:t>5/3/2022</a:t>
            </a:fld>
            <a:endParaRPr lang="en-US" dirty="0"/>
          </a:p>
        </p:txBody>
      </p:sp>
      <p:sp>
        <p:nvSpPr>
          <p:cNvPr id="5" name="Slide Number Placeholder 4">
            <a:extLst>
              <a:ext uri="{FF2B5EF4-FFF2-40B4-BE49-F238E27FC236}">
                <a16:creationId xmlns:a16="http://schemas.microsoft.com/office/drawing/2014/main" id="{2472F556-133E-CB4D-AA1A-61AF12863A54}"/>
              </a:ext>
            </a:extLst>
          </p:cNvPr>
          <p:cNvSpPr>
            <a:spLocks noGrp="1"/>
          </p:cNvSpPr>
          <p:nvPr>
            <p:ph type="sldNum" sz="quarter" idx="12"/>
          </p:nvPr>
        </p:nvSpPr>
        <p:spPr/>
        <p:txBody>
          <a:bodyPr/>
          <a:lstStyle/>
          <a:p>
            <a:fld id="{51CBEAB3-1095-154A-BF2C-0E040F3337A0}" type="slidenum">
              <a:rPr lang="en-US" smtClean="0"/>
              <a:t>‹#›</a:t>
            </a:fld>
            <a:endParaRPr lang="en-US" dirty="0"/>
          </a:p>
        </p:txBody>
      </p:sp>
      <p:pic>
        <p:nvPicPr>
          <p:cNvPr id="11" name="Picture 10" descr="Text&#10;&#10;Description automatically generated with low confidence">
            <a:extLst>
              <a:ext uri="{FF2B5EF4-FFF2-40B4-BE49-F238E27FC236}">
                <a16:creationId xmlns:a16="http://schemas.microsoft.com/office/drawing/2014/main" id="{5E6DF08D-B377-BA46-A02A-08AF89D7D49D}"/>
              </a:ext>
            </a:extLst>
          </p:cNvPr>
          <p:cNvPicPr>
            <a:picLocks noChangeAspect="1"/>
          </p:cNvPicPr>
          <p:nvPr userDrawn="1"/>
        </p:nvPicPr>
        <p:blipFill>
          <a:blip r:embed="rId2"/>
          <a:stretch>
            <a:fillRect/>
          </a:stretch>
        </p:blipFill>
        <p:spPr>
          <a:xfrm>
            <a:off x="8358809" y="5613876"/>
            <a:ext cx="3641530" cy="1107599"/>
          </a:xfrm>
          <a:prstGeom prst="rect">
            <a:avLst/>
          </a:prstGeom>
        </p:spPr>
      </p:pic>
      <p:sp>
        <p:nvSpPr>
          <p:cNvPr id="18" name="Rectangle 17">
            <a:extLst>
              <a:ext uri="{FF2B5EF4-FFF2-40B4-BE49-F238E27FC236}">
                <a16:creationId xmlns:a16="http://schemas.microsoft.com/office/drawing/2014/main" id="{9D5E10EE-2A98-5F40-A38D-EFDDF4264052}"/>
              </a:ext>
            </a:extLst>
          </p:cNvPr>
          <p:cNvSpPr/>
          <p:nvPr userDrawn="1"/>
        </p:nvSpPr>
        <p:spPr>
          <a:xfrm>
            <a:off x="838200" y="1940715"/>
            <a:ext cx="355600" cy="361950"/>
          </a:xfrm>
          <a:prstGeom prst="rect">
            <a:avLst/>
          </a:prstGeom>
          <a:solidFill>
            <a:srgbClr val="D6E0E1"/>
          </a:solidFill>
          <a:ln>
            <a:solidFill>
              <a:srgbClr val="D6E0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CB1E83AC-2BE0-2F4E-B232-C4BD6AAAC8E6}"/>
              </a:ext>
            </a:extLst>
          </p:cNvPr>
          <p:cNvSpPr/>
          <p:nvPr userDrawn="1"/>
        </p:nvSpPr>
        <p:spPr>
          <a:xfrm>
            <a:off x="800100" y="1901825"/>
            <a:ext cx="355600" cy="361950"/>
          </a:xfrm>
          <a:prstGeom prst="rect">
            <a:avLst/>
          </a:prstGeom>
          <a:solidFill>
            <a:srgbClr val="00A4D3"/>
          </a:solidFill>
          <a:ln>
            <a:solidFill>
              <a:srgbClr val="00A4D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33537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E7FD33-665B-8541-929C-BA9707B5AB14}"/>
              </a:ext>
            </a:extLst>
          </p:cNvPr>
          <p:cNvSpPr>
            <a:spLocks noGrp="1"/>
          </p:cNvSpPr>
          <p:nvPr>
            <p:ph type="dt" sz="half" idx="10"/>
          </p:nvPr>
        </p:nvSpPr>
        <p:spPr/>
        <p:txBody>
          <a:bodyPr/>
          <a:lstStyle/>
          <a:p>
            <a:fld id="{32338A89-9E82-4046-8247-794AEC633712}" type="datetimeFigureOut">
              <a:rPr lang="en-US" smtClean="0"/>
              <a:t>5/3/2022</a:t>
            </a:fld>
            <a:endParaRPr lang="en-US" dirty="0"/>
          </a:p>
        </p:txBody>
      </p:sp>
      <p:sp>
        <p:nvSpPr>
          <p:cNvPr id="4" name="Slide Number Placeholder 3">
            <a:extLst>
              <a:ext uri="{FF2B5EF4-FFF2-40B4-BE49-F238E27FC236}">
                <a16:creationId xmlns:a16="http://schemas.microsoft.com/office/drawing/2014/main" id="{E30A28C6-39A7-F547-B540-0FEE5B66E842}"/>
              </a:ext>
            </a:extLst>
          </p:cNvPr>
          <p:cNvSpPr>
            <a:spLocks noGrp="1"/>
          </p:cNvSpPr>
          <p:nvPr>
            <p:ph type="sldNum" sz="quarter" idx="12"/>
          </p:nvPr>
        </p:nvSpPr>
        <p:spPr/>
        <p:txBody>
          <a:bodyPr/>
          <a:lstStyle/>
          <a:p>
            <a:fld id="{51CBEAB3-1095-154A-BF2C-0E040F3337A0}" type="slidenum">
              <a:rPr lang="en-US" smtClean="0"/>
              <a:t>‹#›</a:t>
            </a:fld>
            <a:endParaRPr lang="en-US" dirty="0"/>
          </a:p>
        </p:txBody>
      </p:sp>
      <p:sp>
        <p:nvSpPr>
          <p:cNvPr id="9" name="Rectangle 8">
            <a:extLst>
              <a:ext uri="{FF2B5EF4-FFF2-40B4-BE49-F238E27FC236}">
                <a16:creationId xmlns:a16="http://schemas.microsoft.com/office/drawing/2014/main" id="{8C9BF3A2-B870-584B-88E8-7A36AFC9B040}"/>
              </a:ext>
            </a:extLst>
          </p:cNvPr>
          <p:cNvSpPr/>
          <p:nvPr userDrawn="1"/>
        </p:nvSpPr>
        <p:spPr>
          <a:xfrm>
            <a:off x="550985" y="777157"/>
            <a:ext cx="920750" cy="937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Text&#10;&#10;Description automatically generated with low confidence">
            <a:extLst>
              <a:ext uri="{FF2B5EF4-FFF2-40B4-BE49-F238E27FC236}">
                <a16:creationId xmlns:a16="http://schemas.microsoft.com/office/drawing/2014/main" id="{B435DC8B-2F50-F641-90B7-5ACD42DB364B}"/>
              </a:ext>
            </a:extLst>
          </p:cNvPr>
          <p:cNvPicPr>
            <a:picLocks noChangeAspect="1"/>
          </p:cNvPicPr>
          <p:nvPr userDrawn="1"/>
        </p:nvPicPr>
        <p:blipFill>
          <a:blip r:embed="rId2"/>
          <a:stretch>
            <a:fillRect/>
          </a:stretch>
        </p:blipFill>
        <p:spPr>
          <a:xfrm>
            <a:off x="8358809" y="5613876"/>
            <a:ext cx="3641530" cy="1107599"/>
          </a:xfrm>
          <a:prstGeom prst="rect">
            <a:avLst/>
          </a:prstGeom>
        </p:spPr>
      </p:pic>
    </p:spTree>
    <p:extLst>
      <p:ext uri="{BB962C8B-B14F-4D97-AF65-F5344CB8AC3E}">
        <p14:creationId xmlns:p14="http://schemas.microsoft.com/office/powerpoint/2010/main" val="15055039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12C209-99FB-E34C-AB4D-38F436290F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6259D64-5EA7-D14B-BBD3-49E4650A6E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9C5BB8-B006-8446-B6CE-4C1CDDAC50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tint val="75000"/>
                  </a:schemeClr>
                </a:solidFill>
                <a:latin typeface="Helvetica" pitchFamily="2" charset="0"/>
              </a:defRPr>
            </a:lvl1pPr>
          </a:lstStyle>
          <a:p>
            <a:fld id="{32338A89-9E82-4046-8247-794AEC633712}" type="datetimeFigureOut">
              <a:rPr lang="en-US" smtClean="0"/>
              <a:pPr/>
              <a:t>5/3/2022</a:t>
            </a:fld>
            <a:endParaRPr lang="en-US" dirty="0"/>
          </a:p>
        </p:txBody>
      </p:sp>
      <p:sp>
        <p:nvSpPr>
          <p:cNvPr id="6" name="Slide Number Placeholder 5">
            <a:extLst>
              <a:ext uri="{FF2B5EF4-FFF2-40B4-BE49-F238E27FC236}">
                <a16:creationId xmlns:a16="http://schemas.microsoft.com/office/drawing/2014/main" id="{C9137B1A-2278-5F41-A012-74D32556E263}"/>
              </a:ext>
            </a:extLst>
          </p:cNvPr>
          <p:cNvSpPr>
            <a:spLocks noGrp="1"/>
          </p:cNvSpPr>
          <p:nvPr>
            <p:ph type="sldNum" sz="quarter" idx="4"/>
          </p:nvPr>
        </p:nvSpPr>
        <p:spPr>
          <a:xfrm>
            <a:off x="4724400" y="6356350"/>
            <a:ext cx="2743200" cy="365125"/>
          </a:xfrm>
          <a:prstGeom prst="rect">
            <a:avLst/>
          </a:prstGeom>
        </p:spPr>
        <p:txBody>
          <a:bodyPr vert="horz" lIns="91440" tIns="45720" rIns="91440" bIns="45720" rtlCol="0" anchor="ctr"/>
          <a:lstStyle>
            <a:lvl1pPr algn="ctr">
              <a:defRPr sz="1100">
                <a:solidFill>
                  <a:schemeClr val="tx1">
                    <a:tint val="75000"/>
                  </a:schemeClr>
                </a:solidFill>
                <a:latin typeface="Helvetica" pitchFamily="2" charset="0"/>
              </a:defRPr>
            </a:lvl1pPr>
          </a:lstStyle>
          <a:p>
            <a:fld id="{51CBEAB3-1095-154A-BF2C-0E040F3337A0}" type="slidenum">
              <a:rPr lang="en-US" smtClean="0"/>
              <a:pPr/>
              <a:t>‹#›</a:t>
            </a:fld>
            <a:endParaRPr lang="en-US" dirty="0"/>
          </a:p>
        </p:txBody>
      </p:sp>
    </p:spTree>
    <p:extLst>
      <p:ext uri="{BB962C8B-B14F-4D97-AF65-F5344CB8AC3E}">
        <p14:creationId xmlns:p14="http://schemas.microsoft.com/office/powerpoint/2010/main" val="3261151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Lst>
  <p:txStyles>
    <p:title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Helvetica"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Helvetica"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Helvetica"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Helvetica"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F4567-0AAE-1D49-AE12-48857C1D2609}"/>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Introduction to R for Beginners</a:t>
            </a:r>
          </a:p>
        </p:txBody>
      </p:sp>
      <p:sp>
        <p:nvSpPr>
          <p:cNvPr id="3" name="Subtitle 2">
            <a:extLst>
              <a:ext uri="{FF2B5EF4-FFF2-40B4-BE49-F238E27FC236}">
                <a16:creationId xmlns:a16="http://schemas.microsoft.com/office/drawing/2014/main" id="{E09A54E2-9982-3544-8ED4-43643EC01DDF}"/>
              </a:ext>
            </a:extLst>
          </p:cNvPr>
          <p:cNvSpPr>
            <a:spLocks noGrp="1"/>
          </p:cNvSpPr>
          <p:nvPr>
            <p:ph type="subTitle" idx="1"/>
          </p:nvPr>
        </p:nvSpPr>
        <p:spPr/>
        <p:txBody>
          <a:bodyPr>
            <a:normAutofit fontScale="70000" lnSpcReduction="20000"/>
          </a:bodyPr>
          <a:lstStyle/>
          <a:p>
            <a:r>
              <a:rPr lang="en-US" b="1" dirty="0" err="1" smtClean="0">
                <a:latin typeface="Times New Roman" panose="02020603050405020304" pitchFamily="18" charset="0"/>
                <a:cs typeface="Times New Roman" panose="02020603050405020304" pitchFamily="18" charset="0"/>
              </a:rPr>
              <a:t>Lyda</a:t>
            </a:r>
            <a:r>
              <a:rPr lang="en-US" b="1" dirty="0" smtClean="0">
                <a:latin typeface="Times New Roman" panose="02020603050405020304" pitchFamily="18" charset="0"/>
                <a:cs typeface="Times New Roman" panose="02020603050405020304" pitchFamily="18" charset="0"/>
              </a:rPr>
              <a:t> Hill </a:t>
            </a:r>
            <a:r>
              <a:rPr lang="en-US" dirty="0" smtClean="0">
                <a:latin typeface="Times New Roman" panose="02020603050405020304" pitchFamily="18" charset="0"/>
                <a:cs typeface="Times New Roman" panose="02020603050405020304" pitchFamily="18" charset="0"/>
              </a:rPr>
              <a:t>department of Bioinformatics 2022 </a:t>
            </a:r>
            <a:r>
              <a:rPr lang="en-US" dirty="0" err="1" smtClean="0">
                <a:latin typeface="Times New Roman" panose="02020603050405020304" pitchFamily="18" charset="0"/>
                <a:cs typeface="Times New Roman" panose="02020603050405020304" pitchFamily="18" charset="0"/>
              </a:rPr>
              <a:t>Nanocourse</a:t>
            </a:r>
            <a:r>
              <a:rPr lang="en-US" dirty="0" smtClean="0">
                <a:latin typeface="Times New Roman" panose="02020603050405020304" pitchFamily="18" charset="0"/>
                <a:cs typeface="Times New Roman" panose="02020603050405020304" pitchFamily="18" charset="0"/>
              </a:rPr>
              <a:t> Series</a:t>
            </a:r>
          </a:p>
          <a:p>
            <a:r>
              <a:rPr lang="en-US" b="1" dirty="0" smtClean="0">
                <a:latin typeface="Times New Roman" panose="02020603050405020304" pitchFamily="18" charset="0"/>
                <a:cs typeface="Times New Roman" panose="02020603050405020304" pitchFamily="18" charset="0"/>
              </a:rPr>
              <a:t>Date &amp; Time: </a:t>
            </a:r>
            <a:r>
              <a:rPr lang="en-US" dirty="0" smtClean="0">
                <a:latin typeface="Times New Roman" panose="02020603050405020304" pitchFamily="18" charset="0"/>
                <a:cs typeface="Times New Roman" panose="02020603050405020304" pitchFamily="18" charset="0"/>
              </a:rPr>
              <a:t>May 9-10: 9AM-5PM (NG3.202)</a:t>
            </a:r>
          </a:p>
          <a:p>
            <a:r>
              <a:rPr lang="en-US" b="1" dirty="0" smtClean="0">
                <a:latin typeface="Times New Roman" panose="02020603050405020304" pitchFamily="18" charset="0"/>
                <a:cs typeface="Times New Roman" panose="02020603050405020304" pitchFamily="18" charset="0"/>
              </a:rPr>
              <a:t>Course Instructors: </a:t>
            </a:r>
            <a:r>
              <a:rPr lang="en-US" dirty="0">
                <a:latin typeface="Times New Roman" panose="02020603050405020304" pitchFamily="18" charset="0"/>
                <a:cs typeface="Times New Roman" panose="02020603050405020304" pitchFamily="18" charset="0"/>
              </a:rPr>
              <a:t>Christopher Chaney, Amit </a:t>
            </a:r>
            <a:r>
              <a:rPr lang="en-US" dirty="0" err="1">
                <a:latin typeface="Times New Roman" panose="02020603050405020304" pitchFamily="18" charset="0"/>
                <a:cs typeface="Times New Roman" panose="02020603050405020304" pitchFamily="18" charset="0"/>
              </a:rPr>
              <a:t>Amritkar</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&amp; Micah Thornton</a:t>
            </a:r>
            <a:r>
              <a:rPr lang="en-US" b="1" dirty="0" smtClean="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1091" y="403910"/>
            <a:ext cx="2075129" cy="160822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4928050"/>
            <a:ext cx="4246111" cy="1490562"/>
          </a:xfrm>
          <a:prstGeom prst="rect">
            <a:avLst/>
          </a:prstGeom>
        </p:spPr>
      </p:pic>
    </p:spTree>
    <p:extLst>
      <p:ext uri="{BB962C8B-B14F-4D97-AF65-F5344CB8AC3E}">
        <p14:creationId xmlns:p14="http://schemas.microsoft.com/office/powerpoint/2010/main" val="2218106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9798" y="890652"/>
            <a:ext cx="11409770" cy="646331"/>
          </a:xfrm>
          <a:prstGeom prst="rect">
            <a:avLst/>
          </a:prstGeom>
          <a:noFill/>
        </p:spPr>
        <p:txBody>
          <a:bodyPr wrap="square" rtlCol="0">
            <a:spAutoFit/>
          </a:bodyPr>
          <a:lstStyle/>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0017369"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Interpreting the output of </a:t>
            </a:r>
            <a:r>
              <a:rPr lang="en-US" dirty="0" err="1" smtClean="0">
                <a:latin typeface="Times New Roman" panose="02020603050405020304" pitchFamily="18" charset="0"/>
                <a:cs typeface="Times New Roman" panose="02020603050405020304" pitchFamily="18" charset="0"/>
              </a:rPr>
              <a:t>glm</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54105" y="1261854"/>
            <a:ext cx="5186995" cy="3480481"/>
          </a:xfrm>
          <a:prstGeom prst="rect">
            <a:avLst/>
          </a:prstGeom>
        </p:spPr>
      </p:pic>
      <p:sp>
        <p:nvSpPr>
          <p:cNvPr id="8" name="TextBox 7"/>
          <p:cNvSpPr txBox="1"/>
          <p:nvPr/>
        </p:nvSpPr>
        <p:spPr>
          <a:xfrm>
            <a:off x="1455218" y="827785"/>
            <a:ext cx="3335267" cy="369332"/>
          </a:xfrm>
          <a:prstGeom prst="rect">
            <a:avLst/>
          </a:prstGeom>
          <a:noFill/>
          <a:ln>
            <a:solidFill>
              <a:schemeClr val="tx1"/>
            </a:solidFill>
          </a:ln>
        </p:spPr>
        <p:txBody>
          <a:bodyPr wrap="square" rtlCol="0">
            <a:spAutoFit/>
          </a:bodyPr>
          <a:lstStyle/>
          <a:p>
            <a:r>
              <a:rPr lang="en-US" b="1" dirty="0" smtClean="0">
                <a:latin typeface="Courier New" panose="02070309020205020404" pitchFamily="49" charset="0"/>
                <a:cs typeface="Courier New" panose="02070309020205020404" pitchFamily="49" charset="0"/>
              </a:rPr>
              <a:t>R&gt; </a:t>
            </a:r>
            <a:r>
              <a:rPr lang="en-US" dirty="0" smtClean="0">
                <a:latin typeface="Courier New" panose="02070309020205020404" pitchFamily="49" charset="0"/>
                <a:cs typeface="Courier New" panose="02070309020205020404" pitchFamily="49" charset="0"/>
              </a:rPr>
              <a:t>summary(irisn.mod1);</a:t>
            </a:r>
            <a:endParaRPr lang="en-US" dirty="0">
              <a:latin typeface="Courier New" panose="02070309020205020404" pitchFamily="49" charset="0"/>
              <a:cs typeface="Courier New" panose="02070309020205020404" pitchFamily="49" charset="0"/>
            </a:endParaRPr>
          </a:p>
        </p:txBody>
      </p:sp>
      <p:sp>
        <p:nvSpPr>
          <p:cNvPr id="11" name="Rectangle 10"/>
          <p:cNvSpPr/>
          <p:nvPr/>
        </p:nvSpPr>
        <p:spPr>
          <a:xfrm>
            <a:off x="1599525" y="2476654"/>
            <a:ext cx="687823" cy="81729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542167" y="4907340"/>
            <a:ext cx="5785805" cy="1902187"/>
            <a:chOff x="5579457" y="1408014"/>
            <a:chExt cx="5785805" cy="1902187"/>
          </a:xfrm>
        </p:grpSpPr>
        <p:sp>
          <p:nvSpPr>
            <p:cNvPr id="6" name="Rectangle 5"/>
            <p:cNvSpPr/>
            <p:nvPr/>
          </p:nvSpPr>
          <p:spPr>
            <a:xfrm>
              <a:off x="6740666" y="1433085"/>
              <a:ext cx="436969" cy="2143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TextBox 6"/>
                <p:cNvSpPr txBox="1"/>
                <p:nvPr/>
              </p:nvSpPr>
              <p:spPr>
                <a:xfrm>
                  <a:off x="5579457" y="1408014"/>
                  <a:ext cx="5785805" cy="19021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𝑌</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=1.856+0.651⋅</m:t>
                        </m:r>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1</m:t>
                                </m:r>
                              </m:sub>
                            </m:sSub>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+0.709⋅</m:t>
                        </m:r>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2</m:t>
                                </m:r>
                              </m:sub>
                            </m:sSub>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−0.556⋅</m:t>
                        </m:r>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3</m:t>
                                </m:r>
                              </m:sub>
                            </m:sSub>
                          </m:e>
                          <m:sub>
                            <m:r>
                              <a:rPr lang="en-US" sz="1400" b="0" i="1" smtClean="0">
                                <a:latin typeface="Cambria Math" panose="02040503050406030204" pitchFamily="18" charset="0"/>
                              </a:rPr>
                              <m:t>𝑖</m:t>
                            </m:r>
                          </m:sub>
                        </m:sSub>
                        <m:r>
                          <a:rPr lang="en-US" sz="1400" b="0" i="0"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𝜀</m:t>
                            </m:r>
                          </m:e>
                          <m:sub>
                            <m:r>
                              <a:rPr lang="en-US" sz="1400" b="0" i="1" smtClean="0">
                                <a:latin typeface="Cambria Math" panose="02040503050406030204" pitchFamily="18" charset="0"/>
                              </a:rPr>
                              <m:t>𝑖</m:t>
                            </m:r>
                          </m:sub>
                        </m:sSub>
                      </m:oMath>
                    </m:oMathPara>
                  </a14:m>
                  <a:endParaRPr lang="en-US" sz="1400" dirty="0" smtClean="0"/>
                </a:p>
                <a:p>
                  <a:pPr algn="ctr"/>
                  <a:endParaRPr lang="en-US" sz="1400" dirty="0"/>
                </a:p>
                <a:p>
                  <a:pPr algn="ct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𝑌</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 </m:t>
                      </m:r>
                    </m:oMath>
                  </a14:m>
                  <a:r>
                    <a:rPr lang="en-US" sz="1400" dirty="0" smtClean="0"/>
                    <a:t>Sepal Length </a:t>
                  </a:r>
                  <a:r>
                    <a:rPr lang="en-US" sz="1400" dirty="0">
                      <a:latin typeface="Times New Roman" panose="02020603050405020304" pitchFamily="18" charset="0"/>
                      <a:cs typeface="Times New Roman" panose="02020603050405020304" pitchFamily="18" charset="0"/>
                    </a:rPr>
                    <a:t>(cm)</a:t>
                  </a:r>
                  <a:r>
                    <a:rPr lang="en-US" sz="1400" dirty="0" smtClean="0"/>
                    <a:t> of </a:t>
                  </a:r>
                  <a14:m>
                    <m:oMath xmlns:m="http://schemas.openxmlformats.org/officeDocument/2006/math">
                      <m:r>
                        <a:rPr lang="en-US" sz="1400" b="0" i="1" smtClean="0">
                          <a:latin typeface="Cambria Math" panose="02040503050406030204" pitchFamily="18" charset="0"/>
                        </a:rPr>
                        <m:t>𝑖</m:t>
                      </m:r>
                    </m:oMath>
                  </a14:m>
                  <a:r>
                    <a:rPr lang="en-US" sz="1400" baseline="30000" dirty="0" err="1" smtClean="0"/>
                    <a:t>th</a:t>
                  </a:r>
                  <a:r>
                    <a:rPr lang="en-US" sz="1400" dirty="0" smtClean="0"/>
                    <a:t> observation.</a:t>
                  </a:r>
                </a:p>
                <a:p>
                  <a:pPr algn="ctr"/>
                  <a14:m>
                    <m:oMath xmlns:m="http://schemas.openxmlformats.org/officeDocument/2006/math">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1</m:t>
                              </m:r>
                            </m:sub>
                          </m:sSub>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 </m:t>
                      </m:r>
                    </m:oMath>
                  </a14:m>
                  <a:r>
                    <a:rPr lang="en-US" sz="1400" dirty="0" smtClean="0"/>
                    <a:t>Sepal Width </a:t>
                  </a:r>
                  <a:r>
                    <a:rPr lang="en-US" sz="1400" dirty="0">
                      <a:latin typeface="Times New Roman" panose="02020603050405020304" pitchFamily="18" charset="0"/>
                      <a:cs typeface="Times New Roman" panose="02020603050405020304" pitchFamily="18" charset="0"/>
                    </a:rPr>
                    <a:t>(cm)</a:t>
                  </a:r>
                  <a:r>
                    <a:rPr lang="en-US" sz="1400" dirty="0" smtClean="0"/>
                    <a:t> of </a:t>
                  </a:r>
                  <a14:m>
                    <m:oMath xmlns:m="http://schemas.openxmlformats.org/officeDocument/2006/math">
                      <m:r>
                        <a:rPr lang="en-US" sz="1400" b="0" i="1" smtClean="0">
                          <a:latin typeface="Cambria Math" panose="02040503050406030204" pitchFamily="18" charset="0"/>
                        </a:rPr>
                        <m:t>𝑖</m:t>
                      </m:r>
                    </m:oMath>
                  </a14:m>
                  <a:r>
                    <a:rPr lang="en-US" sz="1400" baseline="30000" dirty="0" err="1" smtClean="0"/>
                    <a:t>th</a:t>
                  </a:r>
                  <a:r>
                    <a:rPr lang="en-US" sz="1400" dirty="0" smtClean="0"/>
                    <a:t> observation.</a:t>
                  </a:r>
                </a:p>
                <a:p>
                  <a:pPr algn="ctr"/>
                  <a14:m>
                    <m:oMath xmlns:m="http://schemas.openxmlformats.org/officeDocument/2006/math">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2</m:t>
                              </m:r>
                            </m:sub>
                          </m:sSub>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 </m:t>
                      </m:r>
                    </m:oMath>
                  </a14:m>
                  <a:r>
                    <a:rPr lang="en-US" sz="1400" dirty="0" smtClean="0"/>
                    <a:t>Petal Length </a:t>
                  </a:r>
                  <a:r>
                    <a:rPr lang="en-US" sz="1400" dirty="0">
                      <a:latin typeface="Times New Roman" panose="02020603050405020304" pitchFamily="18" charset="0"/>
                      <a:cs typeface="Times New Roman" panose="02020603050405020304" pitchFamily="18" charset="0"/>
                    </a:rPr>
                    <a:t>(cm)</a:t>
                  </a:r>
                  <a:r>
                    <a:rPr lang="en-US" sz="1400" dirty="0" smtClean="0"/>
                    <a:t> of </a:t>
                  </a:r>
                  <a14:m>
                    <m:oMath xmlns:m="http://schemas.openxmlformats.org/officeDocument/2006/math">
                      <m:r>
                        <a:rPr lang="en-US" sz="1400" b="0" i="1" smtClean="0">
                          <a:latin typeface="Cambria Math" panose="02040503050406030204" pitchFamily="18" charset="0"/>
                        </a:rPr>
                        <m:t>𝑖</m:t>
                      </m:r>
                    </m:oMath>
                  </a14:m>
                  <a:r>
                    <a:rPr lang="en-US" sz="1400" baseline="30000" dirty="0" err="1" smtClean="0"/>
                    <a:t>th</a:t>
                  </a:r>
                  <a:r>
                    <a:rPr lang="en-US" sz="1400" dirty="0" smtClean="0"/>
                    <a:t> observation.</a:t>
                  </a:r>
                </a:p>
                <a:p>
                  <a:pPr algn="ctr"/>
                  <a14:m>
                    <m:oMath xmlns:m="http://schemas.openxmlformats.org/officeDocument/2006/math">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3</m:t>
                              </m:r>
                            </m:sub>
                          </m:sSub>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 </m:t>
                      </m:r>
                    </m:oMath>
                  </a14:m>
                  <a:r>
                    <a:rPr lang="en-US" sz="1400" dirty="0" smtClean="0"/>
                    <a:t>Petal width </a:t>
                  </a:r>
                  <a:r>
                    <a:rPr lang="en-US" sz="1400" dirty="0">
                      <a:latin typeface="Times New Roman" panose="02020603050405020304" pitchFamily="18" charset="0"/>
                      <a:cs typeface="Times New Roman" panose="02020603050405020304" pitchFamily="18" charset="0"/>
                    </a:rPr>
                    <a:t>(cm)</a:t>
                  </a:r>
                  <a:r>
                    <a:rPr lang="en-US" sz="1400" dirty="0" smtClean="0"/>
                    <a:t> of </a:t>
                  </a:r>
                  <a14:m>
                    <m:oMath xmlns:m="http://schemas.openxmlformats.org/officeDocument/2006/math">
                      <m:r>
                        <a:rPr lang="en-US" sz="1400" b="0" i="1" smtClean="0">
                          <a:latin typeface="Cambria Math" panose="02040503050406030204" pitchFamily="18" charset="0"/>
                        </a:rPr>
                        <m:t>𝑖</m:t>
                      </m:r>
                    </m:oMath>
                  </a14:m>
                  <a:r>
                    <a:rPr lang="en-US" sz="1400" baseline="30000" dirty="0" err="1" smtClean="0"/>
                    <a:t>th</a:t>
                  </a:r>
                  <a:r>
                    <a:rPr lang="en-US" sz="1400" dirty="0" smtClean="0"/>
                    <a:t> observation.</a:t>
                  </a:r>
                </a:p>
                <a:p>
                  <a:pPr algn="ct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𝜀</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 </m:t>
                      </m:r>
                    </m:oMath>
                  </a14:m>
                  <a:r>
                    <a:rPr lang="en-US" sz="1400" dirty="0" smtClean="0"/>
                    <a:t>Random error associated with </a:t>
                  </a:r>
                  <a14:m>
                    <m:oMath xmlns:m="http://schemas.openxmlformats.org/officeDocument/2006/math">
                      <m:r>
                        <a:rPr lang="en-US" sz="1400" b="0" i="1" smtClean="0">
                          <a:latin typeface="Cambria Math" panose="02040503050406030204" pitchFamily="18" charset="0"/>
                        </a:rPr>
                        <m:t>𝑖</m:t>
                      </m:r>
                    </m:oMath>
                  </a14:m>
                  <a:r>
                    <a:rPr lang="en-US" sz="1400" baseline="30000" dirty="0" err="1" smtClean="0"/>
                    <a:t>th</a:t>
                  </a:r>
                  <a:r>
                    <a:rPr lang="en-US" sz="1400" dirty="0" smtClean="0"/>
                    <a:t> observation.</a:t>
                  </a: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𝜀</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m:t>
                        </m:r>
                        <m:r>
                          <a:rPr lang="en-US" sz="1400" b="0" i="1" smtClean="0">
                            <a:latin typeface="Cambria Math" panose="02040503050406030204" pitchFamily="18" charset="0"/>
                          </a:rPr>
                          <m:t>𝑁</m:t>
                        </m:r>
                        <m:r>
                          <a:rPr lang="en-US" sz="1400" b="0" i="1" smtClean="0">
                            <a:latin typeface="Cambria Math" panose="02040503050406030204" pitchFamily="18" charset="0"/>
                          </a:rPr>
                          <m:t>(0,</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𝜎</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m:t>
                        </m:r>
                      </m:oMath>
                    </m:oMathPara>
                  </a14:m>
                  <a:endParaRPr lang="en-US" sz="1400" dirty="0"/>
                </a:p>
              </p:txBody>
            </p:sp>
          </mc:Choice>
          <mc:Fallback xmlns="">
            <p:sp>
              <p:nvSpPr>
                <p:cNvPr id="7" name="TextBox 6"/>
                <p:cNvSpPr txBox="1">
                  <a:spLocks noRot="1" noChangeAspect="1" noMove="1" noResize="1" noEditPoints="1" noAdjustHandles="1" noChangeArrowheads="1" noChangeShapeType="1" noTextEdit="1"/>
                </p:cNvSpPr>
                <p:nvPr/>
              </p:nvSpPr>
              <p:spPr>
                <a:xfrm>
                  <a:off x="5579457" y="1408014"/>
                  <a:ext cx="5785805" cy="1902187"/>
                </a:xfrm>
                <a:prstGeom prst="rect">
                  <a:avLst/>
                </a:prstGeom>
                <a:blipFill>
                  <a:blip r:embed="rId3"/>
                  <a:stretch>
                    <a:fillRect b="-321"/>
                  </a:stretch>
                </a:blipFill>
              </p:spPr>
              <p:txBody>
                <a:bodyPr/>
                <a:lstStyle/>
                <a:p>
                  <a:r>
                    <a:rPr lang="en-US">
                      <a:noFill/>
                    </a:rPr>
                    <a:t> </a:t>
                  </a:r>
                </a:p>
              </p:txBody>
            </p:sp>
          </mc:Fallback>
        </mc:AlternateContent>
        <p:sp>
          <p:nvSpPr>
            <p:cNvPr id="13" name="Rectangle 12"/>
            <p:cNvSpPr/>
            <p:nvPr/>
          </p:nvSpPr>
          <p:spPr>
            <a:xfrm>
              <a:off x="7370495" y="1441178"/>
              <a:ext cx="438318" cy="22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8395480" y="1450618"/>
              <a:ext cx="455856" cy="1967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9416421" y="1458710"/>
              <a:ext cx="439678" cy="2048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6" name="TextBox 15"/>
              <p:cNvSpPr txBox="1"/>
              <p:nvPr/>
            </p:nvSpPr>
            <p:spPr>
              <a:xfrm>
                <a:off x="5952582" y="729450"/>
                <a:ext cx="6220748" cy="2556726"/>
              </a:xfrm>
              <a:prstGeom prst="rect">
                <a:avLst/>
              </a:prstGeom>
              <a:noFill/>
            </p:spPr>
            <p:txBody>
              <a:bodyPr wrap="square" rtlCol="0">
                <a:spAutoFit/>
              </a:bodyPr>
              <a:lstStyle/>
              <a:p>
                <a:r>
                  <a:rPr lang="en-US" sz="1400" dirty="0" smtClean="0">
                    <a:ln>
                      <a:solidFill>
                        <a:schemeClr val="bg1">
                          <a:lumMod val="10000"/>
                        </a:schemeClr>
                      </a:solidFill>
                    </a:ln>
                    <a:solidFill>
                      <a:schemeClr val="accent5"/>
                    </a:solidFill>
                    <a:latin typeface="Times New Roman" panose="02020603050405020304" pitchFamily="18" charset="0"/>
                    <a:cs typeface="Times New Roman" panose="02020603050405020304" pitchFamily="18" charset="0"/>
                  </a:rPr>
                  <a:t>Deviance is a measure of how much the likelihood for the estimated model, </a:t>
                </a:r>
                <a14:m>
                  <m:oMath xmlns:m="http://schemas.openxmlformats.org/officeDocument/2006/math">
                    <m:r>
                      <a:rPr lang="en-US" sz="1400" b="0" i="1" smtClean="0">
                        <a:ln>
                          <a:solidFill>
                            <a:schemeClr val="bg1">
                              <a:lumMod val="10000"/>
                            </a:schemeClr>
                          </a:solidFill>
                        </a:ln>
                        <a:solidFill>
                          <a:schemeClr val="accent5"/>
                        </a:solidFill>
                        <a:latin typeface="Cambria Math" panose="02040503050406030204" pitchFamily="18" charset="0"/>
                      </a:rPr>
                      <m:t>ℓ(</m:t>
                    </m:r>
                    <m:acc>
                      <m:accPr>
                        <m:chr m:val="̂"/>
                        <m:ctrlPr>
                          <a:rPr lang="en-US" sz="1400" b="0" i="1" smtClean="0">
                            <a:ln>
                              <a:solidFill>
                                <a:schemeClr val="bg1">
                                  <a:lumMod val="10000"/>
                                </a:schemeClr>
                              </a:solidFill>
                            </a:ln>
                            <a:solidFill>
                              <a:schemeClr val="accent5"/>
                            </a:solidFill>
                            <a:latin typeface="Cambria Math" panose="02040503050406030204" pitchFamily="18" charset="0"/>
                          </a:rPr>
                        </m:ctrlPr>
                      </m:accPr>
                      <m:e>
                        <m:r>
                          <a:rPr lang="en-US" sz="1400" b="1" i="1">
                            <a:ln>
                              <a:solidFill>
                                <a:schemeClr val="bg1">
                                  <a:lumMod val="10000"/>
                                </a:schemeClr>
                              </a:solidFill>
                            </a:ln>
                            <a:solidFill>
                              <a:schemeClr val="accent5"/>
                            </a:solidFill>
                            <a:latin typeface="Cambria Math" panose="02040503050406030204" pitchFamily="18" charset="0"/>
                          </a:rPr>
                          <m:t>𝜷</m:t>
                        </m:r>
                      </m:e>
                    </m:acc>
                    <m:r>
                      <a:rPr lang="en-US" sz="1400" b="0" i="1" smtClean="0">
                        <a:ln>
                          <a:solidFill>
                            <a:schemeClr val="bg1">
                              <a:lumMod val="10000"/>
                            </a:schemeClr>
                          </a:solidFill>
                        </a:ln>
                        <a:solidFill>
                          <a:schemeClr val="accent5"/>
                        </a:solidFill>
                        <a:latin typeface="Cambria Math" panose="02040503050406030204" pitchFamily="18" charset="0"/>
                      </a:rPr>
                      <m:t>)</m:t>
                    </m:r>
                  </m:oMath>
                </a14:m>
                <a:r>
                  <a:rPr lang="en-US" sz="1400" dirty="0" smtClean="0">
                    <a:ln>
                      <a:solidFill>
                        <a:schemeClr val="bg1">
                          <a:lumMod val="10000"/>
                        </a:schemeClr>
                      </a:solidFill>
                    </a:ln>
                    <a:solidFill>
                      <a:schemeClr val="accent5"/>
                    </a:solidFill>
                    <a:latin typeface="Times New Roman" panose="02020603050405020304" pitchFamily="18" charset="0"/>
                    <a:cs typeface="Times New Roman" panose="02020603050405020304" pitchFamily="18" charset="0"/>
                  </a:rPr>
                  <a:t> differs with respect to the perfect (or ‘saturated’ model, </a:t>
                </a:r>
                <a14:m>
                  <m:oMath xmlns:m="http://schemas.openxmlformats.org/officeDocument/2006/math">
                    <m:sSub>
                      <m:sSubPr>
                        <m:ctrlPr>
                          <a:rPr lang="en-US" sz="1400" b="0" i="1" smtClean="0">
                            <a:ln>
                              <a:solidFill>
                                <a:schemeClr val="bg1">
                                  <a:lumMod val="10000"/>
                                </a:schemeClr>
                              </a:solidFill>
                            </a:ln>
                            <a:solidFill>
                              <a:schemeClr val="accent5"/>
                            </a:solidFill>
                            <a:latin typeface="Cambria Math" panose="02040503050406030204" pitchFamily="18" charset="0"/>
                          </a:rPr>
                        </m:ctrlPr>
                      </m:sSubPr>
                      <m:e>
                        <m:r>
                          <a:rPr lang="en-US" sz="1400" b="0" i="1" smtClean="0">
                            <a:ln>
                              <a:solidFill>
                                <a:schemeClr val="bg1">
                                  <a:lumMod val="10000"/>
                                </a:schemeClr>
                              </a:solidFill>
                            </a:ln>
                            <a:solidFill>
                              <a:schemeClr val="accent5"/>
                            </a:solidFill>
                            <a:latin typeface="Cambria Math" panose="02040503050406030204" pitchFamily="18" charset="0"/>
                          </a:rPr>
                          <m:t>ℓ</m:t>
                        </m:r>
                      </m:e>
                      <m:sub>
                        <m:r>
                          <a:rPr lang="en-US" sz="1400" b="0" i="1" smtClean="0">
                            <a:ln>
                              <a:solidFill>
                                <a:schemeClr val="bg1">
                                  <a:lumMod val="10000"/>
                                </a:schemeClr>
                              </a:solidFill>
                            </a:ln>
                            <a:solidFill>
                              <a:schemeClr val="accent5"/>
                            </a:solidFill>
                            <a:latin typeface="Cambria Math" panose="02040503050406030204" pitchFamily="18" charset="0"/>
                          </a:rPr>
                          <m:t>𝑠</m:t>
                        </m:r>
                      </m:sub>
                    </m:sSub>
                  </m:oMath>
                </a14:m>
                <a:r>
                  <a:rPr lang="en-US" sz="1400" dirty="0" smtClean="0">
                    <a:ln>
                      <a:solidFill>
                        <a:schemeClr val="bg1">
                          <a:lumMod val="10000"/>
                        </a:schemeClr>
                      </a:solidFill>
                    </a:ln>
                    <a:solidFill>
                      <a:schemeClr val="accent5"/>
                    </a:solidFill>
                    <a:latin typeface="Times New Roman" panose="02020603050405020304" pitchFamily="18" charset="0"/>
                    <a:cs typeface="Times New Roman" panose="02020603050405020304" pitchFamily="18" charset="0"/>
                  </a:rPr>
                  <a:t>)</a:t>
                </a:r>
              </a:p>
              <a:p>
                <a:pPr algn="ctr"/>
                <a14:m>
                  <m:oMath xmlns:m="http://schemas.openxmlformats.org/officeDocument/2006/math">
                    <m:r>
                      <a:rPr lang="en-US" sz="1400" b="0" i="1" smtClean="0">
                        <a:ln>
                          <a:solidFill>
                            <a:schemeClr val="bg1">
                              <a:lumMod val="10000"/>
                            </a:schemeClr>
                          </a:solidFill>
                        </a:ln>
                        <a:solidFill>
                          <a:schemeClr val="accent5"/>
                        </a:solidFill>
                        <a:latin typeface="Cambria Math" panose="02040503050406030204" pitchFamily="18" charset="0"/>
                      </a:rPr>
                      <m:t>𝐷</m:t>
                    </m:r>
                    <m:r>
                      <a:rPr lang="en-US" sz="1400" b="0" i="1" smtClean="0">
                        <a:ln>
                          <a:solidFill>
                            <a:schemeClr val="bg1">
                              <a:lumMod val="10000"/>
                            </a:schemeClr>
                          </a:solidFill>
                        </a:ln>
                        <a:solidFill>
                          <a:schemeClr val="accent5"/>
                        </a:solidFill>
                        <a:latin typeface="Cambria Math" panose="02040503050406030204" pitchFamily="18" charset="0"/>
                      </a:rPr>
                      <m:t>≡−2⋅</m:t>
                    </m:r>
                    <m:d>
                      <m:dPr>
                        <m:ctrlPr>
                          <a:rPr lang="en-US" sz="1400" b="0" i="1" smtClean="0">
                            <a:ln>
                              <a:solidFill>
                                <a:schemeClr val="bg1">
                                  <a:lumMod val="10000"/>
                                </a:schemeClr>
                              </a:solidFill>
                            </a:ln>
                            <a:solidFill>
                              <a:schemeClr val="accent5"/>
                            </a:solidFill>
                            <a:latin typeface="Cambria Math" panose="02040503050406030204" pitchFamily="18" charset="0"/>
                          </a:rPr>
                        </m:ctrlPr>
                      </m:dPr>
                      <m:e>
                        <m:r>
                          <a:rPr lang="en-US" sz="1400" b="0" i="1" smtClean="0">
                            <a:ln>
                              <a:solidFill>
                                <a:schemeClr val="bg1">
                                  <a:lumMod val="10000"/>
                                </a:schemeClr>
                              </a:solidFill>
                            </a:ln>
                            <a:solidFill>
                              <a:schemeClr val="accent5"/>
                            </a:solidFill>
                            <a:latin typeface="Cambria Math" panose="02040503050406030204" pitchFamily="18" charset="0"/>
                          </a:rPr>
                          <m:t>ℓ</m:t>
                        </m:r>
                        <m:d>
                          <m:dPr>
                            <m:ctrlPr>
                              <a:rPr lang="en-US" sz="1400" b="0" i="1" smtClean="0">
                                <a:ln>
                                  <a:solidFill>
                                    <a:schemeClr val="bg1">
                                      <a:lumMod val="10000"/>
                                    </a:schemeClr>
                                  </a:solidFill>
                                </a:ln>
                                <a:solidFill>
                                  <a:schemeClr val="accent5"/>
                                </a:solidFill>
                                <a:latin typeface="Cambria Math" panose="02040503050406030204" pitchFamily="18" charset="0"/>
                              </a:rPr>
                            </m:ctrlPr>
                          </m:dPr>
                          <m:e>
                            <m:r>
                              <a:rPr lang="en-US" sz="1400" b="1" i="1" smtClean="0">
                                <a:ln>
                                  <a:solidFill>
                                    <a:schemeClr val="bg1">
                                      <a:lumMod val="10000"/>
                                    </a:schemeClr>
                                  </a:solidFill>
                                </a:ln>
                                <a:solidFill>
                                  <a:schemeClr val="accent5"/>
                                </a:solidFill>
                                <a:latin typeface="Cambria Math" panose="02040503050406030204" pitchFamily="18" charset="0"/>
                              </a:rPr>
                              <m:t> </m:t>
                            </m:r>
                            <m:acc>
                              <m:accPr>
                                <m:chr m:val="̂"/>
                                <m:ctrlPr>
                                  <a:rPr lang="en-US" sz="1400" b="1" i="1" smtClean="0">
                                    <a:ln>
                                      <a:solidFill>
                                        <a:schemeClr val="bg1">
                                          <a:lumMod val="10000"/>
                                        </a:schemeClr>
                                      </a:solidFill>
                                    </a:ln>
                                    <a:solidFill>
                                      <a:schemeClr val="accent5"/>
                                    </a:solidFill>
                                    <a:latin typeface="Cambria Math" panose="02040503050406030204" pitchFamily="18" charset="0"/>
                                  </a:rPr>
                                </m:ctrlPr>
                              </m:accPr>
                              <m:e>
                                <m:r>
                                  <a:rPr lang="en-US" sz="1400" b="1" i="1">
                                    <a:ln>
                                      <a:solidFill>
                                        <a:schemeClr val="bg1">
                                          <a:lumMod val="10000"/>
                                        </a:schemeClr>
                                      </a:solidFill>
                                    </a:ln>
                                    <a:solidFill>
                                      <a:schemeClr val="accent5"/>
                                    </a:solidFill>
                                    <a:latin typeface="Cambria Math" panose="02040503050406030204" pitchFamily="18" charset="0"/>
                                  </a:rPr>
                                  <m:t>𝜷</m:t>
                                </m:r>
                                <m:r>
                                  <m:rPr>
                                    <m:nor/>
                                  </m:rPr>
                                  <a:rPr lang="en-US" sz="1400" b="1" dirty="0">
                                    <a:ln>
                                      <a:solidFill>
                                        <a:schemeClr val="bg1">
                                          <a:lumMod val="10000"/>
                                        </a:schemeClr>
                                      </a:solidFill>
                                    </a:ln>
                                    <a:solidFill>
                                      <a:schemeClr val="accent5"/>
                                    </a:solidFill>
                                    <a:latin typeface="Times New Roman" panose="02020603050405020304" pitchFamily="18" charset="0"/>
                                    <a:cs typeface="Times New Roman" panose="02020603050405020304" pitchFamily="18" charset="0"/>
                                  </a:rPr>
                                  <m:t> </m:t>
                                </m:r>
                              </m:e>
                            </m:acc>
                          </m:e>
                        </m:d>
                        <m:r>
                          <a:rPr lang="en-US" sz="1400" b="0" i="1" smtClean="0">
                            <a:ln>
                              <a:solidFill>
                                <a:schemeClr val="bg1">
                                  <a:lumMod val="10000"/>
                                </a:schemeClr>
                              </a:solidFill>
                            </a:ln>
                            <a:solidFill>
                              <a:schemeClr val="accent5"/>
                            </a:solidFill>
                            <a:latin typeface="Cambria Math" panose="02040503050406030204" pitchFamily="18" charset="0"/>
                          </a:rPr>
                          <m:t>−</m:t>
                        </m:r>
                        <m:sSub>
                          <m:sSubPr>
                            <m:ctrlPr>
                              <a:rPr lang="en-US" sz="1400" b="0" i="1" smtClean="0">
                                <a:ln>
                                  <a:solidFill>
                                    <a:schemeClr val="bg1">
                                      <a:lumMod val="10000"/>
                                    </a:schemeClr>
                                  </a:solidFill>
                                </a:ln>
                                <a:solidFill>
                                  <a:schemeClr val="accent5"/>
                                </a:solidFill>
                                <a:latin typeface="Cambria Math" panose="02040503050406030204" pitchFamily="18" charset="0"/>
                              </a:rPr>
                            </m:ctrlPr>
                          </m:sSubPr>
                          <m:e>
                            <m:r>
                              <a:rPr lang="en-US" sz="1400" b="0" i="1" smtClean="0">
                                <a:ln>
                                  <a:solidFill>
                                    <a:schemeClr val="bg1">
                                      <a:lumMod val="10000"/>
                                    </a:schemeClr>
                                  </a:solidFill>
                                </a:ln>
                                <a:solidFill>
                                  <a:schemeClr val="accent5"/>
                                </a:solidFill>
                                <a:latin typeface="Cambria Math" panose="02040503050406030204" pitchFamily="18" charset="0"/>
                              </a:rPr>
                              <m:t>ℓ</m:t>
                            </m:r>
                          </m:e>
                          <m:sub>
                            <m:r>
                              <a:rPr lang="en-US" sz="1400" b="0" i="1" smtClean="0">
                                <a:ln>
                                  <a:solidFill>
                                    <a:schemeClr val="bg1">
                                      <a:lumMod val="10000"/>
                                    </a:schemeClr>
                                  </a:solidFill>
                                </a:ln>
                                <a:solidFill>
                                  <a:schemeClr val="accent5"/>
                                </a:solidFill>
                                <a:latin typeface="Cambria Math" panose="02040503050406030204" pitchFamily="18" charset="0"/>
                              </a:rPr>
                              <m:t>𝑠</m:t>
                            </m:r>
                          </m:sub>
                        </m:sSub>
                      </m:e>
                    </m:d>
                    <m:r>
                      <a:rPr lang="en-US" sz="1400" b="0" i="1" smtClean="0">
                        <a:ln>
                          <a:solidFill>
                            <a:schemeClr val="bg1">
                              <a:lumMod val="10000"/>
                            </a:schemeClr>
                          </a:solidFill>
                        </a:ln>
                        <a:solidFill>
                          <a:schemeClr val="accent5"/>
                        </a:solidFill>
                        <a:latin typeface="Cambria Math" panose="02040503050406030204" pitchFamily="18" charset="0"/>
                      </a:rPr>
                      <m:t>𝜙</m:t>
                    </m:r>
                  </m:oMath>
                </a14:m>
                <a:r>
                  <a:rPr lang="en-US" sz="1400" dirty="0" smtClean="0">
                    <a:ln>
                      <a:solidFill>
                        <a:schemeClr val="bg1">
                          <a:lumMod val="10000"/>
                        </a:schemeClr>
                      </a:solidFill>
                    </a:ln>
                    <a:solidFill>
                      <a:schemeClr val="accent5"/>
                    </a:solidFill>
                    <a:latin typeface="Times New Roman" panose="02020603050405020304" pitchFamily="18" charset="0"/>
                    <a:cs typeface="Times New Roman" panose="02020603050405020304" pitchFamily="18" charset="0"/>
                  </a:rPr>
                  <a:t> [Residual Deviance]</a:t>
                </a:r>
              </a:p>
              <a:p>
                <a:r>
                  <a:rPr lang="en-US" sz="1400" dirty="0" smtClean="0">
                    <a:ln>
                      <a:solidFill>
                        <a:schemeClr val="bg1">
                          <a:lumMod val="10000"/>
                        </a:schemeClr>
                      </a:solidFill>
                    </a:ln>
                    <a:solidFill>
                      <a:schemeClr val="accent5"/>
                    </a:solidFill>
                    <a:latin typeface="Times New Roman" panose="02020603050405020304" pitchFamily="18" charset="0"/>
                    <a:cs typeface="Times New Roman" panose="02020603050405020304" pitchFamily="18" charset="0"/>
                  </a:rPr>
                  <a:t>The Null deviance measures how much the likelihood function of only the estimated intercept (average) differs from the perfect (saturated model)</a:t>
                </a:r>
              </a:p>
              <a:p>
                <a:pPr algn="ctr"/>
                <a14:m>
                  <m:oMath xmlns:m="http://schemas.openxmlformats.org/officeDocument/2006/math">
                    <m:sSub>
                      <m:sSubPr>
                        <m:ctrlPr>
                          <a:rPr lang="en-US" sz="1400" b="0" i="1" smtClean="0">
                            <a:ln>
                              <a:solidFill>
                                <a:schemeClr val="bg1">
                                  <a:lumMod val="10000"/>
                                </a:schemeClr>
                              </a:solidFill>
                            </a:ln>
                            <a:solidFill>
                              <a:schemeClr val="accent5"/>
                            </a:solidFill>
                            <a:latin typeface="Cambria Math" panose="02040503050406030204" pitchFamily="18" charset="0"/>
                          </a:rPr>
                        </m:ctrlPr>
                      </m:sSubPr>
                      <m:e>
                        <m:r>
                          <a:rPr lang="en-US" sz="1400" b="0" i="1" smtClean="0">
                            <a:ln>
                              <a:solidFill>
                                <a:schemeClr val="bg1">
                                  <a:lumMod val="10000"/>
                                </a:schemeClr>
                              </a:solidFill>
                            </a:ln>
                            <a:solidFill>
                              <a:schemeClr val="accent5"/>
                            </a:solidFill>
                            <a:latin typeface="Cambria Math" panose="02040503050406030204" pitchFamily="18" charset="0"/>
                          </a:rPr>
                          <m:t>𝐷</m:t>
                        </m:r>
                      </m:e>
                      <m:sub>
                        <m:r>
                          <a:rPr lang="en-US" sz="1400" b="0" i="1" smtClean="0">
                            <a:ln>
                              <a:solidFill>
                                <a:schemeClr val="bg1">
                                  <a:lumMod val="10000"/>
                                </a:schemeClr>
                              </a:solidFill>
                            </a:ln>
                            <a:solidFill>
                              <a:schemeClr val="accent5"/>
                            </a:solidFill>
                            <a:latin typeface="Cambria Math" panose="02040503050406030204" pitchFamily="18" charset="0"/>
                          </a:rPr>
                          <m:t>0</m:t>
                        </m:r>
                      </m:sub>
                    </m:sSub>
                    <m:r>
                      <a:rPr lang="en-US" sz="1400" b="0" i="1" smtClean="0">
                        <a:ln>
                          <a:solidFill>
                            <a:schemeClr val="bg1">
                              <a:lumMod val="10000"/>
                            </a:schemeClr>
                          </a:solidFill>
                        </a:ln>
                        <a:solidFill>
                          <a:schemeClr val="accent5"/>
                        </a:solidFill>
                        <a:latin typeface="Cambria Math" panose="02040503050406030204" pitchFamily="18" charset="0"/>
                      </a:rPr>
                      <m:t>≡</m:t>
                    </m:r>
                  </m:oMath>
                </a14:m>
                <a:r>
                  <a:rPr lang="en-US" sz="1400" dirty="0" smtClean="0">
                    <a:ln>
                      <a:solidFill>
                        <a:schemeClr val="bg1">
                          <a:lumMod val="10000"/>
                        </a:schemeClr>
                      </a:solidFill>
                    </a:ln>
                    <a:solidFill>
                      <a:schemeClr val="accent5"/>
                    </a:solidFill>
                    <a:latin typeface="Times New Roman" panose="02020603050405020304" pitchFamily="18" charset="0"/>
                    <a:cs typeface="Times New Roman" panose="02020603050405020304" pitchFamily="18" charset="0"/>
                  </a:rPr>
                  <a:t> </a:t>
                </a:r>
                <a14:m>
                  <m:oMath xmlns:m="http://schemas.openxmlformats.org/officeDocument/2006/math">
                    <m:r>
                      <a:rPr lang="en-US" sz="1400" i="1">
                        <a:ln>
                          <a:solidFill>
                            <a:schemeClr val="bg1">
                              <a:lumMod val="10000"/>
                            </a:schemeClr>
                          </a:solidFill>
                        </a:ln>
                        <a:solidFill>
                          <a:schemeClr val="accent5"/>
                        </a:solidFill>
                        <a:latin typeface="Cambria Math" panose="02040503050406030204" pitchFamily="18" charset="0"/>
                      </a:rPr>
                      <m:t>−2⋅</m:t>
                    </m:r>
                    <m:d>
                      <m:dPr>
                        <m:ctrlPr>
                          <a:rPr lang="en-US" sz="1400" i="1">
                            <a:ln>
                              <a:solidFill>
                                <a:schemeClr val="bg1">
                                  <a:lumMod val="10000"/>
                                </a:schemeClr>
                              </a:solidFill>
                            </a:ln>
                            <a:solidFill>
                              <a:schemeClr val="accent5"/>
                            </a:solidFill>
                            <a:latin typeface="Cambria Math" panose="02040503050406030204" pitchFamily="18" charset="0"/>
                          </a:rPr>
                        </m:ctrlPr>
                      </m:dPr>
                      <m:e>
                        <m:r>
                          <a:rPr lang="en-US" sz="1400" i="1">
                            <a:ln>
                              <a:solidFill>
                                <a:schemeClr val="bg1">
                                  <a:lumMod val="10000"/>
                                </a:schemeClr>
                              </a:solidFill>
                            </a:ln>
                            <a:solidFill>
                              <a:schemeClr val="accent5"/>
                            </a:solidFill>
                            <a:latin typeface="Cambria Math" panose="02040503050406030204" pitchFamily="18" charset="0"/>
                          </a:rPr>
                          <m:t>ℓ</m:t>
                        </m:r>
                        <m:d>
                          <m:dPr>
                            <m:ctrlPr>
                              <a:rPr lang="en-US" sz="1400" i="1">
                                <a:ln>
                                  <a:solidFill>
                                    <a:schemeClr val="bg1">
                                      <a:lumMod val="10000"/>
                                    </a:schemeClr>
                                  </a:solidFill>
                                </a:ln>
                                <a:solidFill>
                                  <a:schemeClr val="accent5"/>
                                </a:solidFill>
                                <a:latin typeface="Cambria Math" panose="02040503050406030204" pitchFamily="18" charset="0"/>
                              </a:rPr>
                            </m:ctrlPr>
                          </m:dPr>
                          <m:e>
                            <m:r>
                              <a:rPr lang="en-US" sz="1400" b="1" i="1">
                                <a:ln>
                                  <a:solidFill>
                                    <a:schemeClr val="bg1">
                                      <a:lumMod val="10000"/>
                                    </a:schemeClr>
                                  </a:solidFill>
                                </a:ln>
                                <a:solidFill>
                                  <a:schemeClr val="accent5"/>
                                </a:solidFill>
                                <a:latin typeface="Cambria Math" panose="02040503050406030204" pitchFamily="18" charset="0"/>
                              </a:rPr>
                              <m:t> </m:t>
                            </m:r>
                            <m:acc>
                              <m:accPr>
                                <m:chr m:val="̂"/>
                                <m:ctrlPr>
                                  <a:rPr lang="en-US" sz="1400" b="1" i="1" smtClean="0">
                                    <a:ln>
                                      <a:solidFill>
                                        <a:schemeClr val="bg1">
                                          <a:lumMod val="10000"/>
                                        </a:schemeClr>
                                      </a:solidFill>
                                    </a:ln>
                                    <a:solidFill>
                                      <a:schemeClr val="accent5"/>
                                    </a:solidFill>
                                    <a:latin typeface="Cambria Math" panose="02040503050406030204" pitchFamily="18" charset="0"/>
                                  </a:rPr>
                                </m:ctrlPr>
                              </m:accPr>
                              <m:e>
                                <m:sSub>
                                  <m:sSubPr>
                                    <m:ctrlPr>
                                      <a:rPr lang="en-US" sz="1400" i="1">
                                        <a:ln>
                                          <a:solidFill>
                                            <a:schemeClr val="bg1">
                                              <a:lumMod val="10000"/>
                                            </a:schemeClr>
                                          </a:solidFill>
                                        </a:ln>
                                        <a:solidFill>
                                          <a:schemeClr val="accent5"/>
                                        </a:solidFill>
                                        <a:latin typeface="Cambria Math" panose="02040503050406030204" pitchFamily="18" charset="0"/>
                                      </a:rPr>
                                    </m:ctrlPr>
                                  </m:sSubPr>
                                  <m:e>
                                    <m:r>
                                      <a:rPr lang="en-US" sz="1400" i="1">
                                        <a:ln>
                                          <a:solidFill>
                                            <a:schemeClr val="bg1">
                                              <a:lumMod val="10000"/>
                                            </a:schemeClr>
                                          </a:solidFill>
                                        </a:ln>
                                        <a:solidFill>
                                          <a:schemeClr val="accent5"/>
                                        </a:solidFill>
                                        <a:latin typeface="Cambria Math" panose="02040503050406030204" pitchFamily="18" charset="0"/>
                                      </a:rPr>
                                      <m:t>𝛽</m:t>
                                    </m:r>
                                  </m:e>
                                  <m:sub>
                                    <m:r>
                                      <a:rPr lang="en-US" sz="1400" i="1">
                                        <a:ln>
                                          <a:solidFill>
                                            <a:schemeClr val="bg1">
                                              <a:lumMod val="10000"/>
                                            </a:schemeClr>
                                          </a:solidFill>
                                        </a:ln>
                                        <a:solidFill>
                                          <a:schemeClr val="accent5"/>
                                        </a:solidFill>
                                        <a:latin typeface="Cambria Math" panose="02040503050406030204" pitchFamily="18" charset="0"/>
                                      </a:rPr>
                                      <m:t>0</m:t>
                                    </m:r>
                                  </m:sub>
                                </m:sSub>
                              </m:e>
                            </m:acc>
                          </m:e>
                        </m:d>
                        <m:r>
                          <a:rPr lang="en-US" sz="1400" i="1">
                            <a:ln>
                              <a:solidFill>
                                <a:schemeClr val="bg1">
                                  <a:lumMod val="10000"/>
                                </a:schemeClr>
                              </a:solidFill>
                            </a:ln>
                            <a:solidFill>
                              <a:schemeClr val="accent5"/>
                            </a:solidFill>
                            <a:latin typeface="Cambria Math" panose="02040503050406030204" pitchFamily="18" charset="0"/>
                          </a:rPr>
                          <m:t>−</m:t>
                        </m:r>
                        <m:sSub>
                          <m:sSubPr>
                            <m:ctrlPr>
                              <a:rPr lang="en-US" sz="1400" i="1">
                                <a:ln>
                                  <a:solidFill>
                                    <a:schemeClr val="bg1">
                                      <a:lumMod val="10000"/>
                                    </a:schemeClr>
                                  </a:solidFill>
                                </a:ln>
                                <a:solidFill>
                                  <a:schemeClr val="accent5"/>
                                </a:solidFill>
                                <a:latin typeface="Cambria Math" panose="02040503050406030204" pitchFamily="18" charset="0"/>
                              </a:rPr>
                            </m:ctrlPr>
                          </m:sSubPr>
                          <m:e>
                            <m:r>
                              <a:rPr lang="en-US" sz="1400" i="1">
                                <a:ln>
                                  <a:solidFill>
                                    <a:schemeClr val="bg1">
                                      <a:lumMod val="10000"/>
                                    </a:schemeClr>
                                  </a:solidFill>
                                </a:ln>
                                <a:solidFill>
                                  <a:schemeClr val="accent5"/>
                                </a:solidFill>
                                <a:latin typeface="Cambria Math" panose="02040503050406030204" pitchFamily="18" charset="0"/>
                              </a:rPr>
                              <m:t>ℓ</m:t>
                            </m:r>
                          </m:e>
                          <m:sub>
                            <m:r>
                              <a:rPr lang="en-US" sz="1400" i="1">
                                <a:ln>
                                  <a:solidFill>
                                    <a:schemeClr val="bg1">
                                      <a:lumMod val="10000"/>
                                    </a:schemeClr>
                                  </a:solidFill>
                                </a:ln>
                                <a:solidFill>
                                  <a:schemeClr val="accent5"/>
                                </a:solidFill>
                                <a:latin typeface="Cambria Math" panose="02040503050406030204" pitchFamily="18" charset="0"/>
                              </a:rPr>
                              <m:t>𝑠</m:t>
                            </m:r>
                          </m:sub>
                        </m:sSub>
                      </m:e>
                    </m:d>
                    <m:r>
                      <a:rPr lang="en-US" sz="1400" i="1">
                        <a:ln>
                          <a:solidFill>
                            <a:schemeClr val="bg1">
                              <a:lumMod val="10000"/>
                            </a:schemeClr>
                          </a:solidFill>
                        </a:ln>
                        <a:solidFill>
                          <a:schemeClr val="accent5"/>
                        </a:solidFill>
                        <a:latin typeface="Cambria Math" panose="02040503050406030204" pitchFamily="18" charset="0"/>
                      </a:rPr>
                      <m:t>𝜙</m:t>
                    </m:r>
                    <m:r>
                      <a:rPr lang="en-US" sz="1400" b="0" i="1" smtClean="0">
                        <a:ln>
                          <a:solidFill>
                            <a:schemeClr val="bg1">
                              <a:lumMod val="10000"/>
                            </a:schemeClr>
                          </a:solidFill>
                        </a:ln>
                        <a:solidFill>
                          <a:schemeClr val="accent5"/>
                        </a:solidFill>
                        <a:latin typeface="Cambria Math" panose="02040503050406030204" pitchFamily="18" charset="0"/>
                      </a:rPr>
                      <m:t> </m:t>
                    </m:r>
                  </m:oMath>
                </a14:m>
                <a:r>
                  <a:rPr lang="en-US" sz="1400" dirty="0" smtClean="0">
                    <a:ln>
                      <a:solidFill>
                        <a:schemeClr val="bg1">
                          <a:lumMod val="10000"/>
                        </a:schemeClr>
                      </a:solidFill>
                    </a:ln>
                    <a:solidFill>
                      <a:schemeClr val="accent5"/>
                    </a:solidFill>
                    <a:latin typeface="Times New Roman" panose="02020603050405020304" pitchFamily="18" charset="0"/>
                    <a:cs typeface="Times New Roman" panose="02020603050405020304" pitchFamily="18" charset="0"/>
                  </a:rPr>
                  <a:t>[Null Deviance] </a:t>
                </a:r>
              </a:p>
              <a:p>
                <a:pPr algn="ctr"/>
                <a:r>
                  <a:rPr lang="en-US" sz="1400" dirty="0" smtClean="0">
                    <a:ln>
                      <a:solidFill>
                        <a:schemeClr val="bg1">
                          <a:lumMod val="10000"/>
                        </a:schemeClr>
                      </a:solidFill>
                    </a:ln>
                    <a:solidFill>
                      <a:schemeClr val="accent5"/>
                    </a:solidFill>
                    <a:latin typeface="Times New Roman" panose="02020603050405020304" pitchFamily="18" charset="0"/>
                    <a:cs typeface="Times New Roman" panose="02020603050405020304" pitchFamily="18" charset="0"/>
                  </a:rPr>
                  <a:t>Residual Deviance can be subdivided into a separate deviance contribution for each of the points observed (</a:t>
                </a:r>
                <a:r>
                  <a:rPr lang="en-US" sz="1400" dirty="0" err="1" smtClean="0">
                    <a:ln>
                      <a:solidFill>
                        <a:schemeClr val="bg1">
                          <a:lumMod val="10000"/>
                        </a:schemeClr>
                      </a:solidFill>
                    </a:ln>
                    <a:solidFill>
                      <a:schemeClr val="accent5"/>
                    </a:solidFill>
                    <a:latin typeface="Times New Roman" panose="02020603050405020304" pitchFamily="18" charset="0"/>
                    <a:cs typeface="Times New Roman" panose="02020603050405020304" pitchFamily="18" charset="0"/>
                  </a:rPr>
                  <a:t>ie</a:t>
                </a:r>
                <a:r>
                  <a:rPr lang="en-US" sz="1400" dirty="0" smtClean="0">
                    <a:ln>
                      <a:solidFill>
                        <a:schemeClr val="bg1">
                          <a:lumMod val="10000"/>
                        </a:schemeClr>
                      </a:solidFill>
                    </a:ln>
                    <a:solidFill>
                      <a:schemeClr val="accent5"/>
                    </a:solidFill>
                    <a:latin typeface="Times New Roman" panose="02020603050405020304" pitchFamily="18" charset="0"/>
                    <a:cs typeface="Times New Roman" panose="02020603050405020304" pitchFamily="18" charset="0"/>
                  </a:rPr>
                  <a:t> likelihood of that particular observation under the estimated and saturated models).</a:t>
                </a:r>
              </a:p>
              <a:p>
                <a:pPr algn="ctr"/>
                <a:r>
                  <a:rPr lang="en-US" sz="1400" dirty="0" err="1" smtClean="0">
                    <a:ln>
                      <a:solidFill>
                        <a:schemeClr val="bg1">
                          <a:lumMod val="10000"/>
                        </a:schemeClr>
                      </a:solidFill>
                    </a:ln>
                    <a:solidFill>
                      <a:schemeClr val="accent5"/>
                    </a:solidFill>
                    <a:latin typeface="Times New Roman" panose="02020603050405020304" pitchFamily="18" charset="0"/>
                    <a:cs typeface="Times New Roman" panose="02020603050405020304" pitchFamily="18" charset="0"/>
                  </a:rPr>
                  <a:t>Akaike</a:t>
                </a:r>
                <a:r>
                  <a:rPr lang="en-US" sz="1400" dirty="0" smtClean="0">
                    <a:ln>
                      <a:solidFill>
                        <a:schemeClr val="bg1">
                          <a:lumMod val="10000"/>
                        </a:schemeClr>
                      </a:solidFill>
                    </a:ln>
                    <a:solidFill>
                      <a:schemeClr val="accent5"/>
                    </a:solidFill>
                    <a:latin typeface="Times New Roman" panose="02020603050405020304" pitchFamily="18" charset="0"/>
                    <a:cs typeface="Times New Roman" panose="02020603050405020304" pitchFamily="18" charset="0"/>
                  </a:rPr>
                  <a:t> Information Criterion: </a:t>
                </a:r>
                <a14:m>
                  <m:oMath xmlns:m="http://schemas.openxmlformats.org/officeDocument/2006/math">
                    <m:r>
                      <a:rPr lang="en-US" sz="1400" b="0" i="1" smtClean="0">
                        <a:ln>
                          <a:solidFill>
                            <a:schemeClr val="bg1">
                              <a:lumMod val="10000"/>
                            </a:schemeClr>
                          </a:solidFill>
                        </a:ln>
                        <a:solidFill>
                          <a:schemeClr val="accent5"/>
                        </a:solidFill>
                        <a:latin typeface="Cambria Math" panose="02040503050406030204" pitchFamily="18" charset="0"/>
                        <a:cs typeface="Times New Roman" panose="02020603050405020304" pitchFamily="18" charset="0"/>
                      </a:rPr>
                      <m:t>2⋅</m:t>
                    </m:r>
                    <m:r>
                      <a:rPr lang="en-US" sz="1400" b="0" i="1" smtClean="0">
                        <a:ln>
                          <a:solidFill>
                            <a:schemeClr val="bg1">
                              <a:lumMod val="10000"/>
                            </a:schemeClr>
                          </a:solidFill>
                        </a:ln>
                        <a:solidFill>
                          <a:schemeClr val="accent5"/>
                        </a:solidFill>
                        <a:latin typeface="Cambria Math" panose="02040503050406030204" pitchFamily="18" charset="0"/>
                        <a:cs typeface="Times New Roman" panose="02020603050405020304" pitchFamily="18" charset="0"/>
                      </a:rPr>
                      <m:t>𝑘</m:t>
                    </m:r>
                    <m:r>
                      <a:rPr lang="en-US" sz="1400" b="0" i="1" smtClean="0">
                        <a:ln>
                          <a:solidFill>
                            <a:schemeClr val="bg1">
                              <a:lumMod val="10000"/>
                            </a:schemeClr>
                          </a:solidFill>
                        </a:ln>
                        <a:solidFill>
                          <a:schemeClr val="accent5"/>
                        </a:solidFill>
                        <a:latin typeface="Cambria Math" panose="02040503050406030204" pitchFamily="18" charset="0"/>
                        <a:cs typeface="Times New Roman" panose="02020603050405020304" pitchFamily="18" charset="0"/>
                      </a:rPr>
                      <m:t>−2</m:t>
                    </m:r>
                    <m:func>
                      <m:funcPr>
                        <m:ctrlPr>
                          <a:rPr lang="en-US" sz="1400" b="0" i="1" smtClean="0">
                            <a:ln>
                              <a:solidFill>
                                <a:schemeClr val="bg1">
                                  <a:lumMod val="10000"/>
                                </a:schemeClr>
                              </a:solidFill>
                            </a:ln>
                            <a:solidFill>
                              <a:schemeClr val="accent5"/>
                            </a:solidFill>
                            <a:latin typeface="Cambria Math" panose="02040503050406030204" pitchFamily="18" charset="0"/>
                            <a:cs typeface="Times New Roman" panose="02020603050405020304" pitchFamily="18" charset="0"/>
                          </a:rPr>
                        </m:ctrlPr>
                      </m:funcPr>
                      <m:fName>
                        <m:r>
                          <m:rPr>
                            <m:sty m:val="p"/>
                          </m:rPr>
                          <a:rPr lang="en-US" sz="1400" b="0" i="0" smtClean="0">
                            <a:ln>
                              <a:solidFill>
                                <a:schemeClr val="bg1">
                                  <a:lumMod val="10000"/>
                                </a:schemeClr>
                              </a:solidFill>
                            </a:ln>
                            <a:solidFill>
                              <a:schemeClr val="accent5"/>
                            </a:solidFill>
                            <a:latin typeface="Cambria Math" panose="02040503050406030204" pitchFamily="18" charset="0"/>
                            <a:cs typeface="Times New Roman" panose="02020603050405020304" pitchFamily="18" charset="0"/>
                          </a:rPr>
                          <m:t>ln</m:t>
                        </m:r>
                      </m:fName>
                      <m:e>
                        <m:r>
                          <a:rPr lang="en-US" sz="1400" b="0" i="1" smtClean="0">
                            <a:ln>
                              <a:solidFill>
                                <a:schemeClr val="bg1">
                                  <a:lumMod val="10000"/>
                                </a:schemeClr>
                              </a:solidFill>
                            </a:ln>
                            <a:solidFill>
                              <a:schemeClr val="accent5"/>
                            </a:solidFill>
                            <a:latin typeface="Cambria Math" panose="02040503050406030204" pitchFamily="18" charset="0"/>
                            <a:cs typeface="Times New Roman" panose="02020603050405020304" pitchFamily="18" charset="0"/>
                          </a:rPr>
                          <m:t>(</m:t>
                        </m:r>
                        <m:acc>
                          <m:accPr>
                            <m:chr m:val="̂"/>
                            <m:ctrlPr>
                              <a:rPr lang="en-US" sz="1400" b="0" i="1" smtClean="0">
                                <a:ln>
                                  <a:solidFill>
                                    <a:schemeClr val="bg1">
                                      <a:lumMod val="10000"/>
                                    </a:schemeClr>
                                  </a:solidFill>
                                </a:ln>
                                <a:solidFill>
                                  <a:schemeClr val="accent5"/>
                                </a:solidFill>
                                <a:latin typeface="Cambria Math" panose="02040503050406030204" pitchFamily="18" charset="0"/>
                                <a:cs typeface="Times New Roman" panose="02020603050405020304" pitchFamily="18" charset="0"/>
                              </a:rPr>
                            </m:ctrlPr>
                          </m:accPr>
                          <m:e>
                            <m:r>
                              <a:rPr lang="en-US" sz="1400" b="0" i="1" smtClean="0">
                                <a:ln>
                                  <a:solidFill>
                                    <a:schemeClr val="bg1">
                                      <a:lumMod val="10000"/>
                                    </a:schemeClr>
                                  </a:solidFill>
                                </a:ln>
                                <a:solidFill>
                                  <a:schemeClr val="accent5"/>
                                </a:solidFill>
                                <a:latin typeface="Cambria Math" panose="02040503050406030204" pitchFamily="18" charset="0"/>
                                <a:cs typeface="Times New Roman" panose="02020603050405020304" pitchFamily="18" charset="0"/>
                              </a:rPr>
                              <m:t>𝐿</m:t>
                            </m:r>
                          </m:e>
                        </m:acc>
                        <m:r>
                          <a:rPr lang="en-US" sz="1400" b="0" i="1" smtClean="0">
                            <a:ln>
                              <a:solidFill>
                                <a:schemeClr val="bg1">
                                  <a:lumMod val="10000"/>
                                </a:schemeClr>
                              </a:solidFill>
                            </a:ln>
                            <a:solidFill>
                              <a:schemeClr val="accent5"/>
                            </a:solidFill>
                            <a:latin typeface="Cambria Math" panose="02040503050406030204" pitchFamily="18" charset="0"/>
                            <a:cs typeface="Times New Roman" panose="02020603050405020304" pitchFamily="18" charset="0"/>
                          </a:rPr>
                          <m:t>)</m:t>
                        </m:r>
                      </m:e>
                    </m:func>
                  </m:oMath>
                </a14:m>
                <a:r>
                  <a:rPr lang="en-US" sz="1400" dirty="0" smtClean="0">
                    <a:ln>
                      <a:solidFill>
                        <a:schemeClr val="bg1">
                          <a:lumMod val="10000"/>
                        </a:schemeClr>
                      </a:solidFill>
                    </a:ln>
                    <a:solidFill>
                      <a:schemeClr val="accent5"/>
                    </a:solidFill>
                    <a:latin typeface="Times New Roman" panose="02020603050405020304" pitchFamily="18" charset="0"/>
                    <a:cs typeface="Times New Roman" panose="02020603050405020304" pitchFamily="18" charset="0"/>
                  </a:rPr>
                  <a:t>, where </a:t>
                </a:r>
                <a14:m>
                  <m:oMath xmlns:m="http://schemas.openxmlformats.org/officeDocument/2006/math">
                    <m:r>
                      <a:rPr lang="en-US" sz="1400" b="0" i="1" smtClean="0">
                        <a:ln>
                          <a:solidFill>
                            <a:schemeClr val="bg1">
                              <a:lumMod val="10000"/>
                            </a:schemeClr>
                          </a:solidFill>
                        </a:ln>
                        <a:solidFill>
                          <a:schemeClr val="accent5"/>
                        </a:solidFill>
                        <a:latin typeface="Cambria Math" panose="02040503050406030204" pitchFamily="18" charset="0"/>
                        <a:cs typeface="Times New Roman" panose="02020603050405020304" pitchFamily="18" charset="0"/>
                      </a:rPr>
                      <m:t>𝑘</m:t>
                    </m:r>
                  </m:oMath>
                </a14:m>
                <a:r>
                  <a:rPr lang="en-US" sz="1400" dirty="0" smtClean="0">
                    <a:ln>
                      <a:solidFill>
                        <a:schemeClr val="bg1">
                          <a:lumMod val="10000"/>
                        </a:schemeClr>
                      </a:solidFill>
                    </a:ln>
                    <a:solidFill>
                      <a:schemeClr val="accent5"/>
                    </a:solidFill>
                    <a:latin typeface="Times New Roman" panose="02020603050405020304" pitchFamily="18" charset="0"/>
                    <a:cs typeface="Times New Roman" panose="02020603050405020304" pitchFamily="18" charset="0"/>
                  </a:rPr>
                  <a:t> is the number of parameters estimated and </a:t>
                </a:r>
                <a14:m>
                  <m:oMath xmlns:m="http://schemas.openxmlformats.org/officeDocument/2006/math">
                    <m:acc>
                      <m:accPr>
                        <m:chr m:val="̂"/>
                        <m:ctrlPr>
                          <a:rPr lang="en-US" sz="1400" b="0" i="1" smtClean="0">
                            <a:ln>
                              <a:solidFill>
                                <a:schemeClr val="bg1">
                                  <a:lumMod val="10000"/>
                                </a:schemeClr>
                              </a:solidFill>
                            </a:ln>
                            <a:solidFill>
                              <a:schemeClr val="accent5"/>
                            </a:solidFill>
                            <a:latin typeface="Cambria Math" panose="02040503050406030204" pitchFamily="18" charset="0"/>
                            <a:cs typeface="Times New Roman" panose="02020603050405020304" pitchFamily="18" charset="0"/>
                          </a:rPr>
                        </m:ctrlPr>
                      </m:accPr>
                      <m:e>
                        <m:r>
                          <a:rPr lang="en-US" sz="1400" i="1">
                            <a:ln>
                              <a:solidFill>
                                <a:schemeClr val="bg1">
                                  <a:lumMod val="10000"/>
                                </a:schemeClr>
                              </a:solidFill>
                            </a:ln>
                            <a:solidFill>
                              <a:schemeClr val="accent5"/>
                            </a:solidFill>
                            <a:latin typeface="Cambria Math" panose="02040503050406030204" pitchFamily="18" charset="0"/>
                            <a:cs typeface="Times New Roman" panose="02020603050405020304" pitchFamily="18" charset="0"/>
                          </a:rPr>
                          <m:t>𝐿</m:t>
                        </m:r>
                      </m:e>
                    </m:acc>
                  </m:oMath>
                </a14:m>
                <a:r>
                  <a:rPr lang="en-US" sz="1400" dirty="0" smtClean="0">
                    <a:ln>
                      <a:solidFill>
                        <a:schemeClr val="bg1">
                          <a:lumMod val="10000"/>
                        </a:schemeClr>
                      </a:solidFill>
                    </a:ln>
                    <a:solidFill>
                      <a:schemeClr val="accent5"/>
                    </a:solidFill>
                    <a:latin typeface="Times New Roman" panose="02020603050405020304" pitchFamily="18" charset="0"/>
                    <a:cs typeface="Times New Roman" panose="02020603050405020304" pitchFamily="18" charset="0"/>
                  </a:rPr>
                  <a:t> is the maximum likelihood.</a:t>
                </a:r>
                <a:endParaRPr lang="en-US" sz="1400" dirty="0">
                  <a:ln>
                    <a:solidFill>
                      <a:schemeClr val="bg1">
                        <a:lumMod val="10000"/>
                      </a:schemeClr>
                    </a:solidFill>
                  </a:ln>
                  <a:solidFill>
                    <a:schemeClr val="accent5"/>
                  </a:solidFill>
                  <a:latin typeface="Times New Roman" panose="02020603050405020304" pitchFamily="18" charset="0"/>
                  <a:cs typeface="Times New Roman" panose="02020603050405020304" pitchFamily="18" charset="0"/>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5952582" y="729450"/>
                <a:ext cx="6220748" cy="2556726"/>
              </a:xfrm>
              <a:prstGeom prst="rect">
                <a:avLst/>
              </a:prstGeom>
              <a:blipFill>
                <a:blip r:embed="rId4"/>
                <a:stretch>
                  <a:fillRect/>
                </a:stretch>
              </a:blipFill>
            </p:spPr>
            <p:txBody>
              <a:bodyPr/>
              <a:lstStyle/>
              <a:p>
                <a:r>
                  <a:rPr lang="en-US">
                    <a:noFill/>
                  </a:rPr>
                  <a:t> </a:t>
                </a:r>
              </a:p>
            </p:txBody>
          </p:sp>
        </mc:Fallback>
      </mc:AlternateContent>
      <p:sp>
        <p:nvSpPr>
          <p:cNvPr id="17" name="Rectangle 16"/>
          <p:cNvSpPr/>
          <p:nvPr/>
        </p:nvSpPr>
        <p:spPr>
          <a:xfrm>
            <a:off x="2350736" y="2476654"/>
            <a:ext cx="2439749" cy="81729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4278"/>
              </a:solidFill>
            </a:endParaRPr>
          </a:p>
        </p:txBody>
      </p:sp>
      <p:sp>
        <p:nvSpPr>
          <p:cNvPr id="18" name="TextBox 17"/>
          <p:cNvSpPr txBox="1"/>
          <p:nvPr/>
        </p:nvSpPr>
        <p:spPr>
          <a:xfrm>
            <a:off x="5952582" y="3312189"/>
            <a:ext cx="6044750" cy="923330"/>
          </a:xfrm>
          <a:prstGeom prst="rect">
            <a:avLst/>
          </a:prstGeom>
          <a:noFill/>
        </p:spPr>
        <p:txBody>
          <a:bodyPr wrap="square" rtlCol="0">
            <a:spAutoFit/>
          </a:bodyPr>
          <a:lstStyle/>
          <a:p>
            <a:r>
              <a:rPr lang="en-US" dirty="0" smtClean="0">
                <a:solidFill>
                  <a:srgbClr val="FF0000"/>
                </a:solidFill>
              </a:rPr>
              <a:t>“Holding Petal Length, and Width Constant, we would expect that on average, for every one centimeter increase of sepal width, the sepal length will be 0.65084 centimeters longer”</a:t>
            </a:r>
            <a:endParaRPr lang="en-US" dirty="0">
              <a:solidFill>
                <a:srgbClr val="FF0000"/>
              </a:solidFill>
            </a:endParaRPr>
          </a:p>
        </p:txBody>
      </p:sp>
      <p:sp>
        <p:nvSpPr>
          <p:cNvPr id="20" name="Rectangle 19"/>
          <p:cNvSpPr/>
          <p:nvPr/>
        </p:nvSpPr>
        <p:spPr>
          <a:xfrm>
            <a:off x="695915" y="3592864"/>
            <a:ext cx="4895682" cy="250853"/>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4987525" y="4999516"/>
            <a:ext cx="6106789" cy="369332"/>
          </a:xfrm>
          <a:prstGeom prst="rect">
            <a:avLst/>
          </a:prstGeom>
          <a:noFill/>
        </p:spPr>
        <p:txBody>
          <a:bodyPr wrap="square" rtlCol="0">
            <a:spAutoFit/>
          </a:bodyPr>
          <a:lstStyle/>
          <a:p>
            <a:r>
              <a:rPr lang="en-US" dirty="0" smtClean="0">
                <a:solidFill>
                  <a:schemeClr val="accent4"/>
                </a:solidFill>
              </a:rPr>
              <a:t>For Gaussian Models, Dispersion = MSE (estimated from data)</a:t>
            </a:r>
            <a:endParaRPr lang="en-US" dirty="0">
              <a:solidFill>
                <a:schemeClr val="accent4"/>
              </a:solidFill>
            </a:endParaRPr>
          </a:p>
        </p:txBody>
      </p:sp>
      <p:sp>
        <p:nvSpPr>
          <p:cNvPr id="22" name="TextBox 21"/>
          <p:cNvSpPr txBox="1"/>
          <p:nvPr/>
        </p:nvSpPr>
        <p:spPr>
          <a:xfrm>
            <a:off x="4402067" y="5376853"/>
            <a:ext cx="5235547" cy="646331"/>
          </a:xfrm>
          <a:prstGeom prst="rect">
            <a:avLst/>
          </a:prstGeom>
          <a:noFill/>
        </p:spPr>
        <p:txBody>
          <a:bodyPr wrap="square" rtlCol="0">
            <a:spAutoFit/>
          </a:bodyPr>
          <a:lstStyle/>
          <a:p>
            <a:r>
              <a:rPr lang="en-US" dirty="0" smtClean="0">
                <a:ln>
                  <a:solidFill>
                    <a:schemeClr val="bg1">
                      <a:lumMod val="10000"/>
                    </a:schemeClr>
                  </a:solidFill>
                </a:ln>
                <a:solidFill>
                  <a:srgbClr val="FFC000"/>
                </a:solidFill>
              </a:rPr>
              <a:t>Iterations of Fisher Scoring needed to solve for MLEs (Type of Newton’s Method)</a:t>
            </a:r>
            <a:endParaRPr lang="en-US" dirty="0">
              <a:ln>
                <a:solidFill>
                  <a:schemeClr val="bg1">
                    <a:lumMod val="10000"/>
                  </a:schemeClr>
                </a:solidFill>
              </a:ln>
              <a:solidFill>
                <a:srgbClr val="FFC000"/>
              </a:solidFill>
            </a:endParaRPr>
          </a:p>
        </p:txBody>
      </p:sp>
      <p:sp>
        <p:nvSpPr>
          <p:cNvPr id="23" name="TextBox 22"/>
          <p:cNvSpPr txBox="1"/>
          <p:nvPr/>
        </p:nvSpPr>
        <p:spPr>
          <a:xfrm>
            <a:off x="5952582" y="4235519"/>
            <a:ext cx="6044750" cy="646331"/>
          </a:xfrm>
          <a:prstGeom prst="rect">
            <a:avLst/>
          </a:prstGeom>
          <a:noFill/>
        </p:spPr>
        <p:txBody>
          <a:bodyPr wrap="square" rtlCol="0">
            <a:spAutoFit/>
          </a:bodyPr>
          <a:lstStyle/>
          <a:p>
            <a:r>
              <a:rPr lang="en-US" dirty="0" smtClean="0">
                <a:solidFill>
                  <a:schemeClr val="tx2"/>
                </a:solidFill>
              </a:rPr>
              <a:t>Values computed for testing whether effects are statistically significantly different from zero.</a:t>
            </a:r>
            <a:endParaRPr lang="en-US" dirty="0">
              <a:solidFill>
                <a:schemeClr val="tx2"/>
              </a:solidFill>
            </a:endParaRPr>
          </a:p>
        </p:txBody>
      </p:sp>
      <p:sp>
        <p:nvSpPr>
          <p:cNvPr id="24" name="Rectangle 23"/>
          <p:cNvSpPr/>
          <p:nvPr/>
        </p:nvSpPr>
        <p:spPr>
          <a:xfrm>
            <a:off x="670289" y="4544806"/>
            <a:ext cx="2995403" cy="163903"/>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678381" y="1715512"/>
            <a:ext cx="3723686" cy="450601"/>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670289" y="3940193"/>
            <a:ext cx="4176840" cy="450601"/>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3363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9798" y="890652"/>
            <a:ext cx="11409770" cy="646331"/>
          </a:xfrm>
          <a:prstGeom prst="rect">
            <a:avLst/>
          </a:prstGeom>
          <a:noFill/>
        </p:spPr>
        <p:txBody>
          <a:bodyPr wrap="square" rtlCol="0">
            <a:spAutoFit/>
          </a:bodyPr>
          <a:lstStyle/>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0017369"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Interpreting the output of </a:t>
            </a:r>
            <a:r>
              <a:rPr lang="en-US" dirty="0" err="1" smtClean="0">
                <a:latin typeface="Times New Roman" panose="02020603050405020304" pitchFamily="18" charset="0"/>
                <a:cs typeface="Times New Roman" panose="02020603050405020304" pitchFamily="18" charset="0"/>
              </a:rPr>
              <a:t>glm</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54105" y="1261854"/>
            <a:ext cx="5186995" cy="3480481"/>
          </a:xfrm>
          <a:prstGeom prst="rect">
            <a:avLst/>
          </a:prstGeom>
        </p:spPr>
      </p:pic>
      <p:sp>
        <p:nvSpPr>
          <p:cNvPr id="8" name="TextBox 7"/>
          <p:cNvSpPr txBox="1"/>
          <p:nvPr/>
        </p:nvSpPr>
        <p:spPr>
          <a:xfrm>
            <a:off x="1455218" y="827785"/>
            <a:ext cx="3335267" cy="369332"/>
          </a:xfrm>
          <a:prstGeom prst="rect">
            <a:avLst/>
          </a:prstGeom>
          <a:noFill/>
          <a:ln>
            <a:solidFill>
              <a:schemeClr val="tx1"/>
            </a:solidFill>
          </a:ln>
        </p:spPr>
        <p:txBody>
          <a:bodyPr wrap="square" rtlCol="0">
            <a:spAutoFit/>
          </a:bodyPr>
          <a:lstStyle/>
          <a:p>
            <a:r>
              <a:rPr lang="en-US" b="1" dirty="0" smtClean="0">
                <a:latin typeface="Courier New" panose="02070309020205020404" pitchFamily="49" charset="0"/>
                <a:cs typeface="Courier New" panose="02070309020205020404" pitchFamily="49" charset="0"/>
              </a:rPr>
              <a:t>R&gt; </a:t>
            </a:r>
            <a:r>
              <a:rPr lang="en-US" dirty="0" smtClean="0">
                <a:latin typeface="Courier New" panose="02070309020205020404" pitchFamily="49" charset="0"/>
                <a:cs typeface="Courier New" panose="02070309020205020404" pitchFamily="49" charset="0"/>
              </a:rPr>
              <a:t>summary(irisn.mod1);</a:t>
            </a:r>
            <a:endParaRPr lang="en-US" dirty="0">
              <a:latin typeface="Courier New" panose="02070309020205020404" pitchFamily="49" charset="0"/>
              <a:cs typeface="Courier New" panose="02070309020205020404" pitchFamily="49" charset="0"/>
            </a:endParaRPr>
          </a:p>
        </p:txBody>
      </p:sp>
      <p:sp>
        <p:nvSpPr>
          <p:cNvPr id="11" name="Rectangle 10"/>
          <p:cNvSpPr/>
          <p:nvPr/>
        </p:nvSpPr>
        <p:spPr>
          <a:xfrm>
            <a:off x="1599525" y="2476654"/>
            <a:ext cx="687823" cy="81729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350736" y="2476654"/>
            <a:ext cx="2439749" cy="81729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4278"/>
              </a:solidFill>
            </a:endParaRPr>
          </a:p>
        </p:txBody>
      </p:sp>
      <p:sp>
        <p:nvSpPr>
          <p:cNvPr id="20" name="Rectangle 19"/>
          <p:cNvSpPr/>
          <p:nvPr/>
        </p:nvSpPr>
        <p:spPr>
          <a:xfrm>
            <a:off x="695915" y="3592864"/>
            <a:ext cx="4895682" cy="250853"/>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670289" y="4544806"/>
            <a:ext cx="2995403" cy="163903"/>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678381" y="1715512"/>
            <a:ext cx="3723686" cy="450601"/>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670289" y="3940193"/>
            <a:ext cx="4176840" cy="450601"/>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078361" y="1253847"/>
            <a:ext cx="5593685" cy="1477328"/>
          </a:xfrm>
          <a:prstGeom prst="rect">
            <a:avLst/>
          </a:prstGeom>
          <a:noFill/>
          <a:ln>
            <a:solidFill>
              <a:srgbClr val="FF0000"/>
            </a:solidFill>
          </a:ln>
        </p:spPr>
        <p:txBody>
          <a:bodyPr wrap="square" rtlCol="0">
            <a:spAutoFit/>
          </a:bodyPr>
          <a:lstStyle/>
          <a:p>
            <a:r>
              <a:rPr lang="en-US" b="1" dirty="0" smtClean="0">
                <a:solidFill>
                  <a:schemeClr val="bg1">
                    <a:lumMod val="10000"/>
                  </a:schemeClr>
                </a:solidFill>
                <a:latin typeface="Times New Roman" panose="02020603050405020304" pitchFamily="18" charset="0"/>
                <a:cs typeface="Times New Roman" panose="02020603050405020304" pitchFamily="18" charset="0"/>
              </a:rPr>
              <a:t>Questions: </a:t>
            </a:r>
          </a:p>
          <a:p>
            <a:pPr marL="285750" indent="-285750">
              <a:buFont typeface="Arial" panose="020B0604020202020204" pitchFamily="34" charset="0"/>
              <a:buChar char="•"/>
            </a:pPr>
            <a:r>
              <a:rPr lang="en-US" b="1" dirty="0" smtClean="0">
                <a:solidFill>
                  <a:schemeClr val="bg1">
                    <a:lumMod val="10000"/>
                  </a:schemeClr>
                </a:solidFill>
                <a:latin typeface="Times New Roman" panose="02020603050405020304" pitchFamily="18" charset="0"/>
                <a:cs typeface="Times New Roman" panose="02020603050405020304" pitchFamily="18" charset="0"/>
              </a:rPr>
              <a:t>What/How can the intercept be interpreted in this model?  </a:t>
            </a:r>
          </a:p>
          <a:p>
            <a:pPr marL="285750" indent="-285750">
              <a:buFont typeface="Arial" panose="020B0604020202020204" pitchFamily="34" charset="0"/>
              <a:buChar char="•"/>
            </a:pPr>
            <a:r>
              <a:rPr lang="en-US" b="1" dirty="0" smtClean="0">
                <a:solidFill>
                  <a:schemeClr val="bg1">
                    <a:lumMod val="10000"/>
                  </a:schemeClr>
                </a:solidFill>
                <a:latin typeface="Times New Roman" panose="02020603050405020304" pitchFamily="18" charset="0"/>
                <a:cs typeface="Times New Roman" panose="02020603050405020304" pitchFamily="18" charset="0"/>
              </a:rPr>
              <a:t>Does it make sense to have an intercept included in the model?  </a:t>
            </a:r>
            <a:endParaRPr lang="en-US" b="1" dirty="0">
              <a:solidFill>
                <a:schemeClr val="bg1">
                  <a:lumMod val="10000"/>
                </a:schemeClr>
              </a:solidFill>
              <a:latin typeface="Times New Roman" panose="02020603050405020304" pitchFamily="18" charset="0"/>
              <a:cs typeface="Times New Roman" panose="02020603050405020304" pitchFamily="18" charset="0"/>
            </a:endParaRPr>
          </a:p>
        </p:txBody>
      </p:sp>
      <p:grpSp>
        <p:nvGrpSpPr>
          <p:cNvPr id="27" name="Group 26"/>
          <p:cNvGrpSpPr/>
          <p:nvPr/>
        </p:nvGrpSpPr>
        <p:grpSpPr>
          <a:xfrm>
            <a:off x="292557" y="4886821"/>
            <a:ext cx="5785805" cy="1902187"/>
            <a:chOff x="5579457" y="1408014"/>
            <a:chExt cx="5785805" cy="1902187"/>
          </a:xfrm>
        </p:grpSpPr>
        <p:sp>
          <p:nvSpPr>
            <p:cNvPr id="28" name="Rectangle 27"/>
            <p:cNvSpPr/>
            <p:nvPr/>
          </p:nvSpPr>
          <p:spPr>
            <a:xfrm>
              <a:off x="6740666" y="1433085"/>
              <a:ext cx="436969" cy="2143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9" name="TextBox 28"/>
                <p:cNvSpPr txBox="1"/>
                <p:nvPr/>
              </p:nvSpPr>
              <p:spPr>
                <a:xfrm>
                  <a:off x="5579457" y="1408014"/>
                  <a:ext cx="5785805" cy="19021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𝑌</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=1.856+0.651⋅</m:t>
                        </m:r>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1</m:t>
                                </m:r>
                              </m:sub>
                            </m:sSub>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+0.709⋅</m:t>
                        </m:r>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2</m:t>
                                </m:r>
                              </m:sub>
                            </m:sSub>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−0.556⋅</m:t>
                        </m:r>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3</m:t>
                                </m:r>
                              </m:sub>
                            </m:sSub>
                          </m:e>
                          <m:sub>
                            <m:r>
                              <a:rPr lang="en-US" sz="1400" b="0" i="1" smtClean="0">
                                <a:latin typeface="Cambria Math" panose="02040503050406030204" pitchFamily="18" charset="0"/>
                              </a:rPr>
                              <m:t>𝑖</m:t>
                            </m:r>
                          </m:sub>
                        </m:sSub>
                        <m:r>
                          <a:rPr lang="en-US" sz="1400" b="0" i="0"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𝜀</m:t>
                            </m:r>
                          </m:e>
                          <m:sub>
                            <m:r>
                              <a:rPr lang="en-US" sz="1400" b="0" i="1" smtClean="0">
                                <a:latin typeface="Cambria Math" panose="02040503050406030204" pitchFamily="18" charset="0"/>
                              </a:rPr>
                              <m:t>𝑖</m:t>
                            </m:r>
                          </m:sub>
                        </m:sSub>
                      </m:oMath>
                    </m:oMathPara>
                  </a14:m>
                  <a:endParaRPr lang="en-US" sz="1400" dirty="0" smtClean="0"/>
                </a:p>
                <a:p>
                  <a:pPr algn="ctr"/>
                  <a:endParaRPr lang="en-US" sz="1400" dirty="0"/>
                </a:p>
                <a:p>
                  <a:pPr algn="ct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𝑌</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 </m:t>
                      </m:r>
                    </m:oMath>
                  </a14:m>
                  <a:r>
                    <a:rPr lang="en-US" sz="1400" dirty="0" smtClean="0"/>
                    <a:t>Sepal Length </a:t>
                  </a:r>
                  <a:r>
                    <a:rPr lang="en-US" sz="1400" dirty="0">
                      <a:latin typeface="Times New Roman" panose="02020603050405020304" pitchFamily="18" charset="0"/>
                      <a:cs typeface="Times New Roman" panose="02020603050405020304" pitchFamily="18" charset="0"/>
                    </a:rPr>
                    <a:t>(cm)</a:t>
                  </a:r>
                  <a:r>
                    <a:rPr lang="en-US" sz="1400" dirty="0" smtClean="0"/>
                    <a:t> of </a:t>
                  </a:r>
                  <a14:m>
                    <m:oMath xmlns:m="http://schemas.openxmlformats.org/officeDocument/2006/math">
                      <m:r>
                        <a:rPr lang="en-US" sz="1400" b="0" i="1" smtClean="0">
                          <a:latin typeface="Cambria Math" panose="02040503050406030204" pitchFamily="18" charset="0"/>
                        </a:rPr>
                        <m:t>𝑖</m:t>
                      </m:r>
                    </m:oMath>
                  </a14:m>
                  <a:r>
                    <a:rPr lang="en-US" sz="1400" baseline="30000" dirty="0" err="1" smtClean="0"/>
                    <a:t>th</a:t>
                  </a:r>
                  <a:r>
                    <a:rPr lang="en-US" sz="1400" dirty="0" smtClean="0"/>
                    <a:t> observation.</a:t>
                  </a:r>
                </a:p>
                <a:p>
                  <a:pPr algn="ctr"/>
                  <a14:m>
                    <m:oMath xmlns:m="http://schemas.openxmlformats.org/officeDocument/2006/math">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1</m:t>
                              </m:r>
                            </m:sub>
                          </m:sSub>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 </m:t>
                      </m:r>
                    </m:oMath>
                  </a14:m>
                  <a:r>
                    <a:rPr lang="en-US" sz="1400" dirty="0" smtClean="0"/>
                    <a:t>Sepal Width </a:t>
                  </a:r>
                  <a:r>
                    <a:rPr lang="en-US" sz="1400" dirty="0">
                      <a:latin typeface="Times New Roman" panose="02020603050405020304" pitchFamily="18" charset="0"/>
                      <a:cs typeface="Times New Roman" panose="02020603050405020304" pitchFamily="18" charset="0"/>
                    </a:rPr>
                    <a:t>(cm)</a:t>
                  </a:r>
                  <a:r>
                    <a:rPr lang="en-US" sz="1400" dirty="0" smtClean="0"/>
                    <a:t> of </a:t>
                  </a:r>
                  <a14:m>
                    <m:oMath xmlns:m="http://schemas.openxmlformats.org/officeDocument/2006/math">
                      <m:r>
                        <a:rPr lang="en-US" sz="1400" b="0" i="1" smtClean="0">
                          <a:latin typeface="Cambria Math" panose="02040503050406030204" pitchFamily="18" charset="0"/>
                        </a:rPr>
                        <m:t>𝑖</m:t>
                      </m:r>
                    </m:oMath>
                  </a14:m>
                  <a:r>
                    <a:rPr lang="en-US" sz="1400" baseline="30000" dirty="0" err="1" smtClean="0"/>
                    <a:t>th</a:t>
                  </a:r>
                  <a:r>
                    <a:rPr lang="en-US" sz="1400" dirty="0" smtClean="0"/>
                    <a:t> observation.</a:t>
                  </a:r>
                </a:p>
                <a:p>
                  <a:pPr algn="ctr"/>
                  <a14:m>
                    <m:oMath xmlns:m="http://schemas.openxmlformats.org/officeDocument/2006/math">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2</m:t>
                              </m:r>
                            </m:sub>
                          </m:sSub>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 </m:t>
                      </m:r>
                    </m:oMath>
                  </a14:m>
                  <a:r>
                    <a:rPr lang="en-US" sz="1400" dirty="0" smtClean="0"/>
                    <a:t>Petal Length </a:t>
                  </a:r>
                  <a:r>
                    <a:rPr lang="en-US" sz="1400" dirty="0">
                      <a:latin typeface="Times New Roman" panose="02020603050405020304" pitchFamily="18" charset="0"/>
                      <a:cs typeface="Times New Roman" panose="02020603050405020304" pitchFamily="18" charset="0"/>
                    </a:rPr>
                    <a:t>(cm)</a:t>
                  </a:r>
                  <a:r>
                    <a:rPr lang="en-US" sz="1400" dirty="0" smtClean="0"/>
                    <a:t> of </a:t>
                  </a:r>
                  <a14:m>
                    <m:oMath xmlns:m="http://schemas.openxmlformats.org/officeDocument/2006/math">
                      <m:r>
                        <a:rPr lang="en-US" sz="1400" b="0" i="1" smtClean="0">
                          <a:latin typeface="Cambria Math" panose="02040503050406030204" pitchFamily="18" charset="0"/>
                        </a:rPr>
                        <m:t>𝑖</m:t>
                      </m:r>
                    </m:oMath>
                  </a14:m>
                  <a:r>
                    <a:rPr lang="en-US" sz="1400" baseline="30000" dirty="0" err="1" smtClean="0"/>
                    <a:t>th</a:t>
                  </a:r>
                  <a:r>
                    <a:rPr lang="en-US" sz="1400" dirty="0" smtClean="0"/>
                    <a:t> observation.</a:t>
                  </a:r>
                </a:p>
                <a:p>
                  <a:pPr algn="ctr"/>
                  <a14:m>
                    <m:oMath xmlns:m="http://schemas.openxmlformats.org/officeDocument/2006/math">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3</m:t>
                              </m:r>
                            </m:sub>
                          </m:sSub>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 </m:t>
                      </m:r>
                    </m:oMath>
                  </a14:m>
                  <a:r>
                    <a:rPr lang="en-US" sz="1400" dirty="0" smtClean="0"/>
                    <a:t>Petal width </a:t>
                  </a:r>
                  <a:r>
                    <a:rPr lang="en-US" sz="1400" dirty="0">
                      <a:latin typeface="Times New Roman" panose="02020603050405020304" pitchFamily="18" charset="0"/>
                      <a:cs typeface="Times New Roman" panose="02020603050405020304" pitchFamily="18" charset="0"/>
                    </a:rPr>
                    <a:t>(cm)</a:t>
                  </a:r>
                  <a:r>
                    <a:rPr lang="en-US" sz="1400" dirty="0" smtClean="0"/>
                    <a:t> of </a:t>
                  </a:r>
                  <a14:m>
                    <m:oMath xmlns:m="http://schemas.openxmlformats.org/officeDocument/2006/math">
                      <m:r>
                        <a:rPr lang="en-US" sz="1400" b="0" i="1" smtClean="0">
                          <a:latin typeface="Cambria Math" panose="02040503050406030204" pitchFamily="18" charset="0"/>
                        </a:rPr>
                        <m:t>𝑖</m:t>
                      </m:r>
                    </m:oMath>
                  </a14:m>
                  <a:r>
                    <a:rPr lang="en-US" sz="1400" baseline="30000" dirty="0" err="1" smtClean="0"/>
                    <a:t>th</a:t>
                  </a:r>
                  <a:r>
                    <a:rPr lang="en-US" sz="1400" dirty="0" smtClean="0"/>
                    <a:t> observation.</a:t>
                  </a:r>
                </a:p>
                <a:p>
                  <a:pPr algn="ct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𝜀</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 </m:t>
                      </m:r>
                    </m:oMath>
                  </a14:m>
                  <a:r>
                    <a:rPr lang="en-US" sz="1400" dirty="0" smtClean="0"/>
                    <a:t>Random error associated with </a:t>
                  </a:r>
                  <a14:m>
                    <m:oMath xmlns:m="http://schemas.openxmlformats.org/officeDocument/2006/math">
                      <m:r>
                        <a:rPr lang="en-US" sz="1400" b="0" i="1" smtClean="0">
                          <a:latin typeface="Cambria Math" panose="02040503050406030204" pitchFamily="18" charset="0"/>
                        </a:rPr>
                        <m:t>𝑖</m:t>
                      </m:r>
                    </m:oMath>
                  </a14:m>
                  <a:r>
                    <a:rPr lang="en-US" sz="1400" baseline="30000" dirty="0" err="1" smtClean="0"/>
                    <a:t>th</a:t>
                  </a:r>
                  <a:r>
                    <a:rPr lang="en-US" sz="1400" dirty="0" smtClean="0"/>
                    <a:t> observation.</a:t>
                  </a: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𝜀</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m:t>
                        </m:r>
                        <m:r>
                          <a:rPr lang="en-US" sz="1400" b="0" i="1" smtClean="0">
                            <a:latin typeface="Cambria Math" panose="02040503050406030204" pitchFamily="18" charset="0"/>
                          </a:rPr>
                          <m:t>𝑁</m:t>
                        </m:r>
                        <m:r>
                          <a:rPr lang="en-US" sz="1400" b="0" i="1" smtClean="0">
                            <a:latin typeface="Cambria Math" panose="02040503050406030204" pitchFamily="18" charset="0"/>
                          </a:rPr>
                          <m:t>(0,</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𝜎</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m:t>
                        </m:r>
                      </m:oMath>
                    </m:oMathPara>
                  </a14:m>
                  <a:endParaRPr lang="en-US" sz="1400" dirty="0"/>
                </a:p>
              </p:txBody>
            </p:sp>
          </mc:Choice>
          <mc:Fallback xmlns="">
            <p:sp>
              <p:nvSpPr>
                <p:cNvPr id="29" name="TextBox 28"/>
                <p:cNvSpPr txBox="1">
                  <a:spLocks noRot="1" noChangeAspect="1" noMove="1" noResize="1" noEditPoints="1" noAdjustHandles="1" noChangeArrowheads="1" noChangeShapeType="1" noTextEdit="1"/>
                </p:cNvSpPr>
                <p:nvPr/>
              </p:nvSpPr>
              <p:spPr>
                <a:xfrm>
                  <a:off x="5579457" y="1408014"/>
                  <a:ext cx="5785805" cy="1902187"/>
                </a:xfrm>
                <a:prstGeom prst="rect">
                  <a:avLst/>
                </a:prstGeom>
                <a:blipFill>
                  <a:blip r:embed="rId3"/>
                  <a:stretch>
                    <a:fillRect b="-321"/>
                  </a:stretch>
                </a:blipFill>
              </p:spPr>
              <p:txBody>
                <a:bodyPr/>
                <a:lstStyle/>
                <a:p>
                  <a:r>
                    <a:rPr lang="en-US">
                      <a:noFill/>
                    </a:rPr>
                    <a:t> </a:t>
                  </a:r>
                </a:p>
              </p:txBody>
            </p:sp>
          </mc:Fallback>
        </mc:AlternateContent>
        <p:sp>
          <p:nvSpPr>
            <p:cNvPr id="30" name="Rectangle 29"/>
            <p:cNvSpPr/>
            <p:nvPr/>
          </p:nvSpPr>
          <p:spPr>
            <a:xfrm>
              <a:off x="7370495" y="1441178"/>
              <a:ext cx="438318" cy="22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395480" y="1450618"/>
              <a:ext cx="455856" cy="1967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9416421" y="1458710"/>
              <a:ext cx="439678" cy="2048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11173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9798" y="890652"/>
            <a:ext cx="11409770" cy="646331"/>
          </a:xfrm>
          <a:prstGeom prst="rect">
            <a:avLst/>
          </a:prstGeom>
          <a:noFill/>
        </p:spPr>
        <p:txBody>
          <a:bodyPr wrap="square" rtlCol="0">
            <a:spAutoFit/>
          </a:bodyPr>
          <a:lstStyle/>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0017369"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Interpreting the output of </a:t>
            </a:r>
            <a:r>
              <a:rPr lang="en-US" dirty="0" err="1" smtClean="0">
                <a:latin typeface="Times New Roman" panose="02020603050405020304" pitchFamily="18" charset="0"/>
                <a:cs typeface="Times New Roman" panose="02020603050405020304" pitchFamily="18" charset="0"/>
              </a:rPr>
              <a:t>glm</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54105" y="1261854"/>
            <a:ext cx="5186995" cy="3480481"/>
          </a:xfrm>
          <a:prstGeom prst="rect">
            <a:avLst/>
          </a:prstGeom>
        </p:spPr>
      </p:pic>
      <p:sp>
        <p:nvSpPr>
          <p:cNvPr id="8" name="TextBox 7"/>
          <p:cNvSpPr txBox="1"/>
          <p:nvPr/>
        </p:nvSpPr>
        <p:spPr>
          <a:xfrm>
            <a:off x="1455218" y="827785"/>
            <a:ext cx="3335267" cy="369332"/>
          </a:xfrm>
          <a:prstGeom prst="rect">
            <a:avLst/>
          </a:prstGeom>
          <a:noFill/>
          <a:ln>
            <a:solidFill>
              <a:schemeClr val="tx1"/>
            </a:solidFill>
          </a:ln>
        </p:spPr>
        <p:txBody>
          <a:bodyPr wrap="square" rtlCol="0">
            <a:spAutoFit/>
          </a:bodyPr>
          <a:lstStyle/>
          <a:p>
            <a:r>
              <a:rPr lang="en-US" b="1" dirty="0" smtClean="0">
                <a:latin typeface="Courier New" panose="02070309020205020404" pitchFamily="49" charset="0"/>
                <a:cs typeface="Courier New" panose="02070309020205020404" pitchFamily="49" charset="0"/>
              </a:rPr>
              <a:t>R&gt; </a:t>
            </a:r>
            <a:r>
              <a:rPr lang="en-US" dirty="0" smtClean="0">
                <a:latin typeface="Courier New" panose="02070309020205020404" pitchFamily="49" charset="0"/>
                <a:cs typeface="Courier New" panose="02070309020205020404" pitchFamily="49" charset="0"/>
              </a:rPr>
              <a:t>summary(irisn.mod1);</a:t>
            </a:r>
            <a:endParaRPr lang="en-US" dirty="0">
              <a:latin typeface="Courier New" panose="02070309020205020404" pitchFamily="49" charset="0"/>
              <a:cs typeface="Courier New" panose="02070309020205020404" pitchFamily="49" charset="0"/>
            </a:endParaRPr>
          </a:p>
        </p:txBody>
      </p:sp>
      <p:sp>
        <p:nvSpPr>
          <p:cNvPr id="11" name="Rectangle 10"/>
          <p:cNvSpPr/>
          <p:nvPr/>
        </p:nvSpPr>
        <p:spPr>
          <a:xfrm>
            <a:off x="1599525" y="2476654"/>
            <a:ext cx="687823" cy="81729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350736" y="2476654"/>
            <a:ext cx="2439749" cy="81729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4278"/>
              </a:solidFill>
            </a:endParaRPr>
          </a:p>
        </p:txBody>
      </p:sp>
      <p:sp>
        <p:nvSpPr>
          <p:cNvPr id="20" name="Rectangle 19"/>
          <p:cNvSpPr/>
          <p:nvPr/>
        </p:nvSpPr>
        <p:spPr>
          <a:xfrm>
            <a:off x="695915" y="3592864"/>
            <a:ext cx="4895682" cy="250853"/>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670289" y="4544806"/>
            <a:ext cx="2995403" cy="163903"/>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678381" y="1715512"/>
            <a:ext cx="3723686" cy="450601"/>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670289" y="3940193"/>
            <a:ext cx="4176840" cy="450601"/>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078361" y="1253847"/>
            <a:ext cx="5593685" cy="1477328"/>
          </a:xfrm>
          <a:prstGeom prst="rect">
            <a:avLst/>
          </a:prstGeom>
          <a:noFill/>
          <a:ln>
            <a:solidFill>
              <a:srgbClr val="FF0000"/>
            </a:solidFill>
          </a:ln>
        </p:spPr>
        <p:txBody>
          <a:bodyPr wrap="square" rtlCol="0">
            <a:spAutoFit/>
          </a:bodyPr>
          <a:lstStyle/>
          <a:p>
            <a:r>
              <a:rPr lang="en-US" b="1" dirty="0" smtClean="0">
                <a:solidFill>
                  <a:schemeClr val="bg1">
                    <a:lumMod val="10000"/>
                  </a:schemeClr>
                </a:solidFill>
                <a:latin typeface="Times New Roman" panose="02020603050405020304" pitchFamily="18" charset="0"/>
                <a:cs typeface="Times New Roman" panose="02020603050405020304" pitchFamily="18" charset="0"/>
              </a:rPr>
              <a:t>Questions: </a:t>
            </a:r>
          </a:p>
          <a:p>
            <a:pPr marL="285750" indent="-285750">
              <a:buFont typeface="Arial" panose="020B0604020202020204" pitchFamily="34" charset="0"/>
              <a:buChar char="•"/>
            </a:pPr>
            <a:r>
              <a:rPr lang="en-US" b="1" dirty="0" smtClean="0">
                <a:solidFill>
                  <a:schemeClr val="bg1">
                    <a:lumMod val="10000"/>
                  </a:schemeClr>
                </a:solidFill>
                <a:latin typeface="Times New Roman" panose="02020603050405020304" pitchFamily="18" charset="0"/>
                <a:cs typeface="Times New Roman" panose="02020603050405020304" pitchFamily="18" charset="0"/>
              </a:rPr>
              <a:t>What/How can the intercept be interpreted in this model?  </a:t>
            </a:r>
          </a:p>
          <a:p>
            <a:pPr marL="285750" indent="-285750">
              <a:buFont typeface="Arial" panose="020B0604020202020204" pitchFamily="34" charset="0"/>
              <a:buChar char="•"/>
            </a:pPr>
            <a:r>
              <a:rPr lang="en-US" b="1" dirty="0" smtClean="0">
                <a:solidFill>
                  <a:schemeClr val="bg1">
                    <a:lumMod val="10000"/>
                  </a:schemeClr>
                </a:solidFill>
                <a:latin typeface="Times New Roman" panose="02020603050405020304" pitchFamily="18" charset="0"/>
                <a:cs typeface="Times New Roman" panose="02020603050405020304" pitchFamily="18" charset="0"/>
              </a:rPr>
              <a:t>Does it make sense to have an intercept included in the model?  </a:t>
            </a:r>
            <a:endParaRPr lang="en-US" b="1" dirty="0">
              <a:solidFill>
                <a:schemeClr val="bg1">
                  <a:lumMod val="10000"/>
                </a:schemeClr>
              </a:solidFill>
              <a:latin typeface="Times New Roman" panose="02020603050405020304" pitchFamily="18" charset="0"/>
              <a:cs typeface="Times New Roman" panose="02020603050405020304" pitchFamily="18" charset="0"/>
            </a:endParaRPr>
          </a:p>
        </p:txBody>
      </p:sp>
      <p:grpSp>
        <p:nvGrpSpPr>
          <p:cNvPr id="27" name="Group 26"/>
          <p:cNvGrpSpPr/>
          <p:nvPr/>
        </p:nvGrpSpPr>
        <p:grpSpPr>
          <a:xfrm>
            <a:off x="292557" y="4886821"/>
            <a:ext cx="5785805" cy="1902187"/>
            <a:chOff x="5579457" y="1408014"/>
            <a:chExt cx="5785805" cy="1902187"/>
          </a:xfrm>
        </p:grpSpPr>
        <p:sp>
          <p:nvSpPr>
            <p:cNvPr id="28" name="Rectangle 27"/>
            <p:cNvSpPr/>
            <p:nvPr/>
          </p:nvSpPr>
          <p:spPr>
            <a:xfrm>
              <a:off x="6740666" y="1433085"/>
              <a:ext cx="436969" cy="2143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9" name="TextBox 28"/>
                <p:cNvSpPr txBox="1"/>
                <p:nvPr/>
              </p:nvSpPr>
              <p:spPr>
                <a:xfrm>
                  <a:off x="5579457" y="1408014"/>
                  <a:ext cx="5785805" cy="19021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𝑌</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=1.856+0.651⋅</m:t>
                        </m:r>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1</m:t>
                                </m:r>
                              </m:sub>
                            </m:sSub>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+0.709⋅</m:t>
                        </m:r>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2</m:t>
                                </m:r>
                              </m:sub>
                            </m:sSub>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−0.556⋅</m:t>
                        </m:r>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3</m:t>
                                </m:r>
                              </m:sub>
                            </m:sSub>
                          </m:e>
                          <m:sub>
                            <m:r>
                              <a:rPr lang="en-US" sz="1400" b="0" i="1" smtClean="0">
                                <a:latin typeface="Cambria Math" panose="02040503050406030204" pitchFamily="18" charset="0"/>
                              </a:rPr>
                              <m:t>𝑖</m:t>
                            </m:r>
                          </m:sub>
                        </m:sSub>
                        <m:r>
                          <a:rPr lang="en-US" sz="1400" b="0" i="0"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𝜀</m:t>
                            </m:r>
                          </m:e>
                          <m:sub>
                            <m:r>
                              <a:rPr lang="en-US" sz="1400" b="0" i="1" smtClean="0">
                                <a:latin typeface="Cambria Math" panose="02040503050406030204" pitchFamily="18" charset="0"/>
                              </a:rPr>
                              <m:t>𝑖</m:t>
                            </m:r>
                          </m:sub>
                        </m:sSub>
                      </m:oMath>
                    </m:oMathPara>
                  </a14:m>
                  <a:endParaRPr lang="en-US" sz="1400" dirty="0" smtClean="0"/>
                </a:p>
                <a:p>
                  <a:pPr algn="ctr"/>
                  <a:endParaRPr lang="en-US" sz="1400" dirty="0"/>
                </a:p>
                <a:p>
                  <a:pPr algn="ct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𝑌</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 </m:t>
                      </m:r>
                    </m:oMath>
                  </a14:m>
                  <a:r>
                    <a:rPr lang="en-US" sz="1400" dirty="0" smtClean="0"/>
                    <a:t>Sepal Length </a:t>
                  </a:r>
                  <a:r>
                    <a:rPr lang="en-US" sz="1400" dirty="0">
                      <a:latin typeface="Times New Roman" panose="02020603050405020304" pitchFamily="18" charset="0"/>
                      <a:cs typeface="Times New Roman" panose="02020603050405020304" pitchFamily="18" charset="0"/>
                    </a:rPr>
                    <a:t>(cm)</a:t>
                  </a:r>
                  <a:r>
                    <a:rPr lang="en-US" sz="1400" dirty="0" smtClean="0"/>
                    <a:t> of </a:t>
                  </a:r>
                  <a14:m>
                    <m:oMath xmlns:m="http://schemas.openxmlformats.org/officeDocument/2006/math">
                      <m:r>
                        <a:rPr lang="en-US" sz="1400" b="0" i="1" smtClean="0">
                          <a:latin typeface="Cambria Math" panose="02040503050406030204" pitchFamily="18" charset="0"/>
                        </a:rPr>
                        <m:t>𝑖</m:t>
                      </m:r>
                    </m:oMath>
                  </a14:m>
                  <a:r>
                    <a:rPr lang="en-US" sz="1400" baseline="30000" dirty="0" err="1" smtClean="0"/>
                    <a:t>th</a:t>
                  </a:r>
                  <a:r>
                    <a:rPr lang="en-US" sz="1400" dirty="0" smtClean="0"/>
                    <a:t> observation.</a:t>
                  </a:r>
                </a:p>
                <a:p>
                  <a:pPr algn="ctr"/>
                  <a14:m>
                    <m:oMath xmlns:m="http://schemas.openxmlformats.org/officeDocument/2006/math">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1</m:t>
                              </m:r>
                            </m:sub>
                          </m:sSub>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 </m:t>
                      </m:r>
                    </m:oMath>
                  </a14:m>
                  <a:r>
                    <a:rPr lang="en-US" sz="1400" dirty="0" smtClean="0"/>
                    <a:t>Sepal Width </a:t>
                  </a:r>
                  <a:r>
                    <a:rPr lang="en-US" sz="1400" dirty="0">
                      <a:latin typeface="Times New Roman" panose="02020603050405020304" pitchFamily="18" charset="0"/>
                      <a:cs typeface="Times New Roman" panose="02020603050405020304" pitchFamily="18" charset="0"/>
                    </a:rPr>
                    <a:t>(cm)</a:t>
                  </a:r>
                  <a:r>
                    <a:rPr lang="en-US" sz="1400" dirty="0" smtClean="0"/>
                    <a:t> of </a:t>
                  </a:r>
                  <a14:m>
                    <m:oMath xmlns:m="http://schemas.openxmlformats.org/officeDocument/2006/math">
                      <m:r>
                        <a:rPr lang="en-US" sz="1400" b="0" i="1" smtClean="0">
                          <a:latin typeface="Cambria Math" panose="02040503050406030204" pitchFamily="18" charset="0"/>
                        </a:rPr>
                        <m:t>𝑖</m:t>
                      </m:r>
                    </m:oMath>
                  </a14:m>
                  <a:r>
                    <a:rPr lang="en-US" sz="1400" baseline="30000" dirty="0" err="1" smtClean="0"/>
                    <a:t>th</a:t>
                  </a:r>
                  <a:r>
                    <a:rPr lang="en-US" sz="1400" dirty="0" smtClean="0"/>
                    <a:t> observation.</a:t>
                  </a:r>
                </a:p>
                <a:p>
                  <a:pPr algn="ctr"/>
                  <a14:m>
                    <m:oMath xmlns:m="http://schemas.openxmlformats.org/officeDocument/2006/math">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2</m:t>
                              </m:r>
                            </m:sub>
                          </m:sSub>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 </m:t>
                      </m:r>
                    </m:oMath>
                  </a14:m>
                  <a:r>
                    <a:rPr lang="en-US" sz="1400" dirty="0" smtClean="0"/>
                    <a:t>Petal Length </a:t>
                  </a:r>
                  <a:r>
                    <a:rPr lang="en-US" sz="1400" dirty="0">
                      <a:latin typeface="Times New Roman" panose="02020603050405020304" pitchFamily="18" charset="0"/>
                      <a:cs typeface="Times New Roman" panose="02020603050405020304" pitchFamily="18" charset="0"/>
                    </a:rPr>
                    <a:t>(cm)</a:t>
                  </a:r>
                  <a:r>
                    <a:rPr lang="en-US" sz="1400" dirty="0" smtClean="0"/>
                    <a:t> of </a:t>
                  </a:r>
                  <a14:m>
                    <m:oMath xmlns:m="http://schemas.openxmlformats.org/officeDocument/2006/math">
                      <m:r>
                        <a:rPr lang="en-US" sz="1400" b="0" i="1" smtClean="0">
                          <a:latin typeface="Cambria Math" panose="02040503050406030204" pitchFamily="18" charset="0"/>
                        </a:rPr>
                        <m:t>𝑖</m:t>
                      </m:r>
                    </m:oMath>
                  </a14:m>
                  <a:r>
                    <a:rPr lang="en-US" sz="1400" baseline="30000" dirty="0" err="1" smtClean="0"/>
                    <a:t>th</a:t>
                  </a:r>
                  <a:r>
                    <a:rPr lang="en-US" sz="1400" dirty="0" smtClean="0"/>
                    <a:t> observation.</a:t>
                  </a:r>
                </a:p>
                <a:p>
                  <a:pPr algn="ctr"/>
                  <a14:m>
                    <m:oMath xmlns:m="http://schemas.openxmlformats.org/officeDocument/2006/math">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3</m:t>
                              </m:r>
                            </m:sub>
                          </m:sSub>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 </m:t>
                      </m:r>
                    </m:oMath>
                  </a14:m>
                  <a:r>
                    <a:rPr lang="en-US" sz="1400" dirty="0" smtClean="0"/>
                    <a:t>Petal width </a:t>
                  </a:r>
                  <a:r>
                    <a:rPr lang="en-US" sz="1400" dirty="0">
                      <a:latin typeface="Times New Roman" panose="02020603050405020304" pitchFamily="18" charset="0"/>
                      <a:cs typeface="Times New Roman" panose="02020603050405020304" pitchFamily="18" charset="0"/>
                    </a:rPr>
                    <a:t>(cm)</a:t>
                  </a:r>
                  <a:r>
                    <a:rPr lang="en-US" sz="1400" dirty="0" smtClean="0"/>
                    <a:t> of </a:t>
                  </a:r>
                  <a14:m>
                    <m:oMath xmlns:m="http://schemas.openxmlformats.org/officeDocument/2006/math">
                      <m:r>
                        <a:rPr lang="en-US" sz="1400" b="0" i="1" smtClean="0">
                          <a:latin typeface="Cambria Math" panose="02040503050406030204" pitchFamily="18" charset="0"/>
                        </a:rPr>
                        <m:t>𝑖</m:t>
                      </m:r>
                    </m:oMath>
                  </a14:m>
                  <a:r>
                    <a:rPr lang="en-US" sz="1400" baseline="30000" dirty="0" err="1" smtClean="0"/>
                    <a:t>th</a:t>
                  </a:r>
                  <a:r>
                    <a:rPr lang="en-US" sz="1400" dirty="0" smtClean="0"/>
                    <a:t> observation.</a:t>
                  </a:r>
                </a:p>
                <a:p>
                  <a:pPr algn="ct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𝜀</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 </m:t>
                      </m:r>
                    </m:oMath>
                  </a14:m>
                  <a:r>
                    <a:rPr lang="en-US" sz="1400" dirty="0" smtClean="0"/>
                    <a:t>Random error associated with </a:t>
                  </a:r>
                  <a14:m>
                    <m:oMath xmlns:m="http://schemas.openxmlformats.org/officeDocument/2006/math">
                      <m:r>
                        <a:rPr lang="en-US" sz="1400" b="0" i="1" smtClean="0">
                          <a:latin typeface="Cambria Math" panose="02040503050406030204" pitchFamily="18" charset="0"/>
                        </a:rPr>
                        <m:t>𝑖</m:t>
                      </m:r>
                    </m:oMath>
                  </a14:m>
                  <a:r>
                    <a:rPr lang="en-US" sz="1400" baseline="30000" dirty="0" err="1" smtClean="0"/>
                    <a:t>th</a:t>
                  </a:r>
                  <a:r>
                    <a:rPr lang="en-US" sz="1400" dirty="0" smtClean="0"/>
                    <a:t> observation.</a:t>
                  </a: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𝜀</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m:t>
                        </m:r>
                        <m:r>
                          <a:rPr lang="en-US" sz="1400" b="0" i="1" smtClean="0">
                            <a:latin typeface="Cambria Math" panose="02040503050406030204" pitchFamily="18" charset="0"/>
                          </a:rPr>
                          <m:t>𝑁</m:t>
                        </m:r>
                        <m:r>
                          <a:rPr lang="en-US" sz="1400" b="0" i="1" smtClean="0">
                            <a:latin typeface="Cambria Math" panose="02040503050406030204" pitchFamily="18" charset="0"/>
                          </a:rPr>
                          <m:t>(0,</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𝜎</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m:t>
                        </m:r>
                      </m:oMath>
                    </m:oMathPara>
                  </a14:m>
                  <a:endParaRPr lang="en-US" sz="1400" dirty="0"/>
                </a:p>
              </p:txBody>
            </p:sp>
          </mc:Choice>
          <mc:Fallback xmlns="">
            <p:sp>
              <p:nvSpPr>
                <p:cNvPr id="29" name="TextBox 28"/>
                <p:cNvSpPr txBox="1">
                  <a:spLocks noRot="1" noChangeAspect="1" noMove="1" noResize="1" noEditPoints="1" noAdjustHandles="1" noChangeArrowheads="1" noChangeShapeType="1" noTextEdit="1"/>
                </p:cNvSpPr>
                <p:nvPr/>
              </p:nvSpPr>
              <p:spPr>
                <a:xfrm>
                  <a:off x="5579457" y="1408014"/>
                  <a:ext cx="5785805" cy="1902187"/>
                </a:xfrm>
                <a:prstGeom prst="rect">
                  <a:avLst/>
                </a:prstGeom>
                <a:blipFill>
                  <a:blip r:embed="rId3"/>
                  <a:stretch>
                    <a:fillRect b="-321"/>
                  </a:stretch>
                </a:blipFill>
              </p:spPr>
              <p:txBody>
                <a:bodyPr/>
                <a:lstStyle/>
                <a:p>
                  <a:r>
                    <a:rPr lang="en-US">
                      <a:noFill/>
                    </a:rPr>
                    <a:t> </a:t>
                  </a:r>
                </a:p>
              </p:txBody>
            </p:sp>
          </mc:Fallback>
        </mc:AlternateContent>
        <p:sp>
          <p:nvSpPr>
            <p:cNvPr id="30" name="Rectangle 29"/>
            <p:cNvSpPr/>
            <p:nvPr/>
          </p:nvSpPr>
          <p:spPr>
            <a:xfrm>
              <a:off x="7370495" y="1441178"/>
              <a:ext cx="438318" cy="22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395480" y="1450618"/>
              <a:ext cx="455856" cy="1967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9416421" y="1458710"/>
              <a:ext cx="439678" cy="2048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p:cNvSpPr txBox="1"/>
          <p:nvPr/>
        </p:nvSpPr>
        <p:spPr>
          <a:xfrm>
            <a:off x="6320118" y="2850008"/>
            <a:ext cx="5351928" cy="2308324"/>
          </a:xfrm>
          <a:prstGeom prst="rect">
            <a:avLst/>
          </a:prstGeom>
          <a:noFill/>
        </p:spPr>
        <p:txBody>
          <a:bodyPr wrap="square" rtlCol="0">
            <a:spAutoFit/>
          </a:bodyPr>
          <a:lstStyle/>
          <a:p>
            <a:r>
              <a:rPr lang="en-US" sz="2400" dirty="0" smtClean="0">
                <a:ln>
                  <a:solidFill>
                    <a:schemeClr val="bg1">
                      <a:lumMod val="10000"/>
                    </a:schemeClr>
                  </a:solidFill>
                </a:ln>
                <a:solidFill>
                  <a:schemeClr val="accent4"/>
                </a:solidFill>
              </a:rPr>
              <a:t>When the sepal width is zero, it would not be possible to measure the sepal length, hence it makes no sense to include an intercept in the model!  Let us specify a new model that does not include an intercept.</a:t>
            </a:r>
            <a:endParaRPr lang="en-US" sz="2400" dirty="0">
              <a:ln>
                <a:solidFill>
                  <a:schemeClr val="bg1">
                    <a:lumMod val="10000"/>
                  </a:schemeClr>
                </a:solidFill>
              </a:ln>
              <a:solidFill>
                <a:schemeClr val="accent4"/>
              </a:solidFill>
            </a:endParaRPr>
          </a:p>
        </p:txBody>
      </p:sp>
    </p:spTree>
    <p:extLst>
      <p:ext uri="{BB962C8B-B14F-4D97-AF65-F5344CB8AC3E}">
        <p14:creationId xmlns:p14="http://schemas.microsoft.com/office/powerpoint/2010/main" val="780543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1627011"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The Multivariate Zero-Intercept Linear Model in R Example (Iris Data)</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TextBox 6"/>
              <p:cNvSpPr txBox="1"/>
              <p:nvPr/>
            </p:nvSpPr>
            <p:spPr>
              <a:xfrm>
                <a:off x="509798" y="890652"/>
                <a:ext cx="11409770" cy="3250633"/>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zero-intercept model may be written by slightly modifying the previous fixed effects model. </a:t>
                </a:r>
              </a:p>
              <a:p>
                <a:endParaRPr lang="en-US" dirty="0"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𝑌</m:t>
                          </m:r>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1</m:t>
                          </m:r>
                        </m:sub>
                      </m:sSub>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1</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2</m:t>
                          </m:r>
                        </m:sub>
                      </m:sSub>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2</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3</m:t>
                          </m:r>
                        </m:sub>
                      </m:sSub>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3</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𝜀</m:t>
                          </m:r>
                        </m:e>
                        <m:sub>
                          <m:r>
                            <a:rPr lang="en-US" b="0" i="1" smtClean="0">
                              <a:latin typeface="Cambria Math" panose="02040503050406030204" pitchFamily="18" charset="0"/>
                              <a:cs typeface="Times New Roman" panose="02020603050405020304" pitchFamily="18" charset="0"/>
                            </a:rPr>
                            <m:t>𝑖</m:t>
                          </m:r>
                        </m:sub>
                      </m:sSub>
                    </m:oMath>
                  </m:oMathPara>
                </a14:m>
                <a:endParaRPr lang="en-US" dirty="0" smtClean="0">
                  <a:latin typeface="Times New Roman" panose="02020603050405020304" pitchFamily="18" charset="0"/>
                  <a:cs typeface="Times New Roman" panose="02020603050405020304" pitchFamily="18" charset="0"/>
                </a:endParaRPr>
              </a:p>
              <a:p>
                <a:pPr algn="ct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𝑌</m:t>
                        </m:r>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 :</m:t>
                    </m:r>
                  </m:oMath>
                </a14:m>
                <a:r>
                  <a:rPr lang="en-US" dirty="0" smtClean="0">
                    <a:latin typeface="Times New Roman" panose="02020603050405020304" pitchFamily="18" charset="0"/>
                    <a:cs typeface="Times New Roman" panose="02020603050405020304" pitchFamily="18" charset="0"/>
                  </a:rPr>
                  <a:t> sepal length (cm) of the </a:t>
                </a:r>
                <a14:m>
                  <m:oMath xmlns:m="http://schemas.openxmlformats.org/officeDocument/2006/math">
                    <m:r>
                      <a:rPr lang="en-US" i="1" dirty="0" smtClean="0">
                        <a:latin typeface="Cambria Math" panose="02040503050406030204" pitchFamily="18" charset="0"/>
                        <a:cs typeface="Times New Roman" panose="02020603050405020304" pitchFamily="18" charset="0"/>
                      </a:rPr>
                      <m:t>𝑖</m:t>
                    </m:r>
                  </m:oMath>
                </a14:m>
                <a:r>
                  <a:rPr lang="en-US" baseline="30000" dirty="0" err="1" smtClean="0">
                    <a:latin typeface="Times New Roman" panose="02020603050405020304" pitchFamily="18" charset="0"/>
                    <a:cs typeface="Times New Roman" panose="02020603050405020304" pitchFamily="18" charset="0"/>
                  </a:rPr>
                  <a:t>th</a:t>
                </a:r>
                <a:r>
                  <a:rPr lang="en-US" baseline="300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observed iris.</a:t>
                </a:r>
              </a:p>
              <a:p>
                <a:pPr algn="ct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1</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 :</m:t>
                    </m:r>
                  </m:oMath>
                </a14:m>
                <a:r>
                  <a:rPr lang="en-US" dirty="0" smtClean="0">
                    <a:latin typeface="Times New Roman" panose="02020603050405020304" pitchFamily="18" charset="0"/>
                    <a:cs typeface="Times New Roman" panose="02020603050405020304" pitchFamily="18" charset="0"/>
                  </a:rPr>
                  <a:t> sepal </a:t>
                </a:r>
                <a:r>
                  <a:rPr lang="en-US" dirty="0">
                    <a:latin typeface="Times New Roman" panose="02020603050405020304" pitchFamily="18" charset="0"/>
                    <a:cs typeface="Times New Roman" panose="02020603050405020304" pitchFamily="18" charset="0"/>
                  </a:rPr>
                  <a:t>width (cm) </a:t>
                </a:r>
                <a:r>
                  <a:rPr lang="en-US" dirty="0" smtClean="0">
                    <a:latin typeface="Times New Roman" panose="02020603050405020304" pitchFamily="18" charset="0"/>
                    <a:cs typeface="Times New Roman" panose="02020603050405020304" pitchFamily="18" charset="0"/>
                  </a:rPr>
                  <a:t>of the </a:t>
                </a:r>
                <a14:m>
                  <m:oMath xmlns:m="http://schemas.openxmlformats.org/officeDocument/2006/math">
                    <m:r>
                      <a:rPr lang="en-US" i="1" dirty="0" smtClean="0">
                        <a:latin typeface="Cambria Math" panose="02040503050406030204" pitchFamily="18" charset="0"/>
                        <a:cs typeface="Times New Roman" panose="02020603050405020304" pitchFamily="18" charset="0"/>
                      </a:rPr>
                      <m:t>𝑖</m:t>
                    </m:r>
                  </m:oMath>
                </a14:m>
                <a:r>
                  <a:rPr lang="en-US" baseline="30000" dirty="0" err="1"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observed iris.</a:t>
                </a:r>
              </a:p>
              <a:p>
                <a:pPr algn="ct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2</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 :</m:t>
                    </m:r>
                  </m:oMath>
                </a14:m>
                <a:r>
                  <a:rPr lang="en-US" dirty="0" smtClean="0">
                    <a:latin typeface="Times New Roman" panose="02020603050405020304" pitchFamily="18" charset="0"/>
                    <a:cs typeface="Times New Roman" panose="02020603050405020304" pitchFamily="18" charset="0"/>
                  </a:rPr>
                  <a:t> petal </a:t>
                </a:r>
                <a:r>
                  <a:rPr lang="en-US" dirty="0">
                    <a:latin typeface="Times New Roman" panose="02020603050405020304" pitchFamily="18" charset="0"/>
                    <a:cs typeface="Times New Roman" panose="02020603050405020304" pitchFamily="18" charset="0"/>
                  </a:rPr>
                  <a:t>length (cm) </a:t>
                </a:r>
                <a:r>
                  <a:rPr lang="en-US" dirty="0" smtClean="0">
                    <a:latin typeface="Times New Roman" panose="02020603050405020304" pitchFamily="18" charset="0"/>
                    <a:cs typeface="Times New Roman" panose="02020603050405020304" pitchFamily="18" charset="0"/>
                  </a:rPr>
                  <a:t>of the </a:t>
                </a:r>
                <a14:m>
                  <m:oMath xmlns:m="http://schemas.openxmlformats.org/officeDocument/2006/math">
                    <m:r>
                      <a:rPr lang="en-US" i="1" dirty="0" smtClean="0">
                        <a:latin typeface="Cambria Math" panose="02040503050406030204" pitchFamily="18" charset="0"/>
                        <a:cs typeface="Times New Roman" panose="02020603050405020304" pitchFamily="18" charset="0"/>
                      </a:rPr>
                      <m:t>𝑖</m:t>
                    </m:r>
                  </m:oMath>
                </a14:m>
                <a:r>
                  <a:rPr lang="en-US" baseline="30000" dirty="0" err="1"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observed iris.</a:t>
                </a:r>
              </a:p>
              <a:p>
                <a:pPr algn="ct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3</m:t>
                            </m:r>
                          </m:sub>
                        </m:sSub>
                      </m:e>
                      <m:sub>
                        <m:r>
                          <a:rPr lang="en-US" b="0" i="1" smtClean="0">
                            <a:latin typeface="Cambria Math" panose="02040503050406030204" pitchFamily="18" charset="0"/>
                            <a:cs typeface="Times New Roman" panose="02020603050405020304" pitchFamily="18" charset="0"/>
                          </a:rPr>
                          <m:t>𝑖</m:t>
                        </m:r>
                      </m:sub>
                    </m:sSub>
                    <m:r>
                      <a:rPr lang="en-US" b="0" i="0" smtClean="0">
                        <a:latin typeface="Cambria Math" panose="02040503050406030204" pitchFamily="18" charset="0"/>
                        <a:cs typeface="Times New Roman" panose="02020603050405020304" pitchFamily="18" charset="0"/>
                      </a:rPr>
                      <m:t> :</m:t>
                    </m:r>
                  </m:oMath>
                </a14:m>
                <a:r>
                  <a:rPr lang="en-US" dirty="0" smtClean="0">
                    <a:latin typeface="Times New Roman" panose="02020603050405020304" pitchFamily="18" charset="0"/>
                    <a:cs typeface="Times New Roman" panose="02020603050405020304" pitchFamily="18" charset="0"/>
                  </a:rPr>
                  <a:t> petal </a:t>
                </a:r>
                <a:r>
                  <a:rPr lang="en-US" dirty="0">
                    <a:latin typeface="Times New Roman" panose="02020603050405020304" pitchFamily="18" charset="0"/>
                    <a:cs typeface="Times New Roman" panose="02020603050405020304" pitchFamily="18" charset="0"/>
                  </a:rPr>
                  <a:t>width (cm) </a:t>
                </a:r>
                <a:r>
                  <a:rPr lang="en-US" dirty="0" smtClean="0">
                    <a:latin typeface="Times New Roman" panose="02020603050405020304" pitchFamily="18" charset="0"/>
                    <a:cs typeface="Times New Roman" panose="02020603050405020304" pitchFamily="18" charset="0"/>
                  </a:rPr>
                  <a:t>of the </a:t>
                </a:r>
                <a14:m>
                  <m:oMath xmlns:m="http://schemas.openxmlformats.org/officeDocument/2006/math">
                    <m:r>
                      <a:rPr lang="en-US" i="1" dirty="0" smtClean="0">
                        <a:latin typeface="Cambria Math" panose="02040503050406030204" pitchFamily="18" charset="0"/>
                        <a:cs typeface="Times New Roman" panose="02020603050405020304" pitchFamily="18" charset="0"/>
                      </a:rPr>
                      <m:t>𝑖</m:t>
                    </m:r>
                  </m:oMath>
                </a14:m>
                <a:r>
                  <a:rPr lang="en-US" baseline="30000" dirty="0" err="1"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observed iris.</a:t>
                </a:r>
              </a:p>
              <a:p>
                <a:pPr algn="ct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𝜀</m:t>
                        </m:r>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 :</m:t>
                    </m:r>
                  </m:oMath>
                </a14:m>
                <a:r>
                  <a:rPr lang="en-US" dirty="0" smtClean="0">
                    <a:latin typeface="Times New Roman" panose="02020603050405020304" pitchFamily="18" charset="0"/>
                    <a:cs typeface="Times New Roman" panose="02020603050405020304" pitchFamily="18" charset="0"/>
                  </a:rPr>
                  <a:t> The random error associated with the </a:t>
                </a:r>
                <a14:m>
                  <m:oMath xmlns:m="http://schemas.openxmlformats.org/officeDocument/2006/math">
                    <m:r>
                      <a:rPr lang="en-US" b="0" i="1" smtClean="0">
                        <a:latin typeface="Cambria Math" panose="02040503050406030204" pitchFamily="18" charset="0"/>
                        <a:cs typeface="Times New Roman" panose="02020603050405020304" pitchFamily="18" charset="0"/>
                      </a:rPr>
                      <m:t>𝑖</m:t>
                    </m:r>
                  </m:oMath>
                </a14:m>
                <a:r>
                  <a:rPr lang="en-US" baseline="30000" dirty="0" err="1"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observation.</a:t>
                </a:r>
              </a:p>
              <a:p>
                <a:pPr algn="ct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We can specify the </a:t>
                </a:r>
                <a:r>
                  <a:rPr lang="en-US" b="1" dirty="0" smtClean="0">
                    <a:latin typeface="Times New Roman" panose="02020603050405020304" pitchFamily="18" charset="0"/>
                    <a:cs typeface="Times New Roman" panose="02020603050405020304" pitchFamily="18" charset="0"/>
                  </a:rPr>
                  <a:t>zero-intercept fixed effects model </a:t>
                </a:r>
                <a:r>
                  <a:rPr lang="en-US" dirty="0" smtClean="0">
                    <a:latin typeface="Times New Roman" panose="02020603050405020304" pitchFamily="18" charset="0"/>
                    <a:cs typeface="Times New Roman" panose="02020603050405020304" pitchFamily="18" charset="0"/>
                  </a:rPr>
                  <a:t>formula by utilizing the </a:t>
                </a:r>
                <a:r>
                  <a:rPr lang="en-US" b="1" dirty="0" smtClean="0">
                    <a:latin typeface="Times New Roman" panose="02020603050405020304" pitchFamily="18" charset="0"/>
                    <a:cs typeface="Times New Roman" panose="02020603050405020304" pitchFamily="18" charset="0"/>
                  </a:rPr>
                  <a:t>0+</a:t>
                </a:r>
                <a:r>
                  <a:rPr lang="en-US" dirty="0" smtClean="0">
                    <a:latin typeface="Times New Roman" panose="02020603050405020304" pitchFamily="18" charset="0"/>
                    <a:cs typeface="Times New Roman" panose="02020603050405020304" pitchFamily="18" charset="0"/>
                  </a:rPr>
                  <a:t> syntax in an R-formulae.</a:t>
                </a:r>
              </a:p>
              <a:p>
                <a:endParaRPr lang="en-US" dirty="0">
                  <a:latin typeface="Times New Roman" panose="02020603050405020304" pitchFamily="18" charset="0"/>
                  <a:cs typeface="Times New Roman" panose="02020603050405020304"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509798" y="890652"/>
                <a:ext cx="11409770" cy="3250633"/>
              </a:xfrm>
              <a:prstGeom prst="rect">
                <a:avLst/>
              </a:prstGeom>
              <a:blipFill>
                <a:blip r:embed="rId2"/>
                <a:stretch>
                  <a:fillRect l="-374" t="-938"/>
                </a:stretch>
              </a:blipFill>
            </p:spPr>
            <p:txBody>
              <a:bodyPr/>
              <a:lstStyle/>
              <a:p>
                <a:r>
                  <a:rPr lang="en-US">
                    <a:noFill/>
                  </a:rPr>
                  <a:t> </a:t>
                </a:r>
              </a:p>
            </p:txBody>
          </p:sp>
        </mc:Fallback>
      </mc:AlternateContent>
      <p:sp>
        <p:nvSpPr>
          <p:cNvPr id="12" name="TextBox 11"/>
          <p:cNvSpPr txBox="1"/>
          <p:nvPr/>
        </p:nvSpPr>
        <p:spPr>
          <a:xfrm>
            <a:off x="590480" y="4255140"/>
            <a:ext cx="11212863" cy="369332"/>
          </a:xfrm>
          <a:prstGeom prst="rect">
            <a:avLst/>
          </a:prstGeom>
          <a:noFill/>
          <a:ln>
            <a:solidFill>
              <a:schemeClr val="tx1"/>
            </a:solidFill>
          </a:ln>
        </p:spPr>
        <p:txBody>
          <a:bodyPr wrap="square" rtlCol="0">
            <a:spAutoFit/>
          </a:bodyPr>
          <a:lstStyle/>
          <a:p>
            <a:r>
              <a:rPr lang="en-US" b="1" dirty="0" smtClean="0">
                <a:latin typeface="Courier New" panose="02070309020205020404" pitchFamily="49" charset="0"/>
                <a:cs typeface="Courier New" panose="02070309020205020404" pitchFamily="49" charset="0"/>
              </a:rPr>
              <a:t>R&gt; </a:t>
            </a:r>
            <a:r>
              <a:rPr lang="en-US" dirty="0" smtClean="0">
                <a:latin typeface="Courier New" panose="02070309020205020404" pitchFamily="49" charset="0"/>
                <a:cs typeface="Courier New" panose="02070309020205020404" pitchFamily="49" charset="0"/>
              </a:rPr>
              <a:t>formula(Sepal.Length~</a:t>
            </a:r>
            <a:r>
              <a:rPr lang="en-US" b="1" dirty="0" smtClean="0">
                <a:latin typeface="Courier New" panose="02070309020205020404" pitchFamily="49" charset="0"/>
                <a:cs typeface="Courier New" panose="02070309020205020404" pitchFamily="49" charset="0"/>
              </a:rPr>
              <a:t>0+</a:t>
            </a:r>
            <a:r>
              <a:rPr lang="en-US" dirty="0" smtClean="0">
                <a:latin typeface="Courier New" panose="02070309020205020404" pitchFamily="49" charset="0"/>
                <a:cs typeface="Courier New" panose="02070309020205020404" pitchFamily="49" charset="0"/>
              </a:rPr>
              <a:t>Sepal.Width+Petal.Length+Petal.Width</a:t>
            </a:r>
            <a:r>
              <a:rPr lang="en-US" dirty="0">
                <a:latin typeface="Courier New" panose="02070309020205020404" pitchFamily="49" charset="0"/>
                <a:cs typeface="Courier New" panose="02070309020205020404" pitchFamily="49" charset="0"/>
              </a:rPr>
              <a:t>) -&gt; </a:t>
            </a:r>
            <a:r>
              <a:rPr lang="en-US" dirty="0" smtClean="0">
                <a:latin typeface="Courier New" panose="02070309020205020404" pitchFamily="49" charset="0"/>
                <a:cs typeface="Courier New" panose="02070309020205020404" pitchFamily="49" charset="0"/>
              </a:rPr>
              <a:t>irisn.form2;</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20137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0017369"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Revising the GLM Formula, and </a:t>
            </a:r>
            <a:r>
              <a:rPr lang="en-US" dirty="0" err="1" smtClean="0">
                <a:latin typeface="Times New Roman" panose="02020603050405020304" pitchFamily="18" charset="0"/>
                <a:cs typeface="Times New Roman" panose="02020603050405020304" pitchFamily="18" charset="0"/>
              </a:rPr>
              <a:t>glm</a:t>
            </a:r>
            <a:r>
              <a:rPr lang="en-US" dirty="0" smtClean="0">
                <a:latin typeface="Times New Roman" panose="02020603050405020304" pitchFamily="18" charset="0"/>
                <a:cs typeface="Times New Roman" panose="02020603050405020304" pitchFamily="18" charset="0"/>
              </a:rPr>
              <a:t> options (1)</a:t>
            </a:r>
            <a:endParaRPr lang="en-US"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292557" y="2214282"/>
            <a:ext cx="5806628" cy="3806739"/>
          </a:xfrm>
          <a:prstGeom prst="rect">
            <a:avLst/>
          </a:prstGeom>
        </p:spPr>
      </p:pic>
      <p:sp>
        <p:nvSpPr>
          <p:cNvPr id="4" name="Rectangle 3"/>
          <p:cNvSpPr/>
          <p:nvPr/>
        </p:nvSpPr>
        <p:spPr>
          <a:xfrm>
            <a:off x="310487" y="5432612"/>
            <a:ext cx="1026459" cy="17929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10487" y="5253318"/>
            <a:ext cx="4818529" cy="17929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571131" y="1111623"/>
            <a:ext cx="5109880" cy="1754326"/>
          </a:xfrm>
          <a:prstGeom prst="rect">
            <a:avLst/>
          </a:prstGeom>
          <a:noFill/>
          <a:ln>
            <a:solidFill>
              <a:schemeClr val="tx1">
                <a:lumMod val="50000"/>
              </a:schemeClr>
            </a:solidFill>
          </a:ln>
        </p:spPr>
        <p:txBody>
          <a:bodyPr wrap="square" rtlCol="0">
            <a:spAutoFit/>
          </a:bodyPr>
          <a:lstStyle/>
          <a:p>
            <a:pPr marL="285750" indent="-285750">
              <a:buFont typeface="Arial" panose="020B0604020202020204" pitchFamily="34" charset="0"/>
              <a:buChar char="•"/>
            </a:pPr>
            <a:r>
              <a:rPr lang="en-US" dirty="0" smtClean="0">
                <a:solidFill>
                  <a:schemeClr val="bg1">
                    <a:lumMod val="10000"/>
                  </a:schemeClr>
                </a:solidFill>
              </a:rPr>
              <a:t>Even though the Models Residual deviance and AIC increased relative to the intercept model, this model makes more physical sense.</a:t>
            </a:r>
          </a:p>
          <a:p>
            <a:endParaRPr lang="en-US" dirty="0" smtClean="0">
              <a:solidFill>
                <a:schemeClr val="bg1">
                  <a:lumMod val="10000"/>
                </a:schemeClr>
              </a:solidFill>
            </a:endParaRPr>
          </a:p>
          <a:p>
            <a:pPr marL="285750" indent="-285750">
              <a:buFont typeface="Arial" panose="020B0604020202020204" pitchFamily="34" charset="0"/>
              <a:buChar char="•"/>
            </a:pPr>
            <a:r>
              <a:rPr lang="en-US" dirty="0" smtClean="0">
                <a:solidFill>
                  <a:schemeClr val="bg1">
                    <a:lumMod val="10000"/>
                  </a:schemeClr>
                </a:solidFill>
              </a:rPr>
              <a:t>This model is still not perfectly indicative of internal relationships among the variables.</a:t>
            </a:r>
          </a:p>
        </p:txBody>
      </p:sp>
      <p:pic>
        <p:nvPicPr>
          <p:cNvPr id="7" name="Picture 6"/>
          <p:cNvPicPr>
            <a:picLocks noChangeAspect="1"/>
          </p:cNvPicPr>
          <p:nvPr/>
        </p:nvPicPr>
        <p:blipFill>
          <a:blip r:embed="rId3"/>
          <a:stretch>
            <a:fillRect/>
          </a:stretch>
        </p:blipFill>
        <p:spPr>
          <a:xfrm>
            <a:off x="760599" y="1218079"/>
            <a:ext cx="4467225" cy="495300"/>
          </a:xfrm>
          <a:prstGeom prst="rect">
            <a:avLst/>
          </a:prstGeom>
        </p:spPr>
      </p:pic>
      <p:sp>
        <p:nvSpPr>
          <p:cNvPr id="8" name="TextBox 7"/>
          <p:cNvSpPr txBox="1"/>
          <p:nvPr/>
        </p:nvSpPr>
        <p:spPr>
          <a:xfrm>
            <a:off x="394447" y="806824"/>
            <a:ext cx="5486400" cy="369332"/>
          </a:xfrm>
          <a:prstGeom prst="rect">
            <a:avLst/>
          </a:prstGeom>
          <a:noFill/>
        </p:spPr>
        <p:txBody>
          <a:bodyPr wrap="square" rtlCol="0">
            <a:spAutoFit/>
          </a:bodyPr>
          <a:lstStyle/>
          <a:p>
            <a:r>
              <a:rPr lang="en-US" dirty="0" smtClean="0"/>
              <a:t>Recall from Intercept Model:</a:t>
            </a:r>
            <a:endParaRPr lang="en-US" dirty="0"/>
          </a:p>
        </p:txBody>
      </p:sp>
      <p:sp>
        <p:nvSpPr>
          <p:cNvPr id="9" name="TextBox 8"/>
          <p:cNvSpPr txBox="1"/>
          <p:nvPr/>
        </p:nvSpPr>
        <p:spPr>
          <a:xfrm>
            <a:off x="6410055" y="4419261"/>
            <a:ext cx="5593685" cy="646331"/>
          </a:xfrm>
          <a:prstGeom prst="rect">
            <a:avLst/>
          </a:prstGeom>
          <a:noFill/>
          <a:ln>
            <a:solidFill>
              <a:srgbClr val="FF0000"/>
            </a:solidFill>
          </a:ln>
        </p:spPr>
        <p:txBody>
          <a:bodyPr wrap="square" rtlCol="0">
            <a:spAutoFit/>
          </a:bodyPr>
          <a:lstStyle/>
          <a:p>
            <a:r>
              <a:rPr lang="en-US" b="1" dirty="0" smtClean="0">
                <a:solidFill>
                  <a:schemeClr val="bg1">
                    <a:lumMod val="10000"/>
                  </a:schemeClr>
                </a:solidFill>
                <a:latin typeface="Times New Roman" panose="02020603050405020304" pitchFamily="18" charset="0"/>
                <a:cs typeface="Times New Roman" panose="02020603050405020304" pitchFamily="18" charset="0"/>
              </a:rPr>
              <a:t>Question: </a:t>
            </a:r>
          </a:p>
          <a:p>
            <a:pPr marL="285750" indent="-285750">
              <a:buFont typeface="Arial" panose="020B0604020202020204" pitchFamily="34" charset="0"/>
              <a:buChar char="•"/>
            </a:pPr>
            <a:r>
              <a:rPr lang="en-US" b="1" dirty="0" smtClean="0">
                <a:solidFill>
                  <a:schemeClr val="bg1">
                    <a:lumMod val="10000"/>
                  </a:schemeClr>
                </a:solidFill>
                <a:latin typeface="Times New Roman" panose="02020603050405020304" pitchFamily="18" charset="0"/>
                <a:cs typeface="Times New Roman" panose="02020603050405020304" pitchFamily="18" charset="0"/>
              </a:rPr>
              <a:t>How else is the model inaccurate? </a:t>
            </a:r>
            <a:endParaRPr lang="en-US" b="1" dirty="0">
              <a:solidFill>
                <a:schemeClr val="bg1">
                  <a:lumMod val="1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7756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1316737"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The Multivariate Joint Effects Linear Model in R Example (Iris Data)</a:t>
            </a:r>
            <a:endParaRPr lang="en-US" dirty="0">
              <a:latin typeface="Times New Roman" panose="02020603050405020304" pitchFamily="18" charset="0"/>
              <a:cs typeface="Times New Roman" panose="02020603050405020304" pitchFamily="18" charset="0"/>
            </a:endParaRPr>
          </a:p>
        </p:txBody>
      </p:sp>
      <p:sp>
        <p:nvSpPr>
          <p:cNvPr id="7" name="TextBox 6"/>
          <p:cNvSpPr txBox="1"/>
          <p:nvPr/>
        </p:nvSpPr>
        <p:spPr>
          <a:xfrm>
            <a:off x="509798" y="890652"/>
            <a:ext cx="11409770"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If there is reason to believe that the dependent variables might jointly affect the outcome, we may wish to include specific variables in the model</a:t>
            </a:r>
          </a:p>
        </p:txBody>
      </p:sp>
      <p:sp>
        <p:nvSpPr>
          <p:cNvPr id="5" name="TextBox 4"/>
          <p:cNvSpPr txBox="1"/>
          <p:nvPr/>
        </p:nvSpPr>
        <p:spPr>
          <a:xfrm>
            <a:off x="6942173" y="1536983"/>
            <a:ext cx="4977395" cy="369331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Split the 150 iris dataset into two equal sized sets of 75, based on whether petal length was higher than the median (4.35 cm) for the set.</a:t>
            </a:r>
          </a:p>
          <a:p>
            <a:pPr marL="742950" lvl="1" indent="-285750">
              <a:buFont typeface="Arial" panose="020B0604020202020204" pitchFamily="34" charset="0"/>
              <a:buChar char="•"/>
            </a:pPr>
            <a:r>
              <a:rPr lang="en-US" dirty="0" smtClean="0"/>
              <a:t>(Petal Length &gt; 4.35 cm): On average Sepal length will be 0.761 cm longer for each centimeter of length of sepal width. </a:t>
            </a:r>
          </a:p>
          <a:p>
            <a:pPr marL="742950" lvl="1" indent="-285750">
              <a:buFont typeface="Arial" panose="020B0604020202020204" pitchFamily="34" charset="0"/>
              <a:buChar char="•"/>
            </a:pPr>
            <a:r>
              <a:rPr lang="en-US" dirty="0" smtClean="0"/>
              <a:t>(Petal Length &lt; 4.35 cm): On average the Sepal Length is </a:t>
            </a:r>
            <a:r>
              <a:rPr lang="en-US" b="1" dirty="0" smtClean="0"/>
              <a:t>Not </a:t>
            </a:r>
            <a:r>
              <a:rPr lang="en-US" dirty="0" smtClean="0"/>
              <a:t>statistically significantly associated with the Sepal Width.</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This relationship may be captured by examining </a:t>
            </a:r>
            <a:r>
              <a:rPr lang="en-US" b="1" dirty="0" smtClean="0"/>
              <a:t>joint-effects </a:t>
            </a:r>
            <a:r>
              <a:rPr lang="en-US" dirty="0" smtClean="0"/>
              <a:t>in the general linear model.</a:t>
            </a:r>
          </a:p>
          <a:p>
            <a:endParaRPr lang="en-US" dirty="0"/>
          </a:p>
        </p:txBody>
      </p:sp>
      <p:sp>
        <p:nvSpPr>
          <p:cNvPr id="6" name="AutoShape 4" descr="http://127.0.0.1:39177/graphics/plot_zoom_png?width=1200&amp;height=900"/>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2"/>
          <a:stretch>
            <a:fillRect/>
          </a:stretch>
        </p:blipFill>
        <p:spPr>
          <a:xfrm>
            <a:off x="368300" y="1703294"/>
            <a:ext cx="6413532" cy="4810149"/>
          </a:xfrm>
          <a:prstGeom prst="rect">
            <a:avLst/>
          </a:prstGeom>
        </p:spPr>
      </p:pic>
    </p:spTree>
    <p:extLst>
      <p:ext uri="{BB962C8B-B14F-4D97-AF65-F5344CB8AC3E}">
        <p14:creationId xmlns:p14="http://schemas.microsoft.com/office/powerpoint/2010/main" val="3685879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1316737"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The Multivariate Joint Effects Linear Model in R Example (Iris Data)</a:t>
            </a:r>
            <a:endParaRPr lang="en-US" dirty="0">
              <a:latin typeface="Times New Roman" panose="02020603050405020304" pitchFamily="18" charset="0"/>
              <a:cs typeface="Times New Roman" panose="02020603050405020304" pitchFamily="18" charset="0"/>
            </a:endParaRPr>
          </a:p>
        </p:txBody>
      </p:sp>
      <p:sp>
        <p:nvSpPr>
          <p:cNvPr id="6" name="AutoShape 4" descr="http://127.0.0.1:39177/graphics/plot_zoom_png?width=1200&amp;height=900"/>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0" name="TextBox 9"/>
              <p:cNvSpPr txBox="1"/>
              <p:nvPr/>
            </p:nvSpPr>
            <p:spPr>
              <a:xfrm>
                <a:off x="509798" y="890652"/>
                <a:ext cx="11409770" cy="4912627"/>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Full joint effects model may be written by slightly modifying the previous fixed effects model. </a:t>
                </a:r>
                <a14:m>
                  <m:oMath xmlns:m="http://schemas.openxmlformats.org/officeDocument/2006/math">
                    <m:r>
                      <a:rPr lang="en-US" b="0" i="1" smtClean="0">
                        <a:latin typeface="Cambria Math" panose="02040503050406030204" pitchFamily="18" charset="0"/>
                        <a:cs typeface="Times New Roman" panose="02020603050405020304" pitchFamily="18" charset="0"/>
                      </a:rPr>
                      <m:t>(⋅)</m:t>
                    </m:r>
                  </m:oMath>
                </a14:m>
                <a:r>
                  <a:rPr lang="en-US" dirty="0" smtClean="0">
                    <a:latin typeface="Times New Roman" panose="02020603050405020304" pitchFamily="18" charset="0"/>
                    <a:cs typeface="Times New Roman" panose="02020603050405020304" pitchFamily="18" charset="0"/>
                  </a:rPr>
                  <a:t> added for readability.</a:t>
                </a:r>
              </a:p>
              <a:p>
                <a:endParaRPr lang="en-US" dirty="0"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𝑌</m:t>
                          </m:r>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1</m:t>
                          </m:r>
                        </m:sub>
                      </m:sSub>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1</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2</m:t>
                          </m:r>
                        </m:sub>
                      </m:sSub>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2</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3</m:t>
                          </m:r>
                        </m:sub>
                      </m:sSub>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3</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12</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1</m:t>
                              </m:r>
                            </m:sub>
                          </m:sSub>
                        </m:e>
                        <m:sub>
                          <m:r>
                            <a:rPr lang="en-US" b="0" i="1" smtClean="0">
                              <a:latin typeface="Cambria Math" panose="02040503050406030204" pitchFamily="18" charset="0"/>
                              <a:cs typeface="Times New Roman" panose="02020603050405020304" pitchFamily="18" charset="0"/>
                            </a:rPr>
                            <m:t>𝑖</m:t>
                          </m:r>
                        </m:sub>
                      </m:sSub>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2</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13</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1</m:t>
                              </m:r>
                            </m:sub>
                          </m:sSub>
                        </m:e>
                        <m:sub>
                          <m:r>
                            <a:rPr lang="en-US" b="0" i="1" smtClean="0">
                              <a:latin typeface="Cambria Math" panose="02040503050406030204" pitchFamily="18" charset="0"/>
                              <a:cs typeface="Times New Roman" panose="02020603050405020304" pitchFamily="18" charset="0"/>
                            </a:rPr>
                            <m:t>𝑖</m:t>
                          </m:r>
                        </m:sub>
                      </m:sSub>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3</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23</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2</m:t>
                              </m:r>
                            </m:sub>
                          </m:sSub>
                        </m:e>
                        <m:sub>
                          <m:r>
                            <a:rPr lang="en-US" b="0" i="1" smtClean="0">
                              <a:latin typeface="Cambria Math" panose="02040503050406030204" pitchFamily="18" charset="0"/>
                              <a:cs typeface="Times New Roman" panose="02020603050405020304" pitchFamily="18" charset="0"/>
                            </a:rPr>
                            <m:t>𝑖</m:t>
                          </m:r>
                        </m:sub>
                      </m:sSub>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3</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123</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1</m:t>
                              </m:r>
                            </m:sub>
                          </m:sSub>
                        </m:e>
                        <m:sub>
                          <m:r>
                            <a:rPr lang="en-US" b="0" i="1" smtClean="0">
                              <a:latin typeface="Cambria Math" panose="02040503050406030204" pitchFamily="18" charset="0"/>
                              <a:cs typeface="Times New Roman" panose="02020603050405020304" pitchFamily="18" charset="0"/>
                            </a:rPr>
                            <m:t>𝑖</m:t>
                          </m:r>
                        </m:sub>
                      </m:sSub>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2</m:t>
                              </m:r>
                            </m:sub>
                          </m:sSub>
                        </m:e>
                        <m:sub>
                          <m:r>
                            <a:rPr lang="en-US" b="0" i="1" smtClean="0">
                              <a:latin typeface="Cambria Math" panose="02040503050406030204" pitchFamily="18" charset="0"/>
                              <a:cs typeface="Times New Roman" panose="02020603050405020304" pitchFamily="18" charset="0"/>
                            </a:rPr>
                            <m:t>𝑖</m:t>
                          </m:r>
                        </m:sub>
                      </m:sSub>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3</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𝜀</m:t>
                          </m:r>
                        </m:e>
                        <m:sub>
                          <m:r>
                            <a:rPr lang="en-US" b="0" i="1" smtClean="0">
                              <a:latin typeface="Cambria Math" panose="02040503050406030204" pitchFamily="18" charset="0"/>
                              <a:cs typeface="Times New Roman" panose="02020603050405020304" pitchFamily="18" charset="0"/>
                            </a:rPr>
                            <m:t>𝑖</m:t>
                          </m:r>
                        </m:sub>
                      </m:sSub>
                    </m:oMath>
                  </m:oMathPara>
                </a14:m>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pPr algn="ct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𝑌</m:t>
                        </m:r>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 :</m:t>
                    </m:r>
                  </m:oMath>
                </a14:m>
                <a:r>
                  <a:rPr lang="en-US" dirty="0" smtClean="0">
                    <a:latin typeface="Times New Roman" panose="02020603050405020304" pitchFamily="18" charset="0"/>
                    <a:cs typeface="Times New Roman" panose="02020603050405020304" pitchFamily="18" charset="0"/>
                  </a:rPr>
                  <a:t> sepal length (cm) of the </a:t>
                </a:r>
                <a14:m>
                  <m:oMath xmlns:m="http://schemas.openxmlformats.org/officeDocument/2006/math">
                    <m:r>
                      <a:rPr lang="en-US" i="1" dirty="0" smtClean="0">
                        <a:latin typeface="Cambria Math" panose="02040503050406030204" pitchFamily="18" charset="0"/>
                        <a:cs typeface="Times New Roman" panose="02020603050405020304" pitchFamily="18" charset="0"/>
                      </a:rPr>
                      <m:t>𝑖</m:t>
                    </m:r>
                  </m:oMath>
                </a14:m>
                <a:r>
                  <a:rPr lang="en-US" baseline="30000" dirty="0" err="1" smtClean="0">
                    <a:latin typeface="Times New Roman" panose="02020603050405020304" pitchFamily="18" charset="0"/>
                    <a:cs typeface="Times New Roman" panose="02020603050405020304" pitchFamily="18" charset="0"/>
                  </a:rPr>
                  <a:t>th</a:t>
                </a:r>
                <a:r>
                  <a:rPr lang="en-US" baseline="300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observed iris.</a:t>
                </a:r>
              </a:p>
              <a:p>
                <a:pPr algn="ct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1</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 :</m:t>
                    </m:r>
                  </m:oMath>
                </a14:m>
                <a:r>
                  <a:rPr lang="en-US" dirty="0" smtClean="0">
                    <a:latin typeface="Times New Roman" panose="02020603050405020304" pitchFamily="18" charset="0"/>
                    <a:cs typeface="Times New Roman" panose="02020603050405020304" pitchFamily="18" charset="0"/>
                  </a:rPr>
                  <a:t> sepal </a:t>
                </a:r>
                <a:r>
                  <a:rPr lang="en-US" dirty="0">
                    <a:latin typeface="Times New Roman" panose="02020603050405020304" pitchFamily="18" charset="0"/>
                    <a:cs typeface="Times New Roman" panose="02020603050405020304" pitchFamily="18" charset="0"/>
                  </a:rPr>
                  <a:t>width (cm) </a:t>
                </a:r>
                <a:r>
                  <a:rPr lang="en-US" dirty="0" smtClean="0">
                    <a:latin typeface="Times New Roman" panose="02020603050405020304" pitchFamily="18" charset="0"/>
                    <a:cs typeface="Times New Roman" panose="02020603050405020304" pitchFamily="18" charset="0"/>
                  </a:rPr>
                  <a:t>of the </a:t>
                </a:r>
                <a14:m>
                  <m:oMath xmlns:m="http://schemas.openxmlformats.org/officeDocument/2006/math">
                    <m:r>
                      <a:rPr lang="en-US" i="1" dirty="0" smtClean="0">
                        <a:latin typeface="Cambria Math" panose="02040503050406030204" pitchFamily="18" charset="0"/>
                        <a:cs typeface="Times New Roman" panose="02020603050405020304" pitchFamily="18" charset="0"/>
                      </a:rPr>
                      <m:t>𝑖</m:t>
                    </m:r>
                  </m:oMath>
                </a14:m>
                <a:r>
                  <a:rPr lang="en-US" baseline="30000" dirty="0" err="1"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observed iris.</a:t>
                </a:r>
              </a:p>
              <a:p>
                <a:pPr algn="ct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2</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 :</m:t>
                    </m:r>
                  </m:oMath>
                </a14:m>
                <a:r>
                  <a:rPr lang="en-US" dirty="0" smtClean="0">
                    <a:latin typeface="Times New Roman" panose="02020603050405020304" pitchFamily="18" charset="0"/>
                    <a:cs typeface="Times New Roman" panose="02020603050405020304" pitchFamily="18" charset="0"/>
                  </a:rPr>
                  <a:t> petal </a:t>
                </a:r>
                <a:r>
                  <a:rPr lang="en-US" dirty="0">
                    <a:latin typeface="Times New Roman" panose="02020603050405020304" pitchFamily="18" charset="0"/>
                    <a:cs typeface="Times New Roman" panose="02020603050405020304" pitchFamily="18" charset="0"/>
                  </a:rPr>
                  <a:t>length (cm) </a:t>
                </a:r>
                <a:r>
                  <a:rPr lang="en-US" dirty="0" smtClean="0">
                    <a:latin typeface="Times New Roman" panose="02020603050405020304" pitchFamily="18" charset="0"/>
                    <a:cs typeface="Times New Roman" panose="02020603050405020304" pitchFamily="18" charset="0"/>
                  </a:rPr>
                  <a:t>of the </a:t>
                </a:r>
                <a14:m>
                  <m:oMath xmlns:m="http://schemas.openxmlformats.org/officeDocument/2006/math">
                    <m:r>
                      <a:rPr lang="en-US" i="1" dirty="0" smtClean="0">
                        <a:latin typeface="Cambria Math" panose="02040503050406030204" pitchFamily="18" charset="0"/>
                        <a:cs typeface="Times New Roman" panose="02020603050405020304" pitchFamily="18" charset="0"/>
                      </a:rPr>
                      <m:t>𝑖</m:t>
                    </m:r>
                  </m:oMath>
                </a14:m>
                <a:r>
                  <a:rPr lang="en-US" baseline="30000" dirty="0" err="1"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observed iris.</a:t>
                </a:r>
              </a:p>
              <a:p>
                <a:pPr algn="ct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3</m:t>
                            </m:r>
                          </m:sub>
                        </m:sSub>
                      </m:e>
                      <m:sub>
                        <m:r>
                          <a:rPr lang="en-US" b="0" i="1" smtClean="0">
                            <a:latin typeface="Cambria Math" panose="02040503050406030204" pitchFamily="18" charset="0"/>
                            <a:cs typeface="Times New Roman" panose="02020603050405020304" pitchFamily="18" charset="0"/>
                          </a:rPr>
                          <m:t>𝑖</m:t>
                        </m:r>
                      </m:sub>
                    </m:sSub>
                    <m:r>
                      <a:rPr lang="en-US" b="0" i="0" smtClean="0">
                        <a:latin typeface="Cambria Math" panose="02040503050406030204" pitchFamily="18" charset="0"/>
                        <a:cs typeface="Times New Roman" panose="02020603050405020304" pitchFamily="18" charset="0"/>
                      </a:rPr>
                      <m:t> :</m:t>
                    </m:r>
                  </m:oMath>
                </a14:m>
                <a:r>
                  <a:rPr lang="en-US" dirty="0" smtClean="0">
                    <a:latin typeface="Times New Roman" panose="02020603050405020304" pitchFamily="18" charset="0"/>
                    <a:cs typeface="Times New Roman" panose="02020603050405020304" pitchFamily="18" charset="0"/>
                  </a:rPr>
                  <a:t> petal </a:t>
                </a:r>
                <a:r>
                  <a:rPr lang="en-US" dirty="0">
                    <a:latin typeface="Times New Roman" panose="02020603050405020304" pitchFamily="18" charset="0"/>
                    <a:cs typeface="Times New Roman" panose="02020603050405020304" pitchFamily="18" charset="0"/>
                  </a:rPr>
                  <a:t>width (cm) </a:t>
                </a:r>
                <a:r>
                  <a:rPr lang="en-US" dirty="0" smtClean="0">
                    <a:latin typeface="Times New Roman" panose="02020603050405020304" pitchFamily="18" charset="0"/>
                    <a:cs typeface="Times New Roman" panose="02020603050405020304" pitchFamily="18" charset="0"/>
                  </a:rPr>
                  <a:t>of the </a:t>
                </a:r>
                <a14:m>
                  <m:oMath xmlns:m="http://schemas.openxmlformats.org/officeDocument/2006/math">
                    <m:r>
                      <a:rPr lang="en-US" i="1" dirty="0" smtClean="0">
                        <a:latin typeface="Cambria Math" panose="02040503050406030204" pitchFamily="18" charset="0"/>
                        <a:cs typeface="Times New Roman" panose="02020603050405020304" pitchFamily="18" charset="0"/>
                      </a:rPr>
                      <m:t>𝑖</m:t>
                    </m:r>
                  </m:oMath>
                </a14:m>
                <a:r>
                  <a:rPr lang="en-US" baseline="30000" dirty="0" err="1"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observed iris.</a:t>
                </a:r>
              </a:p>
              <a:p>
                <a:pPr algn="ct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𝜀</m:t>
                        </m:r>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 :</m:t>
                    </m:r>
                  </m:oMath>
                </a14:m>
                <a:r>
                  <a:rPr lang="en-US" dirty="0" smtClean="0">
                    <a:latin typeface="Times New Roman" panose="02020603050405020304" pitchFamily="18" charset="0"/>
                    <a:cs typeface="Times New Roman" panose="02020603050405020304" pitchFamily="18" charset="0"/>
                  </a:rPr>
                  <a:t> The random error associated with the </a:t>
                </a:r>
                <a14:m>
                  <m:oMath xmlns:m="http://schemas.openxmlformats.org/officeDocument/2006/math">
                    <m:r>
                      <a:rPr lang="en-US" b="0" i="1" smtClean="0">
                        <a:latin typeface="Cambria Math" panose="02040503050406030204" pitchFamily="18" charset="0"/>
                        <a:cs typeface="Times New Roman" panose="02020603050405020304" pitchFamily="18" charset="0"/>
                      </a:rPr>
                      <m:t>𝑖</m:t>
                    </m:r>
                  </m:oMath>
                </a14:m>
                <a:r>
                  <a:rPr lang="en-US" baseline="30000" dirty="0" err="1"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observation.</a:t>
                </a:r>
              </a:p>
              <a:p>
                <a:pPr algn="ct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Note that here four additional parameters must be estimated, but due to the fact that we have 150 observations (and hence degrees of freedom), this is a reasonable number of parameters to estimated.  </a:t>
                </a:r>
              </a:p>
              <a:p>
                <a:pPr algn="ct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We can specify the </a:t>
                </a:r>
                <a:r>
                  <a:rPr lang="en-US" b="1" dirty="0" smtClean="0">
                    <a:latin typeface="Times New Roman" panose="02020603050405020304" pitchFamily="18" charset="0"/>
                    <a:cs typeface="Times New Roman" panose="02020603050405020304" pitchFamily="18" charset="0"/>
                  </a:rPr>
                  <a:t>full joint zero-intercept fixed effects model </a:t>
                </a:r>
                <a:r>
                  <a:rPr lang="en-US" dirty="0" smtClean="0">
                    <a:latin typeface="Times New Roman" panose="02020603050405020304" pitchFamily="18" charset="0"/>
                    <a:cs typeface="Times New Roman" panose="02020603050405020304" pitchFamily="18" charset="0"/>
                  </a:rPr>
                  <a:t>formula by utilizing the </a:t>
                </a:r>
                <a:r>
                  <a:rPr lang="en-US" b="1" dirty="0" smtClean="0">
                    <a:latin typeface="Times New Roman" panose="02020603050405020304" pitchFamily="18" charset="0"/>
                    <a:cs typeface="Times New Roman" panose="02020603050405020304" pitchFamily="18" charset="0"/>
                  </a:rPr>
                  <a:t>0+</a:t>
                </a:r>
                <a:r>
                  <a:rPr lang="en-US" dirty="0" smtClean="0">
                    <a:latin typeface="Times New Roman" panose="02020603050405020304" pitchFamily="18" charset="0"/>
                    <a:cs typeface="Times New Roman" panose="02020603050405020304" pitchFamily="18" charset="0"/>
                  </a:rPr>
                  <a:t> syntax in an R-formulae. In a few ways.</a:t>
                </a:r>
              </a:p>
              <a:p>
                <a:endParaRPr lang="en-US" dirty="0">
                  <a:latin typeface="Times New Roman" panose="02020603050405020304" pitchFamily="18" charset="0"/>
                  <a:cs typeface="Times New Roman" panose="02020603050405020304" pitchFamily="18"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509798" y="890652"/>
                <a:ext cx="11409770" cy="4912627"/>
              </a:xfrm>
              <a:prstGeom prst="rect">
                <a:avLst/>
              </a:prstGeom>
              <a:blipFill>
                <a:blip r:embed="rId2"/>
                <a:stretch>
                  <a:fillRect l="-374" t="-620"/>
                </a:stretch>
              </a:blipFill>
            </p:spPr>
            <p:txBody>
              <a:bodyPr/>
              <a:lstStyle/>
              <a:p>
                <a:r>
                  <a:rPr lang="en-US">
                    <a:noFill/>
                  </a:rPr>
                  <a:t> </a:t>
                </a:r>
              </a:p>
            </p:txBody>
          </p:sp>
        </mc:Fallback>
      </mc:AlternateContent>
    </p:spTree>
    <p:extLst>
      <p:ext uri="{BB962C8B-B14F-4D97-AF65-F5344CB8AC3E}">
        <p14:creationId xmlns:p14="http://schemas.microsoft.com/office/powerpoint/2010/main" val="71236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48235" y="1454122"/>
            <a:ext cx="11376212" cy="2800767"/>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All effects can be added with one term using the `*’ operator (which adds the joint effects denoted by the combinations of the operands specified, as well as all lower ordered effects).</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endParaRPr lang="en-US" sz="16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The above creates a formula which will estimate effects for the joint effect indicated (three-way joint effect between </a:t>
            </a:r>
            <a:r>
              <a:rPr lang="en-US" sz="1600" dirty="0" smtClean="0">
                <a:solidFill>
                  <a:schemeClr val="accent5"/>
                </a:solidFill>
                <a:latin typeface="Times New Roman" panose="02020603050405020304" pitchFamily="18" charset="0"/>
                <a:cs typeface="Times New Roman" panose="02020603050405020304" pitchFamily="18" charset="0"/>
              </a:rPr>
              <a:t>Sepal Width, and Petal Length, and Width</a:t>
            </a:r>
            <a:r>
              <a:rPr lang="en-US" sz="1600" dirty="0" smtClean="0">
                <a:latin typeface="Times New Roman" panose="02020603050405020304" pitchFamily="18" charset="0"/>
                <a:cs typeface="Times New Roman" panose="02020603050405020304" pitchFamily="18" charset="0"/>
              </a:rPr>
              <a:t>) and all two-joint effects (</a:t>
            </a:r>
            <a:r>
              <a:rPr lang="en-US" sz="1600" dirty="0" smtClean="0">
                <a:solidFill>
                  <a:schemeClr val="accent4"/>
                </a:solidFill>
                <a:latin typeface="Times New Roman" panose="02020603050405020304" pitchFamily="18" charset="0"/>
                <a:cs typeface="Times New Roman" panose="02020603050405020304" pitchFamily="18" charset="0"/>
              </a:rPr>
              <a:t>sepal width and petal length</a:t>
            </a:r>
            <a:r>
              <a:rPr lang="en-US" sz="1600" dirty="0" smtClean="0">
                <a:latin typeface="Times New Roman" panose="02020603050405020304" pitchFamily="18" charset="0"/>
                <a:cs typeface="Times New Roman" panose="02020603050405020304" pitchFamily="18" charset="0"/>
              </a:rPr>
              <a:t>, </a:t>
            </a:r>
            <a:r>
              <a:rPr lang="en-US" sz="1600" dirty="0" smtClean="0">
                <a:solidFill>
                  <a:schemeClr val="tx2">
                    <a:lumMod val="60000"/>
                    <a:lumOff val="40000"/>
                  </a:schemeClr>
                </a:solidFill>
                <a:latin typeface="Times New Roman" panose="02020603050405020304" pitchFamily="18" charset="0"/>
                <a:cs typeface="Times New Roman" panose="02020603050405020304" pitchFamily="18" charset="0"/>
              </a:rPr>
              <a:t>sepal width and petal width</a:t>
            </a:r>
            <a:r>
              <a:rPr lang="en-US" sz="1600" dirty="0" smtClean="0">
                <a:latin typeface="Times New Roman" panose="02020603050405020304" pitchFamily="18" charset="0"/>
                <a:cs typeface="Times New Roman" panose="02020603050405020304" pitchFamily="18" charset="0"/>
              </a:rPr>
              <a:t>, and </a:t>
            </a:r>
            <a:r>
              <a:rPr lang="en-US" sz="1600" dirty="0" smtClean="0">
                <a:ln>
                  <a:solidFill>
                    <a:schemeClr val="bg2">
                      <a:lumMod val="10000"/>
                    </a:schemeClr>
                  </a:solidFill>
                </a:ln>
                <a:solidFill>
                  <a:srgbClr val="FFC000"/>
                </a:solidFill>
                <a:latin typeface="Times New Roman" panose="02020603050405020304" pitchFamily="18" charset="0"/>
                <a:cs typeface="Times New Roman" panose="02020603050405020304" pitchFamily="18" charset="0"/>
              </a:rPr>
              <a:t>petal length and petal width</a:t>
            </a:r>
            <a:r>
              <a:rPr lang="en-US" sz="1600" dirty="0" smtClean="0">
                <a:latin typeface="Times New Roman" panose="02020603050405020304" pitchFamily="18" charset="0"/>
                <a:cs typeface="Times New Roman" panose="02020603050405020304" pitchFamily="18" charset="0"/>
              </a:rPr>
              <a:t>) and the singleton effects for each of </a:t>
            </a:r>
            <a:r>
              <a:rPr lang="en-US" sz="1600" dirty="0" smtClean="0">
                <a:ln>
                  <a:solidFill>
                    <a:schemeClr val="bg2">
                      <a:lumMod val="10000"/>
                    </a:schemeClr>
                  </a:solidFill>
                </a:ln>
                <a:solidFill>
                  <a:srgbClr val="C00000"/>
                </a:solidFill>
                <a:latin typeface="Times New Roman" panose="02020603050405020304" pitchFamily="18" charset="0"/>
                <a:cs typeface="Times New Roman" panose="02020603050405020304" pitchFamily="18" charset="0"/>
              </a:rPr>
              <a:t>sepal width</a:t>
            </a:r>
            <a:r>
              <a:rPr lang="en-US" sz="1600" dirty="0" smtClean="0">
                <a:latin typeface="Times New Roman" panose="02020603050405020304" pitchFamily="18" charset="0"/>
                <a:cs typeface="Times New Roman" panose="02020603050405020304" pitchFamily="18" charset="0"/>
              </a:rPr>
              <a:t>, </a:t>
            </a:r>
            <a:r>
              <a:rPr lang="en-US" sz="1600" dirty="0" smtClean="0">
                <a:ln>
                  <a:solidFill>
                    <a:schemeClr val="bg2">
                      <a:lumMod val="10000"/>
                    </a:schemeClr>
                  </a:solidFill>
                </a:ln>
                <a:solidFill>
                  <a:srgbClr val="B6107F"/>
                </a:solidFill>
                <a:latin typeface="Times New Roman" panose="02020603050405020304" pitchFamily="18" charset="0"/>
                <a:cs typeface="Times New Roman" panose="02020603050405020304" pitchFamily="18" charset="0"/>
              </a:rPr>
              <a:t>petal length</a:t>
            </a:r>
            <a:r>
              <a:rPr lang="en-US" sz="1600" dirty="0" smtClean="0">
                <a:latin typeface="Times New Roman" panose="02020603050405020304" pitchFamily="18" charset="0"/>
                <a:cs typeface="Times New Roman" panose="02020603050405020304" pitchFamily="18" charset="0"/>
              </a:rPr>
              <a:t>, and </a:t>
            </a:r>
            <a:r>
              <a:rPr lang="en-US" sz="1600" dirty="0" smtClean="0">
                <a:solidFill>
                  <a:schemeClr val="accent4">
                    <a:lumMod val="50000"/>
                  </a:schemeClr>
                </a:solidFill>
                <a:latin typeface="Times New Roman" panose="02020603050405020304" pitchFamily="18" charset="0"/>
                <a:cs typeface="Times New Roman" panose="02020603050405020304" pitchFamily="18" charset="0"/>
              </a:rPr>
              <a:t>petal width</a:t>
            </a:r>
            <a:r>
              <a:rPr lang="en-US" sz="16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Remove unwanted but automatically included effects with `-’:</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6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Joint effects can be added one at a time using the `:’ operator.  </a:t>
            </a:r>
            <a:endParaRPr lang="en-US" sz="16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1316737"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The Multivariate Joint Effects Linear Model in R Example (Iris Data)</a:t>
            </a:r>
            <a:endParaRPr lang="en-US" dirty="0">
              <a:latin typeface="Times New Roman" panose="02020603050405020304" pitchFamily="18" charset="0"/>
              <a:cs typeface="Times New Roman" panose="02020603050405020304" pitchFamily="18" charset="0"/>
            </a:endParaRPr>
          </a:p>
        </p:txBody>
      </p:sp>
      <p:sp>
        <p:nvSpPr>
          <p:cNvPr id="6" name="AutoShape 4" descr="http://127.0.0.1:39177/graphics/plot_zoom_png?width=1200&amp;height=900"/>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TextBox 10"/>
          <p:cNvSpPr txBox="1"/>
          <p:nvPr/>
        </p:nvSpPr>
        <p:spPr>
          <a:xfrm>
            <a:off x="629782" y="2016994"/>
            <a:ext cx="11297036" cy="369332"/>
          </a:xfrm>
          <a:prstGeom prst="rect">
            <a:avLst/>
          </a:prstGeom>
          <a:noFill/>
          <a:ln>
            <a:solidFill>
              <a:schemeClr val="tx1"/>
            </a:solidFill>
          </a:ln>
        </p:spPr>
        <p:txBody>
          <a:bodyPr wrap="square" rtlCol="0">
            <a:spAutoFit/>
          </a:bodyPr>
          <a:lstStyle/>
          <a:p>
            <a:r>
              <a:rPr lang="en-US" b="1" dirty="0" smtClean="0">
                <a:latin typeface="Courier New" panose="02070309020205020404" pitchFamily="49" charset="0"/>
                <a:cs typeface="Courier New" panose="02070309020205020404" pitchFamily="49" charset="0"/>
              </a:rPr>
              <a:t>R&gt; </a:t>
            </a:r>
            <a:r>
              <a:rPr lang="en-US" dirty="0" smtClean="0">
                <a:latin typeface="Courier New" panose="02070309020205020404" pitchFamily="49" charset="0"/>
                <a:cs typeface="Courier New" panose="02070309020205020404" pitchFamily="49" charset="0"/>
              </a:rPr>
              <a:t>formula(Sepal.Length~</a:t>
            </a:r>
            <a:r>
              <a:rPr lang="en-US" b="1" dirty="0" smtClean="0">
                <a:latin typeface="Courier New" panose="02070309020205020404" pitchFamily="49" charset="0"/>
                <a:cs typeface="Courier New" panose="02070309020205020404" pitchFamily="49" charset="0"/>
              </a:rPr>
              <a:t>0+</a:t>
            </a:r>
            <a:r>
              <a:rPr lang="en-US" dirty="0" smtClean="0">
                <a:latin typeface="Courier New" panose="02070309020205020404" pitchFamily="49" charset="0"/>
                <a:cs typeface="Courier New" panose="02070309020205020404" pitchFamily="49" charset="0"/>
              </a:rPr>
              <a:t>Sepal.Width*</a:t>
            </a:r>
            <a:r>
              <a:rPr lang="en-US" dirty="0" err="1" smtClean="0">
                <a:latin typeface="Courier New" panose="02070309020205020404" pitchFamily="49" charset="0"/>
                <a:cs typeface="Courier New" panose="02070309020205020404" pitchFamily="49" charset="0"/>
              </a:rPr>
              <a:t>Petal.Length</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Petal.Width</a:t>
            </a:r>
            <a:r>
              <a:rPr lang="en-US" dirty="0">
                <a:latin typeface="Courier New" panose="02070309020205020404" pitchFamily="49" charset="0"/>
                <a:cs typeface="Courier New" panose="02070309020205020404" pitchFamily="49" charset="0"/>
              </a:rPr>
              <a:t>) -&gt; </a:t>
            </a:r>
            <a:r>
              <a:rPr lang="en-US" dirty="0" smtClean="0">
                <a:latin typeface="Courier New" panose="02070309020205020404" pitchFamily="49" charset="0"/>
                <a:cs typeface="Courier New" panose="02070309020205020404" pitchFamily="49" charset="0"/>
              </a:rPr>
              <a:t>irisn.form3.a;</a:t>
            </a:r>
            <a:endParaRPr lang="en-US" dirty="0">
              <a:latin typeface="Courier New" panose="02070309020205020404" pitchFamily="49" charset="0"/>
              <a:cs typeface="Courier New" panose="02070309020205020404" pitchFamily="49" charset="0"/>
            </a:endParaRPr>
          </a:p>
        </p:txBody>
      </p:sp>
      <mc:AlternateContent xmlns:mc="http://schemas.openxmlformats.org/markup-compatibility/2006" xmlns:a14="http://schemas.microsoft.com/office/drawing/2010/main">
        <mc:Choice Requires="a14">
          <p:sp>
            <p:nvSpPr>
              <p:cNvPr id="4" name="Rectangle 3"/>
              <p:cNvSpPr/>
              <p:nvPr/>
            </p:nvSpPr>
            <p:spPr>
              <a:xfrm>
                <a:off x="1262516" y="939714"/>
                <a:ext cx="9726707" cy="39786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𝑌</m:t>
                          </m:r>
                        </m:e>
                        <m:sub>
                          <m:r>
                            <a:rPr lang="en-US" i="1">
                              <a:latin typeface="Cambria Math" panose="02040503050406030204" pitchFamily="18" charset="0"/>
                              <a:cs typeface="Times New Roman" panose="02020603050405020304" pitchFamily="18" charset="0"/>
                            </a:rPr>
                            <m:t>𝑖</m:t>
                          </m:r>
                        </m:sub>
                      </m:sSub>
                      <m:r>
                        <a:rPr lang="en-US" i="1">
                          <a:latin typeface="Cambria Math" panose="02040503050406030204" pitchFamily="18" charset="0"/>
                          <a:cs typeface="Times New Roman" panose="02020603050405020304" pitchFamily="18" charset="0"/>
                        </a:rPr>
                        <m:t>=</m:t>
                      </m:r>
                      <m:sSub>
                        <m:sSubPr>
                          <m:ctrlPr>
                            <a:rPr lang="en-US" i="1" smtClean="0">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ctrlPr>
                        </m:sSubPr>
                        <m:e>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𝛽</m:t>
                          </m:r>
                        </m:e>
                        <m:sub>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1</m:t>
                          </m:r>
                        </m:sub>
                      </m:sSub>
                      <m:sSub>
                        <m:sSubPr>
                          <m:ctrlP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ctrlPr>
                        </m:sSubPr>
                        <m:e>
                          <m:sSub>
                            <m:sSubPr>
                              <m:ctrlP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ctrlPr>
                            </m:sSubPr>
                            <m:e>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𝑋</m:t>
                              </m:r>
                            </m:e>
                            <m:sub>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1</m:t>
                              </m:r>
                            </m:sub>
                          </m:sSub>
                        </m:e>
                        <m:sub>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𝑖</m:t>
                          </m:r>
                        </m:sub>
                      </m:sSub>
                      <m:r>
                        <a:rPr lang="en-US" i="1">
                          <a:latin typeface="Cambria Math" panose="02040503050406030204" pitchFamily="18" charset="0"/>
                          <a:cs typeface="Times New Roman" panose="02020603050405020304" pitchFamily="18" charset="0"/>
                        </a:rPr>
                        <m:t>+</m:t>
                      </m:r>
                      <m:sSub>
                        <m:sSubPr>
                          <m:ctrlPr>
                            <a:rPr lang="en-US" i="1" smtClean="0">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𝛽</m:t>
                          </m:r>
                        </m:e>
                        <m:sub>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2</m:t>
                          </m:r>
                        </m:sub>
                      </m:sSub>
                      <m:sSub>
                        <m:sSubPr>
                          <m:ctrlP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ctrlPr>
                        </m:sSubPr>
                        <m:e>
                          <m:sSub>
                            <m:sSubPr>
                              <m:ctrlP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𝑋</m:t>
                              </m:r>
                            </m:e>
                            <m:sub>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2</m:t>
                              </m:r>
                            </m:sub>
                          </m:sSub>
                        </m:e>
                        <m:sub>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𝑖</m:t>
                          </m:r>
                        </m:sub>
                      </m:sSub>
                      <m:r>
                        <a:rPr lang="en-US" i="1">
                          <a:latin typeface="Cambria Math" panose="02040503050406030204" pitchFamily="18" charset="0"/>
                          <a:cs typeface="Times New Roman" panose="02020603050405020304" pitchFamily="18" charset="0"/>
                        </a:rPr>
                        <m:t>+</m:t>
                      </m:r>
                      <m:sSub>
                        <m:sSubPr>
                          <m:ctrlPr>
                            <a:rPr lang="en-US" i="1" smtClean="0">
                              <a:solidFill>
                                <a:schemeClr val="accent4">
                                  <a:lumMod val="75000"/>
                                </a:schemeClr>
                              </a:solidFill>
                              <a:latin typeface="Cambria Math" panose="02040503050406030204" pitchFamily="18" charset="0"/>
                              <a:cs typeface="Times New Roman" panose="02020603050405020304" pitchFamily="18" charset="0"/>
                            </a:rPr>
                          </m:ctrlPr>
                        </m:sSubPr>
                        <m:e>
                          <m:r>
                            <a:rPr lang="en-US" i="1">
                              <a:solidFill>
                                <a:schemeClr val="accent4">
                                  <a:lumMod val="75000"/>
                                </a:schemeClr>
                              </a:solidFill>
                              <a:latin typeface="Cambria Math" panose="02040503050406030204" pitchFamily="18" charset="0"/>
                              <a:cs typeface="Times New Roman" panose="02020603050405020304" pitchFamily="18" charset="0"/>
                            </a:rPr>
                            <m:t>𝛽</m:t>
                          </m:r>
                        </m:e>
                        <m:sub>
                          <m:r>
                            <a:rPr lang="en-US" i="1">
                              <a:solidFill>
                                <a:schemeClr val="accent4">
                                  <a:lumMod val="75000"/>
                                </a:schemeClr>
                              </a:solidFill>
                              <a:latin typeface="Cambria Math" panose="02040503050406030204" pitchFamily="18" charset="0"/>
                              <a:cs typeface="Times New Roman" panose="02020603050405020304" pitchFamily="18" charset="0"/>
                            </a:rPr>
                            <m:t>3</m:t>
                          </m:r>
                        </m:sub>
                      </m:sSub>
                      <m:sSub>
                        <m:sSubPr>
                          <m:ctrlPr>
                            <a:rPr lang="en-US" i="1">
                              <a:solidFill>
                                <a:schemeClr val="accent4">
                                  <a:lumMod val="75000"/>
                                </a:schemeClr>
                              </a:solidFill>
                              <a:latin typeface="Cambria Math" panose="02040503050406030204" pitchFamily="18" charset="0"/>
                              <a:cs typeface="Times New Roman" panose="02020603050405020304" pitchFamily="18" charset="0"/>
                            </a:rPr>
                          </m:ctrlPr>
                        </m:sSubPr>
                        <m:e>
                          <m:sSub>
                            <m:sSubPr>
                              <m:ctrlPr>
                                <a:rPr lang="en-US" i="1">
                                  <a:solidFill>
                                    <a:schemeClr val="accent4">
                                      <a:lumMod val="75000"/>
                                    </a:schemeClr>
                                  </a:solidFill>
                                  <a:latin typeface="Cambria Math" panose="02040503050406030204" pitchFamily="18" charset="0"/>
                                  <a:cs typeface="Times New Roman" panose="02020603050405020304" pitchFamily="18" charset="0"/>
                                </a:rPr>
                              </m:ctrlPr>
                            </m:sSubPr>
                            <m:e>
                              <m:r>
                                <a:rPr lang="en-US" i="1">
                                  <a:solidFill>
                                    <a:schemeClr val="accent4">
                                      <a:lumMod val="75000"/>
                                    </a:schemeClr>
                                  </a:solidFill>
                                  <a:latin typeface="Cambria Math" panose="02040503050406030204" pitchFamily="18" charset="0"/>
                                  <a:cs typeface="Times New Roman" panose="02020603050405020304" pitchFamily="18" charset="0"/>
                                </a:rPr>
                                <m:t>𝑋</m:t>
                              </m:r>
                            </m:e>
                            <m:sub>
                              <m:r>
                                <a:rPr lang="en-US" i="1">
                                  <a:solidFill>
                                    <a:schemeClr val="accent4">
                                      <a:lumMod val="75000"/>
                                    </a:schemeClr>
                                  </a:solidFill>
                                  <a:latin typeface="Cambria Math" panose="02040503050406030204" pitchFamily="18" charset="0"/>
                                  <a:cs typeface="Times New Roman" panose="02020603050405020304" pitchFamily="18" charset="0"/>
                                </a:rPr>
                                <m:t>3</m:t>
                              </m:r>
                            </m:sub>
                          </m:sSub>
                        </m:e>
                        <m:sub>
                          <m:r>
                            <a:rPr lang="en-US" i="1">
                              <a:solidFill>
                                <a:schemeClr val="accent4">
                                  <a:lumMod val="75000"/>
                                </a:schemeClr>
                              </a:solidFill>
                              <a:latin typeface="Cambria Math" panose="02040503050406030204" pitchFamily="18" charset="0"/>
                              <a:cs typeface="Times New Roman" panose="02020603050405020304" pitchFamily="18" charset="0"/>
                            </a:rPr>
                            <m:t>𝑖</m:t>
                          </m:r>
                        </m:sub>
                      </m:sSub>
                      <m:r>
                        <a:rPr lang="en-US" i="1">
                          <a:latin typeface="Cambria Math" panose="02040503050406030204" pitchFamily="18" charset="0"/>
                          <a:cs typeface="Times New Roman" panose="02020603050405020304" pitchFamily="18" charset="0"/>
                        </a:rPr>
                        <m:t>+</m:t>
                      </m:r>
                      <m:sSub>
                        <m:sSubPr>
                          <m:ctrlPr>
                            <a:rPr lang="en-US" i="1" smtClean="0">
                              <a:solidFill>
                                <a:schemeClr val="accent4"/>
                              </a:solidFill>
                              <a:latin typeface="Cambria Math" panose="02040503050406030204" pitchFamily="18" charset="0"/>
                              <a:cs typeface="Times New Roman" panose="02020603050405020304" pitchFamily="18" charset="0"/>
                            </a:rPr>
                          </m:ctrlPr>
                        </m:sSubPr>
                        <m:e>
                          <m:r>
                            <a:rPr lang="en-US" i="1">
                              <a:solidFill>
                                <a:schemeClr val="accent4"/>
                              </a:solidFill>
                              <a:latin typeface="Cambria Math" panose="02040503050406030204" pitchFamily="18" charset="0"/>
                              <a:cs typeface="Times New Roman" panose="02020603050405020304" pitchFamily="18" charset="0"/>
                            </a:rPr>
                            <m:t>𝛽</m:t>
                          </m:r>
                        </m:e>
                        <m:sub>
                          <m:r>
                            <a:rPr lang="en-US" i="1">
                              <a:solidFill>
                                <a:schemeClr val="accent4"/>
                              </a:solidFill>
                              <a:latin typeface="Cambria Math" panose="02040503050406030204" pitchFamily="18" charset="0"/>
                              <a:cs typeface="Times New Roman" panose="02020603050405020304" pitchFamily="18" charset="0"/>
                            </a:rPr>
                            <m:t>12</m:t>
                          </m:r>
                        </m:sub>
                      </m:sSub>
                      <m:r>
                        <a:rPr lang="en-US" i="1">
                          <a:solidFill>
                            <a:schemeClr val="accent4"/>
                          </a:solidFill>
                          <a:latin typeface="Cambria Math" panose="02040503050406030204" pitchFamily="18" charset="0"/>
                          <a:cs typeface="Times New Roman" panose="02020603050405020304" pitchFamily="18" charset="0"/>
                        </a:rPr>
                        <m:t>(</m:t>
                      </m:r>
                      <m:sSub>
                        <m:sSubPr>
                          <m:ctrlPr>
                            <a:rPr lang="en-US" i="1">
                              <a:solidFill>
                                <a:schemeClr val="accent4"/>
                              </a:solidFill>
                              <a:latin typeface="Cambria Math" panose="02040503050406030204" pitchFamily="18" charset="0"/>
                              <a:cs typeface="Times New Roman" panose="02020603050405020304" pitchFamily="18" charset="0"/>
                            </a:rPr>
                          </m:ctrlPr>
                        </m:sSubPr>
                        <m:e>
                          <m:sSub>
                            <m:sSubPr>
                              <m:ctrlPr>
                                <a:rPr lang="en-US" i="1">
                                  <a:solidFill>
                                    <a:schemeClr val="accent4"/>
                                  </a:solidFill>
                                  <a:latin typeface="Cambria Math" panose="02040503050406030204" pitchFamily="18" charset="0"/>
                                  <a:cs typeface="Times New Roman" panose="02020603050405020304" pitchFamily="18" charset="0"/>
                                </a:rPr>
                              </m:ctrlPr>
                            </m:sSubPr>
                            <m:e>
                              <m:r>
                                <a:rPr lang="en-US" i="1">
                                  <a:solidFill>
                                    <a:schemeClr val="accent4"/>
                                  </a:solidFill>
                                  <a:latin typeface="Cambria Math" panose="02040503050406030204" pitchFamily="18" charset="0"/>
                                  <a:cs typeface="Times New Roman" panose="02020603050405020304" pitchFamily="18" charset="0"/>
                                </a:rPr>
                                <m:t>𝑋</m:t>
                              </m:r>
                            </m:e>
                            <m:sub>
                              <m:r>
                                <a:rPr lang="en-US" i="1">
                                  <a:solidFill>
                                    <a:schemeClr val="accent4"/>
                                  </a:solidFill>
                                  <a:latin typeface="Cambria Math" panose="02040503050406030204" pitchFamily="18" charset="0"/>
                                  <a:cs typeface="Times New Roman" panose="02020603050405020304" pitchFamily="18" charset="0"/>
                                </a:rPr>
                                <m:t>1</m:t>
                              </m:r>
                            </m:sub>
                          </m:sSub>
                        </m:e>
                        <m:sub>
                          <m:r>
                            <a:rPr lang="en-US" i="1">
                              <a:solidFill>
                                <a:schemeClr val="accent4"/>
                              </a:solidFill>
                              <a:latin typeface="Cambria Math" panose="02040503050406030204" pitchFamily="18" charset="0"/>
                              <a:cs typeface="Times New Roman" panose="02020603050405020304" pitchFamily="18" charset="0"/>
                            </a:rPr>
                            <m:t>𝑖</m:t>
                          </m:r>
                        </m:sub>
                      </m:sSub>
                      <m:sSub>
                        <m:sSubPr>
                          <m:ctrlPr>
                            <a:rPr lang="en-US" i="1">
                              <a:solidFill>
                                <a:schemeClr val="accent4"/>
                              </a:solidFill>
                              <a:latin typeface="Cambria Math" panose="02040503050406030204" pitchFamily="18" charset="0"/>
                              <a:cs typeface="Times New Roman" panose="02020603050405020304" pitchFamily="18" charset="0"/>
                            </a:rPr>
                          </m:ctrlPr>
                        </m:sSubPr>
                        <m:e>
                          <m:sSub>
                            <m:sSubPr>
                              <m:ctrlPr>
                                <a:rPr lang="en-US" i="1">
                                  <a:solidFill>
                                    <a:schemeClr val="accent4"/>
                                  </a:solidFill>
                                  <a:latin typeface="Cambria Math" panose="02040503050406030204" pitchFamily="18" charset="0"/>
                                  <a:cs typeface="Times New Roman" panose="02020603050405020304" pitchFamily="18" charset="0"/>
                                </a:rPr>
                              </m:ctrlPr>
                            </m:sSubPr>
                            <m:e>
                              <m:r>
                                <a:rPr lang="en-US" i="1">
                                  <a:solidFill>
                                    <a:schemeClr val="accent4"/>
                                  </a:solidFill>
                                  <a:latin typeface="Cambria Math" panose="02040503050406030204" pitchFamily="18" charset="0"/>
                                  <a:cs typeface="Times New Roman" panose="02020603050405020304" pitchFamily="18" charset="0"/>
                                </a:rPr>
                                <m:t>𝑋</m:t>
                              </m:r>
                            </m:e>
                            <m:sub>
                              <m:r>
                                <a:rPr lang="en-US" i="1">
                                  <a:solidFill>
                                    <a:schemeClr val="accent4"/>
                                  </a:solidFill>
                                  <a:latin typeface="Cambria Math" panose="02040503050406030204" pitchFamily="18" charset="0"/>
                                  <a:cs typeface="Times New Roman" panose="02020603050405020304" pitchFamily="18" charset="0"/>
                                </a:rPr>
                                <m:t>2</m:t>
                              </m:r>
                            </m:sub>
                          </m:sSub>
                        </m:e>
                        <m:sub>
                          <m:r>
                            <a:rPr lang="en-US" i="1">
                              <a:solidFill>
                                <a:schemeClr val="accent4"/>
                              </a:solidFill>
                              <a:latin typeface="Cambria Math" panose="02040503050406030204" pitchFamily="18" charset="0"/>
                              <a:cs typeface="Times New Roman" panose="02020603050405020304" pitchFamily="18" charset="0"/>
                            </a:rPr>
                            <m:t>𝑖</m:t>
                          </m:r>
                        </m:sub>
                      </m:sSub>
                      <m:r>
                        <a:rPr lang="en-US" i="1">
                          <a:solidFill>
                            <a:schemeClr val="accent4"/>
                          </a:solidFill>
                          <a:latin typeface="Cambria Math" panose="02040503050406030204" pitchFamily="18" charset="0"/>
                          <a:cs typeface="Times New Roman" panose="02020603050405020304" pitchFamily="18" charset="0"/>
                        </a:rPr>
                        <m:t>)</m:t>
                      </m:r>
                      <m:r>
                        <a:rPr lang="en-US" i="1" smtClean="0">
                          <a:solidFill>
                            <a:schemeClr val="tx1"/>
                          </a:solidFill>
                          <a:latin typeface="Cambria Math" panose="02040503050406030204" pitchFamily="18" charset="0"/>
                          <a:cs typeface="Times New Roman" panose="02020603050405020304" pitchFamily="18" charset="0"/>
                        </a:rPr>
                        <m:t>+</m:t>
                      </m:r>
                      <m:sSub>
                        <m:sSubPr>
                          <m:ctrlPr>
                            <a:rPr lang="en-US" i="1" smtClean="0">
                              <a:solidFill>
                                <a:schemeClr val="tx2">
                                  <a:lumMod val="60000"/>
                                  <a:lumOff val="40000"/>
                                </a:schemeClr>
                              </a:solidFill>
                              <a:latin typeface="Cambria Math" panose="02040503050406030204" pitchFamily="18" charset="0"/>
                              <a:cs typeface="Times New Roman" panose="02020603050405020304" pitchFamily="18" charset="0"/>
                            </a:rPr>
                          </m:ctrlPr>
                        </m:sSubPr>
                        <m:e>
                          <m:r>
                            <a:rPr lang="en-US" i="1">
                              <a:solidFill>
                                <a:schemeClr val="tx2">
                                  <a:lumMod val="60000"/>
                                  <a:lumOff val="40000"/>
                                </a:schemeClr>
                              </a:solidFill>
                              <a:latin typeface="Cambria Math" panose="02040503050406030204" pitchFamily="18" charset="0"/>
                              <a:cs typeface="Times New Roman" panose="02020603050405020304" pitchFamily="18" charset="0"/>
                            </a:rPr>
                            <m:t>𝛽</m:t>
                          </m:r>
                        </m:e>
                        <m:sub>
                          <m:r>
                            <a:rPr lang="en-US" i="1">
                              <a:solidFill>
                                <a:schemeClr val="tx2">
                                  <a:lumMod val="60000"/>
                                  <a:lumOff val="40000"/>
                                </a:schemeClr>
                              </a:solidFill>
                              <a:latin typeface="Cambria Math" panose="02040503050406030204" pitchFamily="18" charset="0"/>
                              <a:cs typeface="Times New Roman" panose="02020603050405020304" pitchFamily="18" charset="0"/>
                            </a:rPr>
                            <m:t>13</m:t>
                          </m:r>
                        </m:sub>
                      </m:sSub>
                      <m:r>
                        <a:rPr lang="en-US" i="1">
                          <a:solidFill>
                            <a:schemeClr val="tx2">
                              <a:lumMod val="60000"/>
                              <a:lumOff val="40000"/>
                            </a:schemeClr>
                          </a:solidFill>
                          <a:latin typeface="Cambria Math" panose="02040503050406030204" pitchFamily="18" charset="0"/>
                          <a:cs typeface="Times New Roman" panose="02020603050405020304" pitchFamily="18" charset="0"/>
                        </a:rPr>
                        <m:t>(</m:t>
                      </m:r>
                      <m:sSub>
                        <m:sSubPr>
                          <m:ctrlPr>
                            <a:rPr lang="en-US" i="1">
                              <a:solidFill>
                                <a:schemeClr val="tx2">
                                  <a:lumMod val="60000"/>
                                  <a:lumOff val="40000"/>
                                </a:schemeClr>
                              </a:solidFill>
                              <a:latin typeface="Cambria Math" panose="02040503050406030204" pitchFamily="18" charset="0"/>
                              <a:cs typeface="Times New Roman" panose="02020603050405020304" pitchFamily="18" charset="0"/>
                            </a:rPr>
                          </m:ctrlPr>
                        </m:sSubPr>
                        <m:e>
                          <m:sSub>
                            <m:sSubPr>
                              <m:ctrlPr>
                                <a:rPr lang="en-US" i="1">
                                  <a:solidFill>
                                    <a:schemeClr val="tx2">
                                      <a:lumMod val="60000"/>
                                      <a:lumOff val="40000"/>
                                    </a:schemeClr>
                                  </a:solidFill>
                                  <a:latin typeface="Cambria Math" panose="02040503050406030204" pitchFamily="18" charset="0"/>
                                  <a:cs typeface="Times New Roman" panose="02020603050405020304" pitchFamily="18" charset="0"/>
                                </a:rPr>
                              </m:ctrlPr>
                            </m:sSubPr>
                            <m:e>
                              <m:r>
                                <a:rPr lang="en-US" i="1">
                                  <a:solidFill>
                                    <a:schemeClr val="tx2">
                                      <a:lumMod val="60000"/>
                                      <a:lumOff val="40000"/>
                                    </a:schemeClr>
                                  </a:solidFill>
                                  <a:latin typeface="Cambria Math" panose="02040503050406030204" pitchFamily="18" charset="0"/>
                                  <a:cs typeface="Times New Roman" panose="02020603050405020304" pitchFamily="18" charset="0"/>
                                </a:rPr>
                                <m:t>𝑋</m:t>
                              </m:r>
                            </m:e>
                            <m:sub>
                              <m:r>
                                <a:rPr lang="en-US" i="1">
                                  <a:solidFill>
                                    <a:schemeClr val="tx2">
                                      <a:lumMod val="60000"/>
                                      <a:lumOff val="40000"/>
                                    </a:schemeClr>
                                  </a:solidFill>
                                  <a:latin typeface="Cambria Math" panose="02040503050406030204" pitchFamily="18" charset="0"/>
                                  <a:cs typeface="Times New Roman" panose="02020603050405020304" pitchFamily="18" charset="0"/>
                                </a:rPr>
                                <m:t>1</m:t>
                              </m:r>
                            </m:sub>
                          </m:sSub>
                        </m:e>
                        <m:sub>
                          <m:r>
                            <a:rPr lang="en-US" i="1">
                              <a:solidFill>
                                <a:schemeClr val="tx2">
                                  <a:lumMod val="60000"/>
                                  <a:lumOff val="40000"/>
                                </a:schemeClr>
                              </a:solidFill>
                              <a:latin typeface="Cambria Math" panose="02040503050406030204" pitchFamily="18" charset="0"/>
                              <a:cs typeface="Times New Roman" panose="02020603050405020304" pitchFamily="18" charset="0"/>
                            </a:rPr>
                            <m:t>𝑖</m:t>
                          </m:r>
                        </m:sub>
                      </m:sSub>
                      <m:sSub>
                        <m:sSubPr>
                          <m:ctrlPr>
                            <a:rPr lang="en-US" i="1">
                              <a:solidFill>
                                <a:schemeClr val="tx2">
                                  <a:lumMod val="60000"/>
                                  <a:lumOff val="40000"/>
                                </a:schemeClr>
                              </a:solidFill>
                              <a:latin typeface="Cambria Math" panose="02040503050406030204" pitchFamily="18" charset="0"/>
                              <a:cs typeface="Times New Roman" panose="02020603050405020304" pitchFamily="18" charset="0"/>
                            </a:rPr>
                          </m:ctrlPr>
                        </m:sSubPr>
                        <m:e>
                          <m:sSub>
                            <m:sSubPr>
                              <m:ctrlPr>
                                <a:rPr lang="en-US" i="1">
                                  <a:solidFill>
                                    <a:schemeClr val="tx2">
                                      <a:lumMod val="60000"/>
                                      <a:lumOff val="40000"/>
                                    </a:schemeClr>
                                  </a:solidFill>
                                  <a:latin typeface="Cambria Math" panose="02040503050406030204" pitchFamily="18" charset="0"/>
                                  <a:cs typeface="Times New Roman" panose="02020603050405020304" pitchFamily="18" charset="0"/>
                                </a:rPr>
                              </m:ctrlPr>
                            </m:sSubPr>
                            <m:e>
                              <m:r>
                                <a:rPr lang="en-US" i="1">
                                  <a:solidFill>
                                    <a:schemeClr val="tx2">
                                      <a:lumMod val="60000"/>
                                      <a:lumOff val="40000"/>
                                    </a:schemeClr>
                                  </a:solidFill>
                                  <a:latin typeface="Cambria Math" panose="02040503050406030204" pitchFamily="18" charset="0"/>
                                  <a:cs typeface="Times New Roman" panose="02020603050405020304" pitchFamily="18" charset="0"/>
                                </a:rPr>
                                <m:t>𝑋</m:t>
                              </m:r>
                            </m:e>
                            <m:sub>
                              <m:r>
                                <a:rPr lang="en-US" i="1">
                                  <a:solidFill>
                                    <a:schemeClr val="tx2">
                                      <a:lumMod val="60000"/>
                                      <a:lumOff val="40000"/>
                                    </a:schemeClr>
                                  </a:solidFill>
                                  <a:latin typeface="Cambria Math" panose="02040503050406030204" pitchFamily="18" charset="0"/>
                                  <a:cs typeface="Times New Roman" panose="02020603050405020304" pitchFamily="18" charset="0"/>
                                </a:rPr>
                                <m:t>3</m:t>
                              </m:r>
                            </m:sub>
                          </m:sSub>
                        </m:e>
                        <m:sub>
                          <m:r>
                            <a:rPr lang="en-US" i="1">
                              <a:solidFill>
                                <a:schemeClr val="tx2">
                                  <a:lumMod val="60000"/>
                                  <a:lumOff val="40000"/>
                                </a:schemeClr>
                              </a:solidFill>
                              <a:latin typeface="Cambria Math" panose="02040503050406030204" pitchFamily="18" charset="0"/>
                              <a:cs typeface="Times New Roman" panose="02020603050405020304" pitchFamily="18" charset="0"/>
                            </a:rPr>
                            <m:t>𝑖</m:t>
                          </m:r>
                        </m:sub>
                      </m:sSub>
                      <m:r>
                        <a:rPr lang="en-US" i="1">
                          <a:solidFill>
                            <a:schemeClr val="tx2">
                              <a:lumMod val="60000"/>
                              <a:lumOff val="40000"/>
                            </a:schemeClr>
                          </a:solidFill>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m:t>
                      </m:r>
                      <m:sSub>
                        <m:sSubPr>
                          <m:ctrlPr>
                            <a:rPr lang="en-US" i="1" smtClean="0">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𝛽</m:t>
                          </m:r>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23</m:t>
                          </m:r>
                        </m:sub>
                      </m:s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m:t>
                      </m:r>
                      <m:sSub>
                        <m:sSubPr>
                          <m:ctrlP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sSub>
                            <m:sSubPr>
                              <m:ctrlP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𝑋</m:t>
                              </m:r>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2</m:t>
                              </m:r>
                            </m:sub>
                          </m:sSub>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𝑖</m:t>
                          </m:r>
                        </m:sub>
                      </m:sSub>
                      <m:sSub>
                        <m:sSubPr>
                          <m:ctrlP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sSub>
                            <m:sSubPr>
                              <m:ctrlP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𝑋</m:t>
                              </m:r>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3</m:t>
                              </m:r>
                            </m:sub>
                          </m:sSub>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𝑖</m:t>
                          </m:r>
                        </m:sub>
                      </m:s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m:t>
                      </m:r>
                      <m:sSub>
                        <m:sSubPr>
                          <m:ctrlPr>
                            <a:rPr lang="en-US" i="1" smtClean="0">
                              <a:solidFill>
                                <a:schemeClr val="accent5"/>
                              </a:solidFill>
                              <a:latin typeface="Cambria Math" panose="02040503050406030204" pitchFamily="18" charset="0"/>
                              <a:cs typeface="Times New Roman" panose="02020603050405020304" pitchFamily="18" charset="0"/>
                            </a:rPr>
                          </m:ctrlPr>
                        </m:sSubPr>
                        <m:e>
                          <m:r>
                            <a:rPr lang="en-US" i="1">
                              <a:solidFill>
                                <a:schemeClr val="accent5"/>
                              </a:solidFill>
                              <a:latin typeface="Cambria Math" panose="02040503050406030204" pitchFamily="18" charset="0"/>
                              <a:cs typeface="Times New Roman" panose="02020603050405020304" pitchFamily="18" charset="0"/>
                            </a:rPr>
                            <m:t>𝛽</m:t>
                          </m:r>
                        </m:e>
                        <m:sub>
                          <m:r>
                            <a:rPr lang="en-US" i="1">
                              <a:solidFill>
                                <a:schemeClr val="accent5"/>
                              </a:solidFill>
                              <a:latin typeface="Cambria Math" panose="02040503050406030204" pitchFamily="18" charset="0"/>
                              <a:cs typeface="Times New Roman" panose="02020603050405020304" pitchFamily="18" charset="0"/>
                            </a:rPr>
                            <m:t>123</m:t>
                          </m:r>
                        </m:sub>
                      </m:sSub>
                      <m:r>
                        <a:rPr lang="en-US" i="1">
                          <a:solidFill>
                            <a:schemeClr val="accent5"/>
                          </a:solidFill>
                          <a:latin typeface="Cambria Math" panose="02040503050406030204" pitchFamily="18" charset="0"/>
                          <a:cs typeface="Times New Roman" panose="02020603050405020304" pitchFamily="18" charset="0"/>
                        </a:rPr>
                        <m:t>(</m:t>
                      </m:r>
                      <m:sSub>
                        <m:sSubPr>
                          <m:ctrlPr>
                            <a:rPr lang="en-US" i="1">
                              <a:solidFill>
                                <a:schemeClr val="accent5"/>
                              </a:solidFill>
                              <a:latin typeface="Cambria Math" panose="02040503050406030204" pitchFamily="18" charset="0"/>
                              <a:cs typeface="Times New Roman" panose="02020603050405020304" pitchFamily="18" charset="0"/>
                            </a:rPr>
                          </m:ctrlPr>
                        </m:sSubPr>
                        <m:e>
                          <m:sSub>
                            <m:sSubPr>
                              <m:ctrlPr>
                                <a:rPr lang="en-US" i="1">
                                  <a:solidFill>
                                    <a:schemeClr val="accent5"/>
                                  </a:solidFill>
                                  <a:latin typeface="Cambria Math" panose="02040503050406030204" pitchFamily="18" charset="0"/>
                                  <a:cs typeface="Times New Roman" panose="02020603050405020304" pitchFamily="18" charset="0"/>
                                </a:rPr>
                              </m:ctrlPr>
                            </m:sSubPr>
                            <m:e>
                              <m:r>
                                <a:rPr lang="en-US" i="1">
                                  <a:solidFill>
                                    <a:schemeClr val="accent5"/>
                                  </a:solidFill>
                                  <a:latin typeface="Cambria Math" panose="02040503050406030204" pitchFamily="18" charset="0"/>
                                  <a:cs typeface="Times New Roman" panose="02020603050405020304" pitchFamily="18" charset="0"/>
                                </a:rPr>
                                <m:t>𝑋</m:t>
                              </m:r>
                            </m:e>
                            <m:sub>
                              <m:r>
                                <a:rPr lang="en-US" i="1">
                                  <a:solidFill>
                                    <a:schemeClr val="accent5"/>
                                  </a:solidFill>
                                  <a:latin typeface="Cambria Math" panose="02040503050406030204" pitchFamily="18" charset="0"/>
                                  <a:cs typeface="Times New Roman" panose="02020603050405020304" pitchFamily="18" charset="0"/>
                                </a:rPr>
                                <m:t>1</m:t>
                              </m:r>
                            </m:sub>
                          </m:sSub>
                        </m:e>
                        <m:sub>
                          <m:r>
                            <a:rPr lang="en-US" i="1">
                              <a:solidFill>
                                <a:schemeClr val="accent5"/>
                              </a:solidFill>
                              <a:latin typeface="Cambria Math" panose="02040503050406030204" pitchFamily="18" charset="0"/>
                              <a:cs typeface="Times New Roman" panose="02020603050405020304" pitchFamily="18" charset="0"/>
                            </a:rPr>
                            <m:t>𝑖</m:t>
                          </m:r>
                        </m:sub>
                      </m:sSub>
                      <m:sSub>
                        <m:sSubPr>
                          <m:ctrlPr>
                            <a:rPr lang="en-US" i="1">
                              <a:solidFill>
                                <a:schemeClr val="accent5"/>
                              </a:solidFill>
                              <a:latin typeface="Cambria Math" panose="02040503050406030204" pitchFamily="18" charset="0"/>
                              <a:cs typeface="Times New Roman" panose="02020603050405020304" pitchFamily="18" charset="0"/>
                            </a:rPr>
                          </m:ctrlPr>
                        </m:sSubPr>
                        <m:e>
                          <m:sSub>
                            <m:sSubPr>
                              <m:ctrlPr>
                                <a:rPr lang="en-US" i="1">
                                  <a:solidFill>
                                    <a:schemeClr val="accent5"/>
                                  </a:solidFill>
                                  <a:latin typeface="Cambria Math" panose="02040503050406030204" pitchFamily="18" charset="0"/>
                                  <a:cs typeface="Times New Roman" panose="02020603050405020304" pitchFamily="18" charset="0"/>
                                </a:rPr>
                              </m:ctrlPr>
                            </m:sSubPr>
                            <m:e>
                              <m:r>
                                <a:rPr lang="en-US" i="1">
                                  <a:solidFill>
                                    <a:schemeClr val="accent5"/>
                                  </a:solidFill>
                                  <a:latin typeface="Cambria Math" panose="02040503050406030204" pitchFamily="18" charset="0"/>
                                  <a:cs typeface="Times New Roman" panose="02020603050405020304" pitchFamily="18" charset="0"/>
                                </a:rPr>
                                <m:t>𝑋</m:t>
                              </m:r>
                            </m:e>
                            <m:sub>
                              <m:r>
                                <a:rPr lang="en-US" i="1">
                                  <a:solidFill>
                                    <a:schemeClr val="accent5"/>
                                  </a:solidFill>
                                  <a:latin typeface="Cambria Math" panose="02040503050406030204" pitchFamily="18" charset="0"/>
                                  <a:cs typeface="Times New Roman" panose="02020603050405020304" pitchFamily="18" charset="0"/>
                                </a:rPr>
                                <m:t>2</m:t>
                              </m:r>
                            </m:sub>
                          </m:sSub>
                        </m:e>
                        <m:sub>
                          <m:r>
                            <a:rPr lang="en-US" i="1">
                              <a:solidFill>
                                <a:schemeClr val="accent5"/>
                              </a:solidFill>
                              <a:latin typeface="Cambria Math" panose="02040503050406030204" pitchFamily="18" charset="0"/>
                              <a:cs typeface="Times New Roman" panose="02020603050405020304" pitchFamily="18" charset="0"/>
                            </a:rPr>
                            <m:t>𝑖</m:t>
                          </m:r>
                        </m:sub>
                      </m:sSub>
                      <m:sSub>
                        <m:sSubPr>
                          <m:ctrlPr>
                            <a:rPr lang="en-US" i="1">
                              <a:solidFill>
                                <a:schemeClr val="accent5"/>
                              </a:solidFill>
                              <a:latin typeface="Cambria Math" panose="02040503050406030204" pitchFamily="18" charset="0"/>
                              <a:cs typeface="Times New Roman" panose="02020603050405020304" pitchFamily="18" charset="0"/>
                            </a:rPr>
                          </m:ctrlPr>
                        </m:sSubPr>
                        <m:e>
                          <m:sSub>
                            <m:sSubPr>
                              <m:ctrlPr>
                                <a:rPr lang="en-US" i="1">
                                  <a:solidFill>
                                    <a:schemeClr val="accent5"/>
                                  </a:solidFill>
                                  <a:latin typeface="Cambria Math" panose="02040503050406030204" pitchFamily="18" charset="0"/>
                                  <a:cs typeface="Times New Roman" panose="02020603050405020304" pitchFamily="18" charset="0"/>
                                </a:rPr>
                              </m:ctrlPr>
                            </m:sSubPr>
                            <m:e>
                              <m:r>
                                <a:rPr lang="en-US" i="1">
                                  <a:solidFill>
                                    <a:schemeClr val="accent5"/>
                                  </a:solidFill>
                                  <a:latin typeface="Cambria Math" panose="02040503050406030204" pitchFamily="18" charset="0"/>
                                  <a:cs typeface="Times New Roman" panose="02020603050405020304" pitchFamily="18" charset="0"/>
                                </a:rPr>
                                <m:t>𝑋</m:t>
                              </m:r>
                            </m:e>
                            <m:sub>
                              <m:r>
                                <a:rPr lang="en-US" i="1">
                                  <a:solidFill>
                                    <a:schemeClr val="accent5"/>
                                  </a:solidFill>
                                  <a:latin typeface="Cambria Math" panose="02040503050406030204" pitchFamily="18" charset="0"/>
                                  <a:cs typeface="Times New Roman" panose="02020603050405020304" pitchFamily="18" charset="0"/>
                                </a:rPr>
                                <m:t>3</m:t>
                              </m:r>
                            </m:sub>
                          </m:sSub>
                        </m:e>
                        <m:sub>
                          <m:r>
                            <a:rPr lang="en-US" i="1">
                              <a:solidFill>
                                <a:schemeClr val="accent5"/>
                              </a:solidFill>
                              <a:latin typeface="Cambria Math" panose="02040503050406030204" pitchFamily="18" charset="0"/>
                              <a:cs typeface="Times New Roman" panose="02020603050405020304" pitchFamily="18" charset="0"/>
                            </a:rPr>
                            <m:t>𝑖</m:t>
                          </m:r>
                        </m:sub>
                      </m:sSub>
                      <m:r>
                        <a:rPr lang="en-US" i="1">
                          <a:solidFill>
                            <a:schemeClr val="accent5"/>
                          </a:solidFill>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𝜀</m:t>
                          </m:r>
                        </m:e>
                        <m:sub>
                          <m:r>
                            <a:rPr lang="en-US" i="1">
                              <a:latin typeface="Cambria Math" panose="02040503050406030204" pitchFamily="18" charset="0"/>
                              <a:cs typeface="Times New Roman" panose="02020603050405020304" pitchFamily="18" charset="0"/>
                            </a:rPr>
                            <m:t>𝑖</m:t>
                          </m:r>
                        </m:sub>
                      </m:sSub>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262516" y="939714"/>
                <a:ext cx="9726707" cy="397866"/>
              </a:xfrm>
              <a:prstGeom prst="rect">
                <a:avLst/>
              </a:prstGeom>
              <a:blipFill>
                <a:blip r:embed="rId2"/>
                <a:stretch>
                  <a:fillRect b="-7692"/>
                </a:stretch>
              </a:blipFill>
            </p:spPr>
            <p:txBody>
              <a:bodyPr/>
              <a:lstStyle/>
              <a:p>
                <a:r>
                  <a:rPr lang="en-US">
                    <a:noFill/>
                  </a:rPr>
                  <a:t> </a:t>
                </a:r>
              </a:p>
            </p:txBody>
          </p:sp>
        </mc:Fallback>
      </mc:AlternateContent>
      <p:sp>
        <p:nvSpPr>
          <p:cNvPr id="9" name="TextBox 8"/>
          <p:cNvSpPr txBox="1"/>
          <p:nvPr/>
        </p:nvSpPr>
        <p:spPr>
          <a:xfrm>
            <a:off x="458706" y="4387255"/>
            <a:ext cx="11212863" cy="1169551"/>
          </a:xfrm>
          <a:prstGeom prst="rect">
            <a:avLst/>
          </a:prstGeom>
          <a:noFill/>
          <a:ln>
            <a:solidFill>
              <a:schemeClr val="tx1"/>
            </a:solidFill>
          </a:ln>
        </p:spPr>
        <p:txBody>
          <a:bodyPr wrap="square" rtlCol="0">
            <a:spAutoFit/>
          </a:bodyPr>
          <a:lstStyle/>
          <a:p>
            <a:r>
              <a:rPr lang="en-US" sz="1400" b="1" dirty="0" smtClean="0">
                <a:latin typeface="Courier New" panose="02070309020205020404" pitchFamily="49" charset="0"/>
                <a:cs typeface="Courier New" panose="02070309020205020404" pitchFamily="49" charset="0"/>
              </a:rPr>
              <a:t>R&gt; </a:t>
            </a:r>
            <a:r>
              <a:rPr lang="en-US" sz="1400" dirty="0" smtClean="0">
                <a:latin typeface="Courier New" panose="02070309020205020404" pitchFamily="49" charset="0"/>
                <a:cs typeface="Courier New" panose="02070309020205020404" pitchFamily="49" charset="0"/>
              </a:rPr>
              <a:t>formula(Sepal.Length~</a:t>
            </a:r>
            <a:r>
              <a:rPr lang="en-US" sz="1400" b="1" dirty="0" smtClean="0">
                <a:latin typeface="Courier New" panose="02070309020205020404" pitchFamily="49" charset="0"/>
                <a:cs typeface="Courier New" panose="02070309020205020404" pitchFamily="49" charset="0"/>
              </a:rPr>
              <a:t>0+</a:t>
            </a:r>
            <a:r>
              <a:rPr lang="en-US" sz="1400" dirty="0" smtClean="0">
                <a:latin typeface="Courier New" panose="02070309020205020404" pitchFamily="49" charset="0"/>
                <a:cs typeface="Courier New" panose="02070309020205020404" pitchFamily="49" charset="0"/>
              </a:rPr>
              <a:t>Sepal.Width+Petal.Length+Petal.Width+</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Sepal.Width:Petal.Length</a:t>
            </a:r>
            <a:r>
              <a:rPr lang="en-US" sz="1400" dirty="0" smtClean="0">
                <a:latin typeface="Courier New" panose="02070309020205020404" pitchFamily="49" charset="0"/>
                <a:cs typeface="Courier New" panose="02070309020205020404" pitchFamily="49" charset="0"/>
              </a:rPr>
              <a:t> + </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Sepal.Width:Petal.Width</a:t>
            </a:r>
            <a:r>
              <a:rPr lang="en-US" sz="1400" dirty="0" smtClean="0">
                <a:latin typeface="Courier New" panose="02070309020205020404" pitchFamily="49" charset="0"/>
                <a:cs typeface="Courier New" panose="02070309020205020404" pitchFamily="49" charset="0"/>
              </a:rPr>
              <a:t> + 									</a:t>
            </a:r>
            <a:r>
              <a:rPr lang="en-US" sz="1400" dirty="0" err="1" smtClean="0">
                <a:latin typeface="Courier New" panose="02070309020205020404" pitchFamily="49" charset="0"/>
                <a:cs typeface="Courier New" panose="02070309020205020404" pitchFamily="49" charset="0"/>
              </a:rPr>
              <a:t>Petal.Length:Petal.Width</a:t>
            </a:r>
            <a:r>
              <a:rPr lang="en-US" sz="1400" dirty="0" smtClean="0">
                <a:latin typeface="Courier New" panose="02070309020205020404" pitchFamily="49" charset="0"/>
                <a:cs typeface="Courier New" panose="02070309020205020404" pitchFamily="49" charset="0"/>
              </a:rPr>
              <a:t> + 			</a:t>
            </a:r>
          </a:p>
          <a:p>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Sepal.Width:Petal.Length:Petal.Width</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-&gt; </a:t>
            </a:r>
            <a:r>
              <a:rPr lang="en-US" sz="1400" dirty="0" smtClean="0">
                <a:latin typeface="Courier New" panose="02070309020205020404" pitchFamily="49" charset="0"/>
                <a:cs typeface="Courier New" panose="02070309020205020404" pitchFamily="49" charset="0"/>
              </a:rPr>
              <a:t>irisn.form3.b;</a:t>
            </a:r>
            <a:endParaRPr lang="en-US" sz="1400" dirty="0">
              <a:latin typeface="Courier New" panose="02070309020205020404" pitchFamily="49" charset="0"/>
              <a:cs typeface="Courier New" panose="02070309020205020404" pitchFamily="49" charset="0"/>
            </a:endParaRPr>
          </a:p>
        </p:txBody>
      </p:sp>
      <p:sp>
        <p:nvSpPr>
          <p:cNvPr id="8" name="TextBox 7"/>
          <p:cNvSpPr txBox="1"/>
          <p:nvPr/>
        </p:nvSpPr>
        <p:spPr>
          <a:xfrm>
            <a:off x="458706" y="3500684"/>
            <a:ext cx="11558518" cy="369332"/>
          </a:xfrm>
          <a:prstGeom prst="rect">
            <a:avLst/>
          </a:prstGeom>
          <a:noFill/>
          <a:ln>
            <a:solidFill>
              <a:schemeClr val="tx1"/>
            </a:solidFill>
          </a:ln>
        </p:spPr>
        <p:txBody>
          <a:bodyPr wrap="square" rtlCol="0">
            <a:spAutoFit/>
          </a:bodyPr>
          <a:lstStyle/>
          <a:p>
            <a:r>
              <a:rPr lang="en-US" b="1" dirty="0" smtClean="0">
                <a:latin typeface="Courier New" panose="02070309020205020404" pitchFamily="49" charset="0"/>
                <a:cs typeface="Courier New" panose="02070309020205020404" pitchFamily="49" charset="0"/>
              </a:rPr>
              <a:t>R&gt; </a:t>
            </a:r>
            <a:r>
              <a:rPr lang="en-US" dirty="0" smtClean="0">
                <a:latin typeface="Courier New" panose="02070309020205020404" pitchFamily="49" charset="0"/>
                <a:cs typeface="Courier New" panose="02070309020205020404" pitchFamily="49" charset="0"/>
              </a:rPr>
              <a:t>formula(Sepal.Length~</a:t>
            </a:r>
            <a:r>
              <a:rPr lang="en-US" b="1" dirty="0" smtClean="0">
                <a:latin typeface="Courier New" panose="02070309020205020404" pitchFamily="49" charset="0"/>
                <a:cs typeface="Courier New" panose="02070309020205020404" pitchFamily="49" charset="0"/>
              </a:rPr>
              <a:t>0+</a:t>
            </a:r>
            <a:r>
              <a:rPr lang="en-US" dirty="0" smtClean="0">
                <a:latin typeface="Courier New" panose="02070309020205020404" pitchFamily="49" charset="0"/>
                <a:cs typeface="Courier New" panose="02070309020205020404" pitchFamily="49" charset="0"/>
              </a:rPr>
              <a:t>Sepal.Width*</a:t>
            </a:r>
            <a:r>
              <a:rPr lang="en-US" dirty="0" err="1" smtClean="0">
                <a:latin typeface="Courier New" panose="02070309020205020404" pitchFamily="49" charset="0"/>
                <a:cs typeface="Courier New" panose="02070309020205020404" pitchFamily="49" charset="0"/>
              </a:rPr>
              <a:t>Petal.Length</a:t>
            </a:r>
            <a:r>
              <a:rPr lang="en-US" dirty="0" smtClean="0">
                <a:latin typeface="Courier New" panose="02070309020205020404" pitchFamily="49" charset="0"/>
                <a:cs typeface="Courier New" panose="02070309020205020404" pitchFamily="49" charset="0"/>
              </a:rPr>
              <a:t> – </a:t>
            </a:r>
            <a:r>
              <a:rPr lang="en-US" dirty="0" err="1" smtClean="0">
                <a:latin typeface="Courier New" panose="02070309020205020404" pitchFamily="49" charset="0"/>
                <a:cs typeface="Courier New" panose="02070309020205020404" pitchFamily="49" charset="0"/>
              </a:rPr>
              <a:t>Petal.Length</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-&gt; </a:t>
            </a:r>
            <a:r>
              <a:rPr lang="en-US" dirty="0" smtClean="0">
                <a:latin typeface="Courier New" panose="02070309020205020404" pitchFamily="49" charset="0"/>
                <a:cs typeface="Courier New" panose="02070309020205020404" pitchFamily="49" charset="0"/>
              </a:rPr>
              <a:t>irisn.form4;</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775465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1316737"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The Multivariate Joint Effects Linear Model in R Example (Iris Data)</a:t>
            </a:r>
            <a:endParaRPr lang="en-US" dirty="0">
              <a:latin typeface="Times New Roman" panose="02020603050405020304" pitchFamily="18" charset="0"/>
              <a:cs typeface="Times New Roman" panose="02020603050405020304" pitchFamily="18" charset="0"/>
            </a:endParaRPr>
          </a:p>
        </p:txBody>
      </p:sp>
      <p:sp>
        <p:nvSpPr>
          <p:cNvPr id="6" name="AutoShape 4" descr="http://127.0.0.1:39177/graphics/plot_zoom_png?width=1200&amp;height=900"/>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4" name="Rectangle 3"/>
              <p:cNvSpPr/>
              <p:nvPr/>
            </p:nvSpPr>
            <p:spPr>
              <a:xfrm>
                <a:off x="1262516" y="939714"/>
                <a:ext cx="9726707" cy="39786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𝑌</m:t>
                          </m:r>
                        </m:e>
                        <m:sub>
                          <m:r>
                            <a:rPr lang="en-US" i="1">
                              <a:latin typeface="Cambria Math" panose="02040503050406030204" pitchFamily="18" charset="0"/>
                              <a:cs typeface="Times New Roman" panose="02020603050405020304" pitchFamily="18" charset="0"/>
                            </a:rPr>
                            <m:t>𝑖</m:t>
                          </m:r>
                        </m:sub>
                      </m:sSub>
                      <m:r>
                        <a:rPr lang="en-US" i="1">
                          <a:latin typeface="Cambria Math" panose="02040503050406030204" pitchFamily="18" charset="0"/>
                          <a:cs typeface="Times New Roman" panose="02020603050405020304" pitchFamily="18" charset="0"/>
                        </a:rPr>
                        <m:t>=</m:t>
                      </m:r>
                      <m:sSub>
                        <m:sSubPr>
                          <m:ctrlPr>
                            <a:rPr lang="en-US" i="1" smtClean="0">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ctrlPr>
                        </m:sSubPr>
                        <m:e>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𝛽</m:t>
                          </m:r>
                        </m:e>
                        <m:sub>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1</m:t>
                          </m:r>
                        </m:sub>
                      </m:sSub>
                      <m:sSub>
                        <m:sSubPr>
                          <m:ctrlP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ctrlPr>
                        </m:sSubPr>
                        <m:e>
                          <m:sSub>
                            <m:sSubPr>
                              <m:ctrlP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ctrlPr>
                            </m:sSubPr>
                            <m:e>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𝑋</m:t>
                              </m:r>
                            </m:e>
                            <m:sub>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1</m:t>
                              </m:r>
                            </m:sub>
                          </m:sSub>
                        </m:e>
                        <m:sub>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𝑖</m:t>
                          </m:r>
                        </m:sub>
                      </m:sSub>
                      <m:r>
                        <a:rPr lang="en-US" i="1">
                          <a:latin typeface="Cambria Math" panose="02040503050406030204" pitchFamily="18" charset="0"/>
                          <a:cs typeface="Times New Roman" panose="02020603050405020304" pitchFamily="18" charset="0"/>
                        </a:rPr>
                        <m:t>+</m:t>
                      </m:r>
                      <m:sSub>
                        <m:sSubPr>
                          <m:ctrlPr>
                            <a:rPr lang="en-US" i="1" smtClean="0">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𝛽</m:t>
                          </m:r>
                        </m:e>
                        <m:sub>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2</m:t>
                          </m:r>
                        </m:sub>
                      </m:sSub>
                      <m:sSub>
                        <m:sSubPr>
                          <m:ctrlP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ctrlPr>
                        </m:sSubPr>
                        <m:e>
                          <m:sSub>
                            <m:sSubPr>
                              <m:ctrlP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𝑋</m:t>
                              </m:r>
                            </m:e>
                            <m:sub>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2</m:t>
                              </m:r>
                            </m:sub>
                          </m:sSub>
                        </m:e>
                        <m:sub>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𝑖</m:t>
                          </m:r>
                        </m:sub>
                      </m:sSub>
                      <m:r>
                        <a:rPr lang="en-US" i="1">
                          <a:latin typeface="Cambria Math" panose="02040503050406030204" pitchFamily="18" charset="0"/>
                          <a:cs typeface="Times New Roman" panose="02020603050405020304" pitchFamily="18" charset="0"/>
                        </a:rPr>
                        <m:t>+</m:t>
                      </m:r>
                      <m:sSub>
                        <m:sSubPr>
                          <m:ctrlPr>
                            <a:rPr lang="en-US" i="1" smtClean="0">
                              <a:solidFill>
                                <a:schemeClr val="accent4">
                                  <a:lumMod val="75000"/>
                                </a:schemeClr>
                              </a:solidFill>
                              <a:latin typeface="Cambria Math" panose="02040503050406030204" pitchFamily="18" charset="0"/>
                              <a:cs typeface="Times New Roman" panose="02020603050405020304" pitchFamily="18" charset="0"/>
                            </a:rPr>
                          </m:ctrlPr>
                        </m:sSubPr>
                        <m:e>
                          <m:r>
                            <a:rPr lang="en-US" i="1">
                              <a:solidFill>
                                <a:schemeClr val="accent4">
                                  <a:lumMod val="75000"/>
                                </a:schemeClr>
                              </a:solidFill>
                              <a:latin typeface="Cambria Math" panose="02040503050406030204" pitchFamily="18" charset="0"/>
                              <a:cs typeface="Times New Roman" panose="02020603050405020304" pitchFamily="18" charset="0"/>
                            </a:rPr>
                            <m:t>𝛽</m:t>
                          </m:r>
                        </m:e>
                        <m:sub>
                          <m:r>
                            <a:rPr lang="en-US" i="1">
                              <a:solidFill>
                                <a:schemeClr val="accent4">
                                  <a:lumMod val="75000"/>
                                </a:schemeClr>
                              </a:solidFill>
                              <a:latin typeface="Cambria Math" panose="02040503050406030204" pitchFamily="18" charset="0"/>
                              <a:cs typeface="Times New Roman" panose="02020603050405020304" pitchFamily="18" charset="0"/>
                            </a:rPr>
                            <m:t>3</m:t>
                          </m:r>
                        </m:sub>
                      </m:sSub>
                      <m:sSub>
                        <m:sSubPr>
                          <m:ctrlPr>
                            <a:rPr lang="en-US" i="1">
                              <a:solidFill>
                                <a:schemeClr val="accent4">
                                  <a:lumMod val="75000"/>
                                </a:schemeClr>
                              </a:solidFill>
                              <a:latin typeface="Cambria Math" panose="02040503050406030204" pitchFamily="18" charset="0"/>
                              <a:cs typeface="Times New Roman" panose="02020603050405020304" pitchFamily="18" charset="0"/>
                            </a:rPr>
                          </m:ctrlPr>
                        </m:sSubPr>
                        <m:e>
                          <m:sSub>
                            <m:sSubPr>
                              <m:ctrlPr>
                                <a:rPr lang="en-US" i="1">
                                  <a:solidFill>
                                    <a:schemeClr val="accent4">
                                      <a:lumMod val="75000"/>
                                    </a:schemeClr>
                                  </a:solidFill>
                                  <a:latin typeface="Cambria Math" panose="02040503050406030204" pitchFamily="18" charset="0"/>
                                  <a:cs typeface="Times New Roman" panose="02020603050405020304" pitchFamily="18" charset="0"/>
                                </a:rPr>
                              </m:ctrlPr>
                            </m:sSubPr>
                            <m:e>
                              <m:r>
                                <a:rPr lang="en-US" i="1">
                                  <a:solidFill>
                                    <a:schemeClr val="accent4">
                                      <a:lumMod val="75000"/>
                                    </a:schemeClr>
                                  </a:solidFill>
                                  <a:latin typeface="Cambria Math" panose="02040503050406030204" pitchFamily="18" charset="0"/>
                                  <a:cs typeface="Times New Roman" panose="02020603050405020304" pitchFamily="18" charset="0"/>
                                </a:rPr>
                                <m:t>𝑋</m:t>
                              </m:r>
                            </m:e>
                            <m:sub>
                              <m:r>
                                <a:rPr lang="en-US" i="1">
                                  <a:solidFill>
                                    <a:schemeClr val="accent4">
                                      <a:lumMod val="75000"/>
                                    </a:schemeClr>
                                  </a:solidFill>
                                  <a:latin typeface="Cambria Math" panose="02040503050406030204" pitchFamily="18" charset="0"/>
                                  <a:cs typeface="Times New Roman" panose="02020603050405020304" pitchFamily="18" charset="0"/>
                                </a:rPr>
                                <m:t>3</m:t>
                              </m:r>
                            </m:sub>
                          </m:sSub>
                        </m:e>
                        <m:sub>
                          <m:r>
                            <a:rPr lang="en-US" i="1">
                              <a:solidFill>
                                <a:schemeClr val="accent4">
                                  <a:lumMod val="75000"/>
                                </a:schemeClr>
                              </a:solidFill>
                              <a:latin typeface="Cambria Math" panose="02040503050406030204" pitchFamily="18" charset="0"/>
                              <a:cs typeface="Times New Roman" panose="02020603050405020304" pitchFamily="18" charset="0"/>
                            </a:rPr>
                            <m:t>𝑖</m:t>
                          </m:r>
                        </m:sub>
                      </m:sSub>
                      <m:r>
                        <a:rPr lang="en-US" i="1">
                          <a:latin typeface="Cambria Math" panose="02040503050406030204" pitchFamily="18" charset="0"/>
                          <a:cs typeface="Times New Roman" panose="02020603050405020304" pitchFamily="18" charset="0"/>
                        </a:rPr>
                        <m:t>+</m:t>
                      </m:r>
                      <m:sSub>
                        <m:sSubPr>
                          <m:ctrlPr>
                            <a:rPr lang="en-US" i="1" smtClean="0">
                              <a:solidFill>
                                <a:schemeClr val="accent4"/>
                              </a:solidFill>
                              <a:latin typeface="Cambria Math" panose="02040503050406030204" pitchFamily="18" charset="0"/>
                              <a:cs typeface="Times New Roman" panose="02020603050405020304" pitchFamily="18" charset="0"/>
                            </a:rPr>
                          </m:ctrlPr>
                        </m:sSubPr>
                        <m:e>
                          <m:r>
                            <a:rPr lang="en-US" i="1">
                              <a:solidFill>
                                <a:schemeClr val="accent4"/>
                              </a:solidFill>
                              <a:latin typeface="Cambria Math" panose="02040503050406030204" pitchFamily="18" charset="0"/>
                              <a:cs typeface="Times New Roman" panose="02020603050405020304" pitchFamily="18" charset="0"/>
                            </a:rPr>
                            <m:t>𝛽</m:t>
                          </m:r>
                        </m:e>
                        <m:sub>
                          <m:r>
                            <a:rPr lang="en-US" i="1">
                              <a:solidFill>
                                <a:schemeClr val="accent4"/>
                              </a:solidFill>
                              <a:latin typeface="Cambria Math" panose="02040503050406030204" pitchFamily="18" charset="0"/>
                              <a:cs typeface="Times New Roman" panose="02020603050405020304" pitchFamily="18" charset="0"/>
                            </a:rPr>
                            <m:t>12</m:t>
                          </m:r>
                        </m:sub>
                      </m:sSub>
                      <m:r>
                        <a:rPr lang="en-US" i="1">
                          <a:solidFill>
                            <a:schemeClr val="accent4"/>
                          </a:solidFill>
                          <a:latin typeface="Cambria Math" panose="02040503050406030204" pitchFamily="18" charset="0"/>
                          <a:cs typeface="Times New Roman" panose="02020603050405020304" pitchFamily="18" charset="0"/>
                        </a:rPr>
                        <m:t>(</m:t>
                      </m:r>
                      <m:sSub>
                        <m:sSubPr>
                          <m:ctrlPr>
                            <a:rPr lang="en-US" i="1">
                              <a:solidFill>
                                <a:schemeClr val="accent4"/>
                              </a:solidFill>
                              <a:latin typeface="Cambria Math" panose="02040503050406030204" pitchFamily="18" charset="0"/>
                              <a:cs typeface="Times New Roman" panose="02020603050405020304" pitchFamily="18" charset="0"/>
                            </a:rPr>
                          </m:ctrlPr>
                        </m:sSubPr>
                        <m:e>
                          <m:sSub>
                            <m:sSubPr>
                              <m:ctrlPr>
                                <a:rPr lang="en-US" i="1">
                                  <a:solidFill>
                                    <a:schemeClr val="accent4"/>
                                  </a:solidFill>
                                  <a:latin typeface="Cambria Math" panose="02040503050406030204" pitchFamily="18" charset="0"/>
                                  <a:cs typeface="Times New Roman" panose="02020603050405020304" pitchFamily="18" charset="0"/>
                                </a:rPr>
                              </m:ctrlPr>
                            </m:sSubPr>
                            <m:e>
                              <m:r>
                                <a:rPr lang="en-US" i="1">
                                  <a:solidFill>
                                    <a:schemeClr val="accent4"/>
                                  </a:solidFill>
                                  <a:latin typeface="Cambria Math" panose="02040503050406030204" pitchFamily="18" charset="0"/>
                                  <a:cs typeface="Times New Roman" panose="02020603050405020304" pitchFamily="18" charset="0"/>
                                </a:rPr>
                                <m:t>𝑋</m:t>
                              </m:r>
                            </m:e>
                            <m:sub>
                              <m:r>
                                <a:rPr lang="en-US" i="1">
                                  <a:solidFill>
                                    <a:schemeClr val="accent4"/>
                                  </a:solidFill>
                                  <a:latin typeface="Cambria Math" panose="02040503050406030204" pitchFamily="18" charset="0"/>
                                  <a:cs typeface="Times New Roman" panose="02020603050405020304" pitchFamily="18" charset="0"/>
                                </a:rPr>
                                <m:t>1</m:t>
                              </m:r>
                            </m:sub>
                          </m:sSub>
                        </m:e>
                        <m:sub>
                          <m:r>
                            <a:rPr lang="en-US" i="1">
                              <a:solidFill>
                                <a:schemeClr val="accent4"/>
                              </a:solidFill>
                              <a:latin typeface="Cambria Math" panose="02040503050406030204" pitchFamily="18" charset="0"/>
                              <a:cs typeface="Times New Roman" panose="02020603050405020304" pitchFamily="18" charset="0"/>
                            </a:rPr>
                            <m:t>𝑖</m:t>
                          </m:r>
                        </m:sub>
                      </m:sSub>
                      <m:sSub>
                        <m:sSubPr>
                          <m:ctrlPr>
                            <a:rPr lang="en-US" i="1">
                              <a:solidFill>
                                <a:schemeClr val="accent4"/>
                              </a:solidFill>
                              <a:latin typeface="Cambria Math" panose="02040503050406030204" pitchFamily="18" charset="0"/>
                              <a:cs typeface="Times New Roman" panose="02020603050405020304" pitchFamily="18" charset="0"/>
                            </a:rPr>
                          </m:ctrlPr>
                        </m:sSubPr>
                        <m:e>
                          <m:sSub>
                            <m:sSubPr>
                              <m:ctrlPr>
                                <a:rPr lang="en-US" i="1">
                                  <a:solidFill>
                                    <a:schemeClr val="accent4"/>
                                  </a:solidFill>
                                  <a:latin typeface="Cambria Math" panose="02040503050406030204" pitchFamily="18" charset="0"/>
                                  <a:cs typeface="Times New Roman" panose="02020603050405020304" pitchFamily="18" charset="0"/>
                                </a:rPr>
                              </m:ctrlPr>
                            </m:sSubPr>
                            <m:e>
                              <m:r>
                                <a:rPr lang="en-US" i="1">
                                  <a:solidFill>
                                    <a:schemeClr val="accent4"/>
                                  </a:solidFill>
                                  <a:latin typeface="Cambria Math" panose="02040503050406030204" pitchFamily="18" charset="0"/>
                                  <a:cs typeface="Times New Roman" panose="02020603050405020304" pitchFamily="18" charset="0"/>
                                </a:rPr>
                                <m:t>𝑋</m:t>
                              </m:r>
                            </m:e>
                            <m:sub>
                              <m:r>
                                <a:rPr lang="en-US" i="1">
                                  <a:solidFill>
                                    <a:schemeClr val="accent4"/>
                                  </a:solidFill>
                                  <a:latin typeface="Cambria Math" panose="02040503050406030204" pitchFamily="18" charset="0"/>
                                  <a:cs typeface="Times New Roman" panose="02020603050405020304" pitchFamily="18" charset="0"/>
                                </a:rPr>
                                <m:t>2</m:t>
                              </m:r>
                            </m:sub>
                          </m:sSub>
                        </m:e>
                        <m:sub>
                          <m:r>
                            <a:rPr lang="en-US" i="1">
                              <a:solidFill>
                                <a:schemeClr val="accent4"/>
                              </a:solidFill>
                              <a:latin typeface="Cambria Math" panose="02040503050406030204" pitchFamily="18" charset="0"/>
                              <a:cs typeface="Times New Roman" panose="02020603050405020304" pitchFamily="18" charset="0"/>
                            </a:rPr>
                            <m:t>𝑖</m:t>
                          </m:r>
                        </m:sub>
                      </m:sSub>
                      <m:r>
                        <a:rPr lang="en-US" i="1">
                          <a:solidFill>
                            <a:schemeClr val="accent4"/>
                          </a:solidFill>
                          <a:latin typeface="Cambria Math" panose="02040503050406030204" pitchFamily="18" charset="0"/>
                          <a:cs typeface="Times New Roman" panose="02020603050405020304" pitchFamily="18" charset="0"/>
                        </a:rPr>
                        <m:t>)</m:t>
                      </m:r>
                      <m:r>
                        <a:rPr lang="en-US" i="1" smtClean="0">
                          <a:solidFill>
                            <a:schemeClr val="tx1"/>
                          </a:solidFill>
                          <a:latin typeface="Cambria Math" panose="02040503050406030204" pitchFamily="18" charset="0"/>
                          <a:cs typeface="Times New Roman" panose="02020603050405020304" pitchFamily="18" charset="0"/>
                        </a:rPr>
                        <m:t>+</m:t>
                      </m:r>
                      <m:sSub>
                        <m:sSubPr>
                          <m:ctrlPr>
                            <a:rPr lang="en-US" i="1" smtClean="0">
                              <a:solidFill>
                                <a:schemeClr val="tx2">
                                  <a:lumMod val="60000"/>
                                  <a:lumOff val="40000"/>
                                </a:schemeClr>
                              </a:solidFill>
                              <a:latin typeface="Cambria Math" panose="02040503050406030204" pitchFamily="18" charset="0"/>
                              <a:cs typeface="Times New Roman" panose="02020603050405020304" pitchFamily="18" charset="0"/>
                            </a:rPr>
                          </m:ctrlPr>
                        </m:sSubPr>
                        <m:e>
                          <m:r>
                            <a:rPr lang="en-US" i="1">
                              <a:solidFill>
                                <a:schemeClr val="tx2">
                                  <a:lumMod val="60000"/>
                                  <a:lumOff val="40000"/>
                                </a:schemeClr>
                              </a:solidFill>
                              <a:latin typeface="Cambria Math" panose="02040503050406030204" pitchFamily="18" charset="0"/>
                              <a:cs typeface="Times New Roman" panose="02020603050405020304" pitchFamily="18" charset="0"/>
                            </a:rPr>
                            <m:t>𝛽</m:t>
                          </m:r>
                        </m:e>
                        <m:sub>
                          <m:r>
                            <a:rPr lang="en-US" i="1">
                              <a:solidFill>
                                <a:schemeClr val="tx2">
                                  <a:lumMod val="60000"/>
                                  <a:lumOff val="40000"/>
                                </a:schemeClr>
                              </a:solidFill>
                              <a:latin typeface="Cambria Math" panose="02040503050406030204" pitchFamily="18" charset="0"/>
                              <a:cs typeface="Times New Roman" panose="02020603050405020304" pitchFamily="18" charset="0"/>
                            </a:rPr>
                            <m:t>13</m:t>
                          </m:r>
                        </m:sub>
                      </m:sSub>
                      <m:r>
                        <a:rPr lang="en-US" i="1">
                          <a:solidFill>
                            <a:schemeClr val="tx2">
                              <a:lumMod val="60000"/>
                              <a:lumOff val="40000"/>
                            </a:schemeClr>
                          </a:solidFill>
                          <a:latin typeface="Cambria Math" panose="02040503050406030204" pitchFamily="18" charset="0"/>
                          <a:cs typeface="Times New Roman" panose="02020603050405020304" pitchFamily="18" charset="0"/>
                        </a:rPr>
                        <m:t>(</m:t>
                      </m:r>
                      <m:sSub>
                        <m:sSubPr>
                          <m:ctrlPr>
                            <a:rPr lang="en-US" i="1">
                              <a:solidFill>
                                <a:schemeClr val="tx2">
                                  <a:lumMod val="60000"/>
                                  <a:lumOff val="40000"/>
                                </a:schemeClr>
                              </a:solidFill>
                              <a:latin typeface="Cambria Math" panose="02040503050406030204" pitchFamily="18" charset="0"/>
                              <a:cs typeface="Times New Roman" panose="02020603050405020304" pitchFamily="18" charset="0"/>
                            </a:rPr>
                          </m:ctrlPr>
                        </m:sSubPr>
                        <m:e>
                          <m:sSub>
                            <m:sSubPr>
                              <m:ctrlPr>
                                <a:rPr lang="en-US" i="1">
                                  <a:solidFill>
                                    <a:schemeClr val="tx2">
                                      <a:lumMod val="60000"/>
                                      <a:lumOff val="40000"/>
                                    </a:schemeClr>
                                  </a:solidFill>
                                  <a:latin typeface="Cambria Math" panose="02040503050406030204" pitchFamily="18" charset="0"/>
                                  <a:cs typeface="Times New Roman" panose="02020603050405020304" pitchFamily="18" charset="0"/>
                                </a:rPr>
                              </m:ctrlPr>
                            </m:sSubPr>
                            <m:e>
                              <m:r>
                                <a:rPr lang="en-US" i="1">
                                  <a:solidFill>
                                    <a:schemeClr val="tx2">
                                      <a:lumMod val="60000"/>
                                      <a:lumOff val="40000"/>
                                    </a:schemeClr>
                                  </a:solidFill>
                                  <a:latin typeface="Cambria Math" panose="02040503050406030204" pitchFamily="18" charset="0"/>
                                  <a:cs typeface="Times New Roman" panose="02020603050405020304" pitchFamily="18" charset="0"/>
                                </a:rPr>
                                <m:t>𝑋</m:t>
                              </m:r>
                            </m:e>
                            <m:sub>
                              <m:r>
                                <a:rPr lang="en-US" i="1">
                                  <a:solidFill>
                                    <a:schemeClr val="tx2">
                                      <a:lumMod val="60000"/>
                                      <a:lumOff val="40000"/>
                                    </a:schemeClr>
                                  </a:solidFill>
                                  <a:latin typeface="Cambria Math" panose="02040503050406030204" pitchFamily="18" charset="0"/>
                                  <a:cs typeface="Times New Roman" panose="02020603050405020304" pitchFamily="18" charset="0"/>
                                </a:rPr>
                                <m:t>1</m:t>
                              </m:r>
                            </m:sub>
                          </m:sSub>
                        </m:e>
                        <m:sub>
                          <m:r>
                            <a:rPr lang="en-US" i="1">
                              <a:solidFill>
                                <a:schemeClr val="tx2">
                                  <a:lumMod val="60000"/>
                                  <a:lumOff val="40000"/>
                                </a:schemeClr>
                              </a:solidFill>
                              <a:latin typeface="Cambria Math" panose="02040503050406030204" pitchFamily="18" charset="0"/>
                              <a:cs typeface="Times New Roman" panose="02020603050405020304" pitchFamily="18" charset="0"/>
                            </a:rPr>
                            <m:t>𝑖</m:t>
                          </m:r>
                        </m:sub>
                      </m:sSub>
                      <m:sSub>
                        <m:sSubPr>
                          <m:ctrlPr>
                            <a:rPr lang="en-US" i="1">
                              <a:solidFill>
                                <a:schemeClr val="tx2">
                                  <a:lumMod val="60000"/>
                                  <a:lumOff val="40000"/>
                                </a:schemeClr>
                              </a:solidFill>
                              <a:latin typeface="Cambria Math" panose="02040503050406030204" pitchFamily="18" charset="0"/>
                              <a:cs typeface="Times New Roman" panose="02020603050405020304" pitchFamily="18" charset="0"/>
                            </a:rPr>
                          </m:ctrlPr>
                        </m:sSubPr>
                        <m:e>
                          <m:sSub>
                            <m:sSubPr>
                              <m:ctrlPr>
                                <a:rPr lang="en-US" i="1">
                                  <a:solidFill>
                                    <a:schemeClr val="tx2">
                                      <a:lumMod val="60000"/>
                                      <a:lumOff val="40000"/>
                                    </a:schemeClr>
                                  </a:solidFill>
                                  <a:latin typeface="Cambria Math" panose="02040503050406030204" pitchFamily="18" charset="0"/>
                                  <a:cs typeface="Times New Roman" panose="02020603050405020304" pitchFamily="18" charset="0"/>
                                </a:rPr>
                              </m:ctrlPr>
                            </m:sSubPr>
                            <m:e>
                              <m:r>
                                <a:rPr lang="en-US" i="1">
                                  <a:solidFill>
                                    <a:schemeClr val="tx2">
                                      <a:lumMod val="60000"/>
                                      <a:lumOff val="40000"/>
                                    </a:schemeClr>
                                  </a:solidFill>
                                  <a:latin typeface="Cambria Math" panose="02040503050406030204" pitchFamily="18" charset="0"/>
                                  <a:cs typeface="Times New Roman" panose="02020603050405020304" pitchFamily="18" charset="0"/>
                                </a:rPr>
                                <m:t>𝑋</m:t>
                              </m:r>
                            </m:e>
                            <m:sub>
                              <m:r>
                                <a:rPr lang="en-US" i="1">
                                  <a:solidFill>
                                    <a:schemeClr val="tx2">
                                      <a:lumMod val="60000"/>
                                      <a:lumOff val="40000"/>
                                    </a:schemeClr>
                                  </a:solidFill>
                                  <a:latin typeface="Cambria Math" panose="02040503050406030204" pitchFamily="18" charset="0"/>
                                  <a:cs typeface="Times New Roman" panose="02020603050405020304" pitchFamily="18" charset="0"/>
                                </a:rPr>
                                <m:t>3</m:t>
                              </m:r>
                            </m:sub>
                          </m:sSub>
                        </m:e>
                        <m:sub>
                          <m:r>
                            <a:rPr lang="en-US" i="1">
                              <a:solidFill>
                                <a:schemeClr val="tx2">
                                  <a:lumMod val="60000"/>
                                  <a:lumOff val="40000"/>
                                </a:schemeClr>
                              </a:solidFill>
                              <a:latin typeface="Cambria Math" panose="02040503050406030204" pitchFamily="18" charset="0"/>
                              <a:cs typeface="Times New Roman" panose="02020603050405020304" pitchFamily="18" charset="0"/>
                            </a:rPr>
                            <m:t>𝑖</m:t>
                          </m:r>
                        </m:sub>
                      </m:sSub>
                      <m:r>
                        <a:rPr lang="en-US" i="1">
                          <a:solidFill>
                            <a:schemeClr val="tx2">
                              <a:lumMod val="60000"/>
                              <a:lumOff val="40000"/>
                            </a:schemeClr>
                          </a:solidFill>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m:t>
                      </m:r>
                      <m:sSub>
                        <m:sSubPr>
                          <m:ctrlPr>
                            <a:rPr lang="en-US" i="1" smtClean="0">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𝛽</m:t>
                          </m:r>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23</m:t>
                          </m:r>
                        </m:sub>
                      </m:s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m:t>
                      </m:r>
                      <m:sSub>
                        <m:sSubPr>
                          <m:ctrlP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sSub>
                            <m:sSubPr>
                              <m:ctrlP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𝑋</m:t>
                              </m:r>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2</m:t>
                              </m:r>
                            </m:sub>
                          </m:sSub>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𝑖</m:t>
                          </m:r>
                        </m:sub>
                      </m:sSub>
                      <m:sSub>
                        <m:sSubPr>
                          <m:ctrlP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sSub>
                            <m:sSubPr>
                              <m:ctrlP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𝑋</m:t>
                              </m:r>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3</m:t>
                              </m:r>
                            </m:sub>
                          </m:sSub>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𝑖</m:t>
                          </m:r>
                        </m:sub>
                      </m:s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m:t>
                      </m:r>
                      <m:sSub>
                        <m:sSubPr>
                          <m:ctrlPr>
                            <a:rPr lang="en-US" i="1" smtClean="0">
                              <a:solidFill>
                                <a:schemeClr val="accent5"/>
                              </a:solidFill>
                              <a:latin typeface="Cambria Math" panose="02040503050406030204" pitchFamily="18" charset="0"/>
                              <a:cs typeface="Times New Roman" panose="02020603050405020304" pitchFamily="18" charset="0"/>
                            </a:rPr>
                          </m:ctrlPr>
                        </m:sSubPr>
                        <m:e>
                          <m:r>
                            <a:rPr lang="en-US" i="1">
                              <a:solidFill>
                                <a:schemeClr val="accent5"/>
                              </a:solidFill>
                              <a:latin typeface="Cambria Math" panose="02040503050406030204" pitchFamily="18" charset="0"/>
                              <a:cs typeface="Times New Roman" panose="02020603050405020304" pitchFamily="18" charset="0"/>
                            </a:rPr>
                            <m:t>𝛽</m:t>
                          </m:r>
                        </m:e>
                        <m:sub>
                          <m:r>
                            <a:rPr lang="en-US" i="1">
                              <a:solidFill>
                                <a:schemeClr val="accent5"/>
                              </a:solidFill>
                              <a:latin typeface="Cambria Math" panose="02040503050406030204" pitchFamily="18" charset="0"/>
                              <a:cs typeface="Times New Roman" panose="02020603050405020304" pitchFamily="18" charset="0"/>
                            </a:rPr>
                            <m:t>123</m:t>
                          </m:r>
                        </m:sub>
                      </m:sSub>
                      <m:r>
                        <a:rPr lang="en-US" i="1">
                          <a:solidFill>
                            <a:schemeClr val="accent5"/>
                          </a:solidFill>
                          <a:latin typeface="Cambria Math" panose="02040503050406030204" pitchFamily="18" charset="0"/>
                          <a:cs typeface="Times New Roman" panose="02020603050405020304" pitchFamily="18" charset="0"/>
                        </a:rPr>
                        <m:t>(</m:t>
                      </m:r>
                      <m:sSub>
                        <m:sSubPr>
                          <m:ctrlPr>
                            <a:rPr lang="en-US" i="1">
                              <a:solidFill>
                                <a:schemeClr val="accent5"/>
                              </a:solidFill>
                              <a:latin typeface="Cambria Math" panose="02040503050406030204" pitchFamily="18" charset="0"/>
                              <a:cs typeface="Times New Roman" panose="02020603050405020304" pitchFamily="18" charset="0"/>
                            </a:rPr>
                          </m:ctrlPr>
                        </m:sSubPr>
                        <m:e>
                          <m:sSub>
                            <m:sSubPr>
                              <m:ctrlPr>
                                <a:rPr lang="en-US" i="1">
                                  <a:solidFill>
                                    <a:schemeClr val="accent5"/>
                                  </a:solidFill>
                                  <a:latin typeface="Cambria Math" panose="02040503050406030204" pitchFamily="18" charset="0"/>
                                  <a:cs typeface="Times New Roman" panose="02020603050405020304" pitchFamily="18" charset="0"/>
                                </a:rPr>
                              </m:ctrlPr>
                            </m:sSubPr>
                            <m:e>
                              <m:r>
                                <a:rPr lang="en-US" i="1">
                                  <a:solidFill>
                                    <a:schemeClr val="accent5"/>
                                  </a:solidFill>
                                  <a:latin typeface="Cambria Math" panose="02040503050406030204" pitchFamily="18" charset="0"/>
                                  <a:cs typeface="Times New Roman" panose="02020603050405020304" pitchFamily="18" charset="0"/>
                                </a:rPr>
                                <m:t>𝑋</m:t>
                              </m:r>
                            </m:e>
                            <m:sub>
                              <m:r>
                                <a:rPr lang="en-US" i="1">
                                  <a:solidFill>
                                    <a:schemeClr val="accent5"/>
                                  </a:solidFill>
                                  <a:latin typeface="Cambria Math" panose="02040503050406030204" pitchFamily="18" charset="0"/>
                                  <a:cs typeface="Times New Roman" panose="02020603050405020304" pitchFamily="18" charset="0"/>
                                </a:rPr>
                                <m:t>1</m:t>
                              </m:r>
                            </m:sub>
                          </m:sSub>
                        </m:e>
                        <m:sub>
                          <m:r>
                            <a:rPr lang="en-US" i="1">
                              <a:solidFill>
                                <a:schemeClr val="accent5"/>
                              </a:solidFill>
                              <a:latin typeface="Cambria Math" panose="02040503050406030204" pitchFamily="18" charset="0"/>
                              <a:cs typeface="Times New Roman" panose="02020603050405020304" pitchFamily="18" charset="0"/>
                            </a:rPr>
                            <m:t>𝑖</m:t>
                          </m:r>
                        </m:sub>
                      </m:sSub>
                      <m:sSub>
                        <m:sSubPr>
                          <m:ctrlPr>
                            <a:rPr lang="en-US" i="1">
                              <a:solidFill>
                                <a:schemeClr val="accent5"/>
                              </a:solidFill>
                              <a:latin typeface="Cambria Math" panose="02040503050406030204" pitchFamily="18" charset="0"/>
                              <a:cs typeface="Times New Roman" panose="02020603050405020304" pitchFamily="18" charset="0"/>
                            </a:rPr>
                          </m:ctrlPr>
                        </m:sSubPr>
                        <m:e>
                          <m:sSub>
                            <m:sSubPr>
                              <m:ctrlPr>
                                <a:rPr lang="en-US" i="1">
                                  <a:solidFill>
                                    <a:schemeClr val="accent5"/>
                                  </a:solidFill>
                                  <a:latin typeface="Cambria Math" panose="02040503050406030204" pitchFamily="18" charset="0"/>
                                  <a:cs typeface="Times New Roman" panose="02020603050405020304" pitchFamily="18" charset="0"/>
                                </a:rPr>
                              </m:ctrlPr>
                            </m:sSubPr>
                            <m:e>
                              <m:r>
                                <a:rPr lang="en-US" i="1">
                                  <a:solidFill>
                                    <a:schemeClr val="accent5"/>
                                  </a:solidFill>
                                  <a:latin typeface="Cambria Math" panose="02040503050406030204" pitchFamily="18" charset="0"/>
                                  <a:cs typeface="Times New Roman" panose="02020603050405020304" pitchFamily="18" charset="0"/>
                                </a:rPr>
                                <m:t>𝑋</m:t>
                              </m:r>
                            </m:e>
                            <m:sub>
                              <m:r>
                                <a:rPr lang="en-US" i="1">
                                  <a:solidFill>
                                    <a:schemeClr val="accent5"/>
                                  </a:solidFill>
                                  <a:latin typeface="Cambria Math" panose="02040503050406030204" pitchFamily="18" charset="0"/>
                                  <a:cs typeface="Times New Roman" panose="02020603050405020304" pitchFamily="18" charset="0"/>
                                </a:rPr>
                                <m:t>2</m:t>
                              </m:r>
                            </m:sub>
                          </m:sSub>
                        </m:e>
                        <m:sub>
                          <m:r>
                            <a:rPr lang="en-US" i="1">
                              <a:solidFill>
                                <a:schemeClr val="accent5"/>
                              </a:solidFill>
                              <a:latin typeface="Cambria Math" panose="02040503050406030204" pitchFamily="18" charset="0"/>
                              <a:cs typeface="Times New Roman" panose="02020603050405020304" pitchFamily="18" charset="0"/>
                            </a:rPr>
                            <m:t>𝑖</m:t>
                          </m:r>
                        </m:sub>
                      </m:sSub>
                      <m:sSub>
                        <m:sSubPr>
                          <m:ctrlPr>
                            <a:rPr lang="en-US" i="1">
                              <a:solidFill>
                                <a:schemeClr val="accent5"/>
                              </a:solidFill>
                              <a:latin typeface="Cambria Math" panose="02040503050406030204" pitchFamily="18" charset="0"/>
                              <a:cs typeface="Times New Roman" panose="02020603050405020304" pitchFamily="18" charset="0"/>
                            </a:rPr>
                          </m:ctrlPr>
                        </m:sSubPr>
                        <m:e>
                          <m:sSub>
                            <m:sSubPr>
                              <m:ctrlPr>
                                <a:rPr lang="en-US" i="1">
                                  <a:solidFill>
                                    <a:schemeClr val="accent5"/>
                                  </a:solidFill>
                                  <a:latin typeface="Cambria Math" panose="02040503050406030204" pitchFamily="18" charset="0"/>
                                  <a:cs typeface="Times New Roman" panose="02020603050405020304" pitchFamily="18" charset="0"/>
                                </a:rPr>
                              </m:ctrlPr>
                            </m:sSubPr>
                            <m:e>
                              <m:r>
                                <a:rPr lang="en-US" i="1">
                                  <a:solidFill>
                                    <a:schemeClr val="accent5"/>
                                  </a:solidFill>
                                  <a:latin typeface="Cambria Math" panose="02040503050406030204" pitchFamily="18" charset="0"/>
                                  <a:cs typeface="Times New Roman" panose="02020603050405020304" pitchFamily="18" charset="0"/>
                                </a:rPr>
                                <m:t>𝑋</m:t>
                              </m:r>
                            </m:e>
                            <m:sub>
                              <m:r>
                                <a:rPr lang="en-US" i="1">
                                  <a:solidFill>
                                    <a:schemeClr val="accent5"/>
                                  </a:solidFill>
                                  <a:latin typeface="Cambria Math" panose="02040503050406030204" pitchFamily="18" charset="0"/>
                                  <a:cs typeface="Times New Roman" panose="02020603050405020304" pitchFamily="18" charset="0"/>
                                </a:rPr>
                                <m:t>3</m:t>
                              </m:r>
                            </m:sub>
                          </m:sSub>
                        </m:e>
                        <m:sub>
                          <m:r>
                            <a:rPr lang="en-US" i="1">
                              <a:solidFill>
                                <a:schemeClr val="accent5"/>
                              </a:solidFill>
                              <a:latin typeface="Cambria Math" panose="02040503050406030204" pitchFamily="18" charset="0"/>
                              <a:cs typeface="Times New Roman" panose="02020603050405020304" pitchFamily="18" charset="0"/>
                            </a:rPr>
                            <m:t>𝑖</m:t>
                          </m:r>
                        </m:sub>
                      </m:sSub>
                      <m:r>
                        <a:rPr lang="en-US" i="1">
                          <a:solidFill>
                            <a:schemeClr val="accent5"/>
                          </a:solidFill>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𝜀</m:t>
                          </m:r>
                        </m:e>
                        <m:sub>
                          <m:r>
                            <a:rPr lang="en-US" i="1">
                              <a:latin typeface="Cambria Math" panose="02040503050406030204" pitchFamily="18" charset="0"/>
                              <a:cs typeface="Times New Roman" panose="02020603050405020304" pitchFamily="18" charset="0"/>
                            </a:rPr>
                            <m:t>𝑖</m:t>
                          </m:r>
                        </m:sub>
                      </m:sSub>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262516" y="939714"/>
                <a:ext cx="9726707" cy="397866"/>
              </a:xfrm>
              <a:prstGeom prst="rect">
                <a:avLst/>
              </a:prstGeom>
              <a:blipFill>
                <a:blip r:embed="rId2"/>
                <a:stretch>
                  <a:fillRect b="-7692"/>
                </a:stretch>
              </a:blipFill>
            </p:spPr>
            <p:txBody>
              <a:bodyPr/>
              <a:lstStyle/>
              <a:p>
                <a:r>
                  <a:rPr lang="en-US">
                    <a:noFill/>
                  </a:rPr>
                  <a:t> </a:t>
                </a:r>
              </a:p>
            </p:txBody>
          </p:sp>
        </mc:Fallback>
      </mc:AlternateContent>
      <p:pic>
        <p:nvPicPr>
          <p:cNvPr id="3" name="Picture 2"/>
          <p:cNvPicPr>
            <a:picLocks noChangeAspect="1"/>
          </p:cNvPicPr>
          <p:nvPr/>
        </p:nvPicPr>
        <p:blipFill>
          <a:blip r:embed="rId3"/>
          <a:stretch>
            <a:fillRect/>
          </a:stretch>
        </p:blipFill>
        <p:spPr>
          <a:xfrm>
            <a:off x="216834" y="1595717"/>
            <a:ext cx="7595398" cy="4975412"/>
          </a:xfrm>
          <a:prstGeom prst="rect">
            <a:avLst/>
          </a:prstGeom>
        </p:spPr>
      </p:pic>
      <p:sp>
        <p:nvSpPr>
          <p:cNvPr id="7" name="TextBox 6"/>
          <p:cNvSpPr txBox="1"/>
          <p:nvPr/>
        </p:nvSpPr>
        <p:spPr>
          <a:xfrm>
            <a:off x="7942729" y="1524000"/>
            <a:ext cx="4249271" cy="3693319"/>
          </a:xfrm>
          <a:prstGeom prst="rect">
            <a:avLst/>
          </a:prstGeom>
          <a:noFill/>
        </p:spPr>
        <p:txBody>
          <a:bodyPr wrap="square" rtlCol="0">
            <a:spAutoFit/>
          </a:bodyPr>
          <a:lstStyle/>
          <a:p>
            <a:r>
              <a:rPr lang="en-US" dirty="0" smtClean="0"/>
              <a:t>“For each one cm increase in Petal Length, the expected change in Sepal Length per one cm increase in Septal Width will decrease (on average, or ‘an expected’) from 1.27703 cm by 0.367 cm”</a:t>
            </a:r>
          </a:p>
          <a:p>
            <a:endParaRPr lang="en-US" dirty="0"/>
          </a:p>
          <a:p>
            <a:pPr algn="ctr"/>
            <a:r>
              <a:rPr lang="en-US" dirty="0" smtClean="0"/>
              <a:t>-or-</a:t>
            </a:r>
          </a:p>
          <a:p>
            <a:endParaRPr lang="en-US" dirty="0"/>
          </a:p>
          <a:p>
            <a:r>
              <a:rPr lang="en-US" dirty="0" smtClean="0"/>
              <a:t>“</a:t>
            </a:r>
            <a:r>
              <a:rPr lang="en-US" dirty="0"/>
              <a:t>For each one cm increase in </a:t>
            </a:r>
            <a:r>
              <a:rPr lang="en-US" dirty="0" smtClean="0"/>
              <a:t>Sepal Width, </a:t>
            </a:r>
            <a:r>
              <a:rPr lang="en-US" dirty="0"/>
              <a:t>the expected change in Sepal Length per one cm increase in </a:t>
            </a:r>
            <a:r>
              <a:rPr lang="en-US" dirty="0" smtClean="0"/>
              <a:t>Petal Length will </a:t>
            </a:r>
            <a:r>
              <a:rPr lang="en-US" dirty="0"/>
              <a:t>decrease </a:t>
            </a:r>
            <a:r>
              <a:rPr lang="en-US" dirty="0" smtClean="0"/>
              <a:t>(on average from, </a:t>
            </a:r>
            <a:r>
              <a:rPr lang="en-US" dirty="0"/>
              <a:t>or </a:t>
            </a:r>
            <a:r>
              <a:rPr lang="en-US" dirty="0" smtClean="0"/>
              <a:t>‘an </a:t>
            </a:r>
            <a:r>
              <a:rPr lang="en-US" dirty="0"/>
              <a:t>expected’) from </a:t>
            </a:r>
            <a:r>
              <a:rPr lang="en-US" dirty="0" smtClean="0"/>
              <a:t>1.77850 </a:t>
            </a:r>
            <a:r>
              <a:rPr lang="en-US" dirty="0"/>
              <a:t>cm by 0.367 cm</a:t>
            </a:r>
            <a:r>
              <a:rPr lang="en-US" dirty="0" smtClean="0"/>
              <a:t>”</a:t>
            </a:r>
            <a:endParaRPr lang="en-US" dirty="0"/>
          </a:p>
        </p:txBody>
      </p:sp>
      <p:sp>
        <p:nvSpPr>
          <p:cNvPr id="8" name="TextBox 7"/>
          <p:cNvSpPr txBox="1"/>
          <p:nvPr/>
        </p:nvSpPr>
        <p:spPr>
          <a:xfrm>
            <a:off x="7812232" y="5181320"/>
            <a:ext cx="4482353" cy="646331"/>
          </a:xfrm>
          <a:prstGeom prst="rect">
            <a:avLst/>
          </a:prstGeom>
          <a:noFill/>
        </p:spPr>
        <p:txBody>
          <a:bodyPr wrap="square" rtlCol="0">
            <a:spAutoFit/>
          </a:bodyPr>
          <a:lstStyle/>
          <a:p>
            <a:r>
              <a:rPr lang="en-US" dirty="0" smtClean="0">
                <a:solidFill>
                  <a:srgbClr val="FF0000"/>
                </a:solidFill>
              </a:rPr>
              <a:t>Note Number of Potential interpretations of Joint effect = number variables involved.</a:t>
            </a:r>
            <a:endParaRPr lang="en-US" dirty="0">
              <a:solidFill>
                <a:srgbClr val="FF0000"/>
              </a:solidFill>
            </a:endParaRPr>
          </a:p>
        </p:txBody>
      </p:sp>
    </p:spTree>
    <p:extLst>
      <p:ext uri="{BB962C8B-B14F-4D97-AF65-F5344CB8AC3E}">
        <p14:creationId xmlns:p14="http://schemas.microsoft.com/office/powerpoint/2010/main" val="12896049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1316737"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Including categorical predictors in model (Iris Data)</a:t>
            </a:r>
            <a:endParaRPr lang="en-US" dirty="0">
              <a:latin typeface="Times New Roman" panose="02020603050405020304" pitchFamily="18" charset="0"/>
              <a:cs typeface="Times New Roman" panose="02020603050405020304" pitchFamily="18" charset="0"/>
            </a:endParaRPr>
          </a:p>
        </p:txBody>
      </p:sp>
      <p:sp>
        <p:nvSpPr>
          <p:cNvPr id="6" name="AutoShape 4" descr="http://127.0.0.1:39177/graphics/plot_zoom_png?width=1200&amp;height=900"/>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4" name="Rectangle 3"/>
              <p:cNvSpPr/>
              <p:nvPr/>
            </p:nvSpPr>
            <p:spPr>
              <a:xfrm>
                <a:off x="1262516" y="939714"/>
                <a:ext cx="9726707" cy="39786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𝑌</m:t>
                          </m:r>
                        </m:e>
                        <m:sub>
                          <m:r>
                            <a:rPr lang="en-US" i="1">
                              <a:latin typeface="Cambria Math" panose="02040503050406030204" pitchFamily="18" charset="0"/>
                              <a:cs typeface="Times New Roman" panose="02020603050405020304" pitchFamily="18" charset="0"/>
                            </a:rPr>
                            <m:t>𝑖</m:t>
                          </m:r>
                        </m:sub>
                      </m:sSub>
                      <m:r>
                        <a:rPr lang="en-US" i="1">
                          <a:latin typeface="Cambria Math" panose="02040503050406030204" pitchFamily="18" charset="0"/>
                          <a:cs typeface="Times New Roman" panose="02020603050405020304" pitchFamily="18" charset="0"/>
                        </a:rPr>
                        <m:t>=</m:t>
                      </m:r>
                      <m:sSub>
                        <m:sSubPr>
                          <m:ctrlPr>
                            <a:rPr lang="en-US" i="1" smtClean="0">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ctrlPr>
                        </m:sSubPr>
                        <m:e>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𝛽</m:t>
                          </m:r>
                        </m:e>
                        <m:sub>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1</m:t>
                          </m:r>
                        </m:sub>
                      </m:sSub>
                      <m:sSub>
                        <m:sSubPr>
                          <m:ctrlP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ctrlPr>
                        </m:sSubPr>
                        <m:e>
                          <m:sSub>
                            <m:sSubPr>
                              <m:ctrlP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ctrlPr>
                            </m:sSubPr>
                            <m:e>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𝑋</m:t>
                              </m:r>
                            </m:e>
                            <m:sub>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1</m:t>
                              </m:r>
                            </m:sub>
                          </m:sSub>
                        </m:e>
                        <m:sub>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𝑖</m:t>
                          </m:r>
                        </m:sub>
                      </m:sSub>
                      <m:r>
                        <a:rPr lang="en-US" i="1">
                          <a:latin typeface="Cambria Math" panose="02040503050406030204" pitchFamily="18" charset="0"/>
                          <a:cs typeface="Times New Roman" panose="02020603050405020304" pitchFamily="18" charset="0"/>
                        </a:rPr>
                        <m:t>+</m:t>
                      </m:r>
                      <m:sSub>
                        <m:sSubPr>
                          <m:ctrlPr>
                            <a:rPr lang="en-US" i="1" smtClean="0">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𝛽</m:t>
                          </m:r>
                        </m:e>
                        <m:sub>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2</m:t>
                          </m:r>
                        </m:sub>
                      </m:sSub>
                      <m:sSub>
                        <m:sSubPr>
                          <m:ctrlP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ctrlPr>
                        </m:sSubPr>
                        <m:e>
                          <m:sSub>
                            <m:sSubPr>
                              <m:ctrlP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𝑋</m:t>
                              </m:r>
                            </m:e>
                            <m:sub>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2</m:t>
                              </m:r>
                            </m:sub>
                          </m:sSub>
                        </m:e>
                        <m:sub>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𝑖</m:t>
                          </m:r>
                        </m:sub>
                      </m:sSub>
                      <m:r>
                        <a:rPr lang="en-US" i="1">
                          <a:latin typeface="Cambria Math" panose="02040503050406030204" pitchFamily="18" charset="0"/>
                          <a:cs typeface="Times New Roman" panose="02020603050405020304" pitchFamily="18" charset="0"/>
                        </a:rPr>
                        <m:t>+</m:t>
                      </m:r>
                      <m:sSub>
                        <m:sSubPr>
                          <m:ctrlPr>
                            <a:rPr lang="en-US" i="1" smtClean="0">
                              <a:solidFill>
                                <a:schemeClr val="accent4">
                                  <a:lumMod val="75000"/>
                                </a:schemeClr>
                              </a:solidFill>
                              <a:latin typeface="Cambria Math" panose="02040503050406030204" pitchFamily="18" charset="0"/>
                              <a:cs typeface="Times New Roman" panose="02020603050405020304" pitchFamily="18" charset="0"/>
                            </a:rPr>
                          </m:ctrlPr>
                        </m:sSubPr>
                        <m:e>
                          <m:r>
                            <a:rPr lang="en-US" i="1">
                              <a:solidFill>
                                <a:schemeClr val="accent4">
                                  <a:lumMod val="75000"/>
                                </a:schemeClr>
                              </a:solidFill>
                              <a:latin typeface="Cambria Math" panose="02040503050406030204" pitchFamily="18" charset="0"/>
                              <a:cs typeface="Times New Roman" panose="02020603050405020304" pitchFamily="18" charset="0"/>
                            </a:rPr>
                            <m:t>𝛽</m:t>
                          </m:r>
                        </m:e>
                        <m:sub>
                          <m:r>
                            <a:rPr lang="en-US" i="1">
                              <a:solidFill>
                                <a:schemeClr val="accent4">
                                  <a:lumMod val="75000"/>
                                </a:schemeClr>
                              </a:solidFill>
                              <a:latin typeface="Cambria Math" panose="02040503050406030204" pitchFamily="18" charset="0"/>
                              <a:cs typeface="Times New Roman" panose="02020603050405020304" pitchFamily="18" charset="0"/>
                            </a:rPr>
                            <m:t>3</m:t>
                          </m:r>
                        </m:sub>
                      </m:sSub>
                      <m:sSub>
                        <m:sSubPr>
                          <m:ctrlPr>
                            <a:rPr lang="en-US" i="1">
                              <a:solidFill>
                                <a:schemeClr val="accent4">
                                  <a:lumMod val="75000"/>
                                </a:schemeClr>
                              </a:solidFill>
                              <a:latin typeface="Cambria Math" panose="02040503050406030204" pitchFamily="18" charset="0"/>
                              <a:cs typeface="Times New Roman" panose="02020603050405020304" pitchFamily="18" charset="0"/>
                            </a:rPr>
                          </m:ctrlPr>
                        </m:sSubPr>
                        <m:e>
                          <m:sSub>
                            <m:sSubPr>
                              <m:ctrlPr>
                                <a:rPr lang="en-US" i="1">
                                  <a:solidFill>
                                    <a:schemeClr val="accent4">
                                      <a:lumMod val="75000"/>
                                    </a:schemeClr>
                                  </a:solidFill>
                                  <a:latin typeface="Cambria Math" panose="02040503050406030204" pitchFamily="18" charset="0"/>
                                  <a:cs typeface="Times New Roman" panose="02020603050405020304" pitchFamily="18" charset="0"/>
                                </a:rPr>
                              </m:ctrlPr>
                            </m:sSubPr>
                            <m:e>
                              <m:r>
                                <a:rPr lang="en-US" i="1">
                                  <a:solidFill>
                                    <a:schemeClr val="accent4">
                                      <a:lumMod val="75000"/>
                                    </a:schemeClr>
                                  </a:solidFill>
                                  <a:latin typeface="Cambria Math" panose="02040503050406030204" pitchFamily="18" charset="0"/>
                                  <a:cs typeface="Times New Roman" panose="02020603050405020304" pitchFamily="18" charset="0"/>
                                </a:rPr>
                                <m:t>𝑋</m:t>
                              </m:r>
                            </m:e>
                            <m:sub>
                              <m:r>
                                <a:rPr lang="en-US" i="1">
                                  <a:solidFill>
                                    <a:schemeClr val="accent4">
                                      <a:lumMod val="75000"/>
                                    </a:schemeClr>
                                  </a:solidFill>
                                  <a:latin typeface="Cambria Math" panose="02040503050406030204" pitchFamily="18" charset="0"/>
                                  <a:cs typeface="Times New Roman" panose="02020603050405020304" pitchFamily="18" charset="0"/>
                                </a:rPr>
                                <m:t>3</m:t>
                              </m:r>
                            </m:sub>
                          </m:sSub>
                        </m:e>
                        <m:sub>
                          <m:r>
                            <a:rPr lang="en-US" i="1">
                              <a:solidFill>
                                <a:schemeClr val="accent4">
                                  <a:lumMod val="75000"/>
                                </a:schemeClr>
                              </a:solidFill>
                              <a:latin typeface="Cambria Math" panose="02040503050406030204" pitchFamily="18" charset="0"/>
                              <a:cs typeface="Times New Roman" panose="02020603050405020304" pitchFamily="18" charset="0"/>
                            </a:rPr>
                            <m:t>𝑖</m:t>
                          </m:r>
                        </m:sub>
                      </m:sSub>
                      <m:r>
                        <a:rPr lang="en-US" i="1">
                          <a:latin typeface="Cambria Math" panose="02040503050406030204" pitchFamily="18" charset="0"/>
                          <a:cs typeface="Times New Roman" panose="02020603050405020304" pitchFamily="18" charset="0"/>
                        </a:rPr>
                        <m:t>+</m:t>
                      </m:r>
                      <m:sSub>
                        <m:sSubPr>
                          <m:ctrlPr>
                            <a:rPr lang="en-US" i="1" smtClean="0">
                              <a:solidFill>
                                <a:schemeClr val="accent4"/>
                              </a:solidFill>
                              <a:latin typeface="Cambria Math" panose="02040503050406030204" pitchFamily="18" charset="0"/>
                              <a:cs typeface="Times New Roman" panose="02020603050405020304" pitchFamily="18" charset="0"/>
                            </a:rPr>
                          </m:ctrlPr>
                        </m:sSubPr>
                        <m:e>
                          <m:r>
                            <a:rPr lang="en-US" i="1">
                              <a:solidFill>
                                <a:schemeClr val="accent4"/>
                              </a:solidFill>
                              <a:latin typeface="Cambria Math" panose="02040503050406030204" pitchFamily="18" charset="0"/>
                              <a:cs typeface="Times New Roman" panose="02020603050405020304" pitchFamily="18" charset="0"/>
                            </a:rPr>
                            <m:t>𝛽</m:t>
                          </m:r>
                        </m:e>
                        <m:sub>
                          <m:r>
                            <a:rPr lang="en-US" i="1">
                              <a:solidFill>
                                <a:schemeClr val="accent4"/>
                              </a:solidFill>
                              <a:latin typeface="Cambria Math" panose="02040503050406030204" pitchFamily="18" charset="0"/>
                              <a:cs typeface="Times New Roman" panose="02020603050405020304" pitchFamily="18" charset="0"/>
                            </a:rPr>
                            <m:t>12</m:t>
                          </m:r>
                        </m:sub>
                      </m:sSub>
                      <m:r>
                        <a:rPr lang="en-US" i="1">
                          <a:solidFill>
                            <a:schemeClr val="accent4"/>
                          </a:solidFill>
                          <a:latin typeface="Cambria Math" panose="02040503050406030204" pitchFamily="18" charset="0"/>
                          <a:cs typeface="Times New Roman" panose="02020603050405020304" pitchFamily="18" charset="0"/>
                        </a:rPr>
                        <m:t>(</m:t>
                      </m:r>
                      <m:sSub>
                        <m:sSubPr>
                          <m:ctrlPr>
                            <a:rPr lang="en-US" i="1">
                              <a:solidFill>
                                <a:schemeClr val="accent4"/>
                              </a:solidFill>
                              <a:latin typeface="Cambria Math" panose="02040503050406030204" pitchFamily="18" charset="0"/>
                              <a:cs typeface="Times New Roman" panose="02020603050405020304" pitchFamily="18" charset="0"/>
                            </a:rPr>
                          </m:ctrlPr>
                        </m:sSubPr>
                        <m:e>
                          <m:sSub>
                            <m:sSubPr>
                              <m:ctrlPr>
                                <a:rPr lang="en-US" i="1">
                                  <a:solidFill>
                                    <a:schemeClr val="accent4"/>
                                  </a:solidFill>
                                  <a:latin typeface="Cambria Math" panose="02040503050406030204" pitchFamily="18" charset="0"/>
                                  <a:cs typeface="Times New Roman" panose="02020603050405020304" pitchFamily="18" charset="0"/>
                                </a:rPr>
                              </m:ctrlPr>
                            </m:sSubPr>
                            <m:e>
                              <m:r>
                                <a:rPr lang="en-US" i="1">
                                  <a:solidFill>
                                    <a:schemeClr val="accent4"/>
                                  </a:solidFill>
                                  <a:latin typeface="Cambria Math" panose="02040503050406030204" pitchFamily="18" charset="0"/>
                                  <a:cs typeface="Times New Roman" panose="02020603050405020304" pitchFamily="18" charset="0"/>
                                </a:rPr>
                                <m:t>𝑋</m:t>
                              </m:r>
                            </m:e>
                            <m:sub>
                              <m:r>
                                <a:rPr lang="en-US" i="1">
                                  <a:solidFill>
                                    <a:schemeClr val="accent4"/>
                                  </a:solidFill>
                                  <a:latin typeface="Cambria Math" panose="02040503050406030204" pitchFamily="18" charset="0"/>
                                  <a:cs typeface="Times New Roman" panose="02020603050405020304" pitchFamily="18" charset="0"/>
                                </a:rPr>
                                <m:t>1</m:t>
                              </m:r>
                            </m:sub>
                          </m:sSub>
                        </m:e>
                        <m:sub>
                          <m:r>
                            <a:rPr lang="en-US" i="1">
                              <a:solidFill>
                                <a:schemeClr val="accent4"/>
                              </a:solidFill>
                              <a:latin typeface="Cambria Math" panose="02040503050406030204" pitchFamily="18" charset="0"/>
                              <a:cs typeface="Times New Roman" panose="02020603050405020304" pitchFamily="18" charset="0"/>
                            </a:rPr>
                            <m:t>𝑖</m:t>
                          </m:r>
                        </m:sub>
                      </m:sSub>
                      <m:sSub>
                        <m:sSubPr>
                          <m:ctrlPr>
                            <a:rPr lang="en-US" i="1">
                              <a:solidFill>
                                <a:schemeClr val="accent4"/>
                              </a:solidFill>
                              <a:latin typeface="Cambria Math" panose="02040503050406030204" pitchFamily="18" charset="0"/>
                              <a:cs typeface="Times New Roman" panose="02020603050405020304" pitchFamily="18" charset="0"/>
                            </a:rPr>
                          </m:ctrlPr>
                        </m:sSubPr>
                        <m:e>
                          <m:sSub>
                            <m:sSubPr>
                              <m:ctrlPr>
                                <a:rPr lang="en-US" i="1">
                                  <a:solidFill>
                                    <a:schemeClr val="accent4"/>
                                  </a:solidFill>
                                  <a:latin typeface="Cambria Math" panose="02040503050406030204" pitchFamily="18" charset="0"/>
                                  <a:cs typeface="Times New Roman" panose="02020603050405020304" pitchFamily="18" charset="0"/>
                                </a:rPr>
                              </m:ctrlPr>
                            </m:sSubPr>
                            <m:e>
                              <m:r>
                                <a:rPr lang="en-US" i="1">
                                  <a:solidFill>
                                    <a:schemeClr val="accent4"/>
                                  </a:solidFill>
                                  <a:latin typeface="Cambria Math" panose="02040503050406030204" pitchFamily="18" charset="0"/>
                                  <a:cs typeface="Times New Roman" panose="02020603050405020304" pitchFamily="18" charset="0"/>
                                </a:rPr>
                                <m:t>𝑋</m:t>
                              </m:r>
                            </m:e>
                            <m:sub>
                              <m:r>
                                <a:rPr lang="en-US" i="1">
                                  <a:solidFill>
                                    <a:schemeClr val="accent4"/>
                                  </a:solidFill>
                                  <a:latin typeface="Cambria Math" panose="02040503050406030204" pitchFamily="18" charset="0"/>
                                  <a:cs typeface="Times New Roman" panose="02020603050405020304" pitchFamily="18" charset="0"/>
                                </a:rPr>
                                <m:t>2</m:t>
                              </m:r>
                            </m:sub>
                          </m:sSub>
                        </m:e>
                        <m:sub>
                          <m:r>
                            <a:rPr lang="en-US" i="1">
                              <a:solidFill>
                                <a:schemeClr val="accent4"/>
                              </a:solidFill>
                              <a:latin typeface="Cambria Math" panose="02040503050406030204" pitchFamily="18" charset="0"/>
                              <a:cs typeface="Times New Roman" panose="02020603050405020304" pitchFamily="18" charset="0"/>
                            </a:rPr>
                            <m:t>𝑖</m:t>
                          </m:r>
                        </m:sub>
                      </m:sSub>
                      <m:r>
                        <a:rPr lang="en-US" i="1">
                          <a:solidFill>
                            <a:schemeClr val="accent4"/>
                          </a:solidFill>
                          <a:latin typeface="Cambria Math" panose="02040503050406030204" pitchFamily="18" charset="0"/>
                          <a:cs typeface="Times New Roman" panose="02020603050405020304" pitchFamily="18" charset="0"/>
                        </a:rPr>
                        <m:t>)</m:t>
                      </m:r>
                      <m:r>
                        <a:rPr lang="en-US" i="1" smtClean="0">
                          <a:solidFill>
                            <a:schemeClr val="tx1"/>
                          </a:solidFill>
                          <a:latin typeface="Cambria Math" panose="02040503050406030204" pitchFamily="18" charset="0"/>
                          <a:cs typeface="Times New Roman" panose="02020603050405020304" pitchFamily="18" charset="0"/>
                        </a:rPr>
                        <m:t>+</m:t>
                      </m:r>
                      <m:sSub>
                        <m:sSubPr>
                          <m:ctrlPr>
                            <a:rPr lang="en-US" i="1" smtClean="0">
                              <a:solidFill>
                                <a:schemeClr val="tx2">
                                  <a:lumMod val="60000"/>
                                  <a:lumOff val="40000"/>
                                </a:schemeClr>
                              </a:solidFill>
                              <a:latin typeface="Cambria Math" panose="02040503050406030204" pitchFamily="18" charset="0"/>
                              <a:cs typeface="Times New Roman" panose="02020603050405020304" pitchFamily="18" charset="0"/>
                            </a:rPr>
                          </m:ctrlPr>
                        </m:sSubPr>
                        <m:e>
                          <m:r>
                            <a:rPr lang="en-US" i="1">
                              <a:solidFill>
                                <a:schemeClr val="tx2">
                                  <a:lumMod val="60000"/>
                                  <a:lumOff val="40000"/>
                                </a:schemeClr>
                              </a:solidFill>
                              <a:latin typeface="Cambria Math" panose="02040503050406030204" pitchFamily="18" charset="0"/>
                              <a:cs typeface="Times New Roman" panose="02020603050405020304" pitchFamily="18" charset="0"/>
                            </a:rPr>
                            <m:t>𝛽</m:t>
                          </m:r>
                        </m:e>
                        <m:sub>
                          <m:r>
                            <a:rPr lang="en-US" i="1">
                              <a:solidFill>
                                <a:schemeClr val="tx2">
                                  <a:lumMod val="60000"/>
                                  <a:lumOff val="40000"/>
                                </a:schemeClr>
                              </a:solidFill>
                              <a:latin typeface="Cambria Math" panose="02040503050406030204" pitchFamily="18" charset="0"/>
                              <a:cs typeface="Times New Roman" panose="02020603050405020304" pitchFamily="18" charset="0"/>
                            </a:rPr>
                            <m:t>13</m:t>
                          </m:r>
                        </m:sub>
                      </m:sSub>
                      <m:r>
                        <a:rPr lang="en-US" i="1">
                          <a:solidFill>
                            <a:schemeClr val="tx2">
                              <a:lumMod val="60000"/>
                              <a:lumOff val="40000"/>
                            </a:schemeClr>
                          </a:solidFill>
                          <a:latin typeface="Cambria Math" panose="02040503050406030204" pitchFamily="18" charset="0"/>
                          <a:cs typeface="Times New Roman" panose="02020603050405020304" pitchFamily="18" charset="0"/>
                        </a:rPr>
                        <m:t>(</m:t>
                      </m:r>
                      <m:sSub>
                        <m:sSubPr>
                          <m:ctrlPr>
                            <a:rPr lang="en-US" i="1">
                              <a:solidFill>
                                <a:schemeClr val="tx2">
                                  <a:lumMod val="60000"/>
                                  <a:lumOff val="40000"/>
                                </a:schemeClr>
                              </a:solidFill>
                              <a:latin typeface="Cambria Math" panose="02040503050406030204" pitchFamily="18" charset="0"/>
                              <a:cs typeface="Times New Roman" panose="02020603050405020304" pitchFamily="18" charset="0"/>
                            </a:rPr>
                          </m:ctrlPr>
                        </m:sSubPr>
                        <m:e>
                          <m:sSub>
                            <m:sSubPr>
                              <m:ctrlPr>
                                <a:rPr lang="en-US" i="1">
                                  <a:solidFill>
                                    <a:schemeClr val="tx2">
                                      <a:lumMod val="60000"/>
                                      <a:lumOff val="40000"/>
                                    </a:schemeClr>
                                  </a:solidFill>
                                  <a:latin typeface="Cambria Math" panose="02040503050406030204" pitchFamily="18" charset="0"/>
                                  <a:cs typeface="Times New Roman" panose="02020603050405020304" pitchFamily="18" charset="0"/>
                                </a:rPr>
                              </m:ctrlPr>
                            </m:sSubPr>
                            <m:e>
                              <m:r>
                                <a:rPr lang="en-US" i="1">
                                  <a:solidFill>
                                    <a:schemeClr val="tx2">
                                      <a:lumMod val="60000"/>
                                      <a:lumOff val="40000"/>
                                    </a:schemeClr>
                                  </a:solidFill>
                                  <a:latin typeface="Cambria Math" panose="02040503050406030204" pitchFamily="18" charset="0"/>
                                  <a:cs typeface="Times New Roman" panose="02020603050405020304" pitchFamily="18" charset="0"/>
                                </a:rPr>
                                <m:t>𝑋</m:t>
                              </m:r>
                            </m:e>
                            <m:sub>
                              <m:r>
                                <a:rPr lang="en-US" i="1">
                                  <a:solidFill>
                                    <a:schemeClr val="tx2">
                                      <a:lumMod val="60000"/>
                                      <a:lumOff val="40000"/>
                                    </a:schemeClr>
                                  </a:solidFill>
                                  <a:latin typeface="Cambria Math" panose="02040503050406030204" pitchFamily="18" charset="0"/>
                                  <a:cs typeface="Times New Roman" panose="02020603050405020304" pitchFamily="18" charset="0"/>
                                </a:rPr>
                                <m:t>1</m:t>
                              </m:r>
                            </m:sub>
                          </m:sSub>
                        </m:e>
                        <m:sub>
                          <m:r>
                            <a:rPr lang="en-US" i="1">
                              <a:solidFill>
                                <a:schemeClr val="tx2">
                                  <a:lumMod val="60000"/>
                                  <a:lumOff val="40000"/>
                                </a:schemeClr>
                              </a:solidFill>
                              <a:latin typeface="Cambria Math" panose="02040503050406030204" pitchFamily="18" charset="0"/>
                              <a:cs typeface="Times New Roman" panose="02020603050405020304" pitchFamily="18" charset="0"/>
                            </a:rPr>
                            <m:t>𝑖</m:t>
                          </m:r>
                        </m:sub>
                      </m:sSub>
                      <m:sSub>
                        <m:sSubPr>
                          <m:ctrlPr>
                            <a:rPr lang="en-US" i="1">
                              <a:solidFill>
                                <a:schemeClr val="tx2">
                                  <a:lumMod val="60000"/>
                                  <a:lumOff val="40000"/>
                                </a:schemeClr>
                              </a:solidFill>
                              <a:latin typeface="Cambria Math" panose="02040503050406030204" pitchFamily="18" charset="0"/>
                              <a:cs typeface="Times New Roman" panose="02020603050405020304" pitchFamily="18" charset="0"/>
                            </a:rPr>
                          </m:ctrlPr>
                        </m:sSubPr>
                        <m:e>
                          <m:sSub>
                            <m:sSubPr>
                              <m:ctrlPr>
                                <a:rPr lang="en-US" i="1">
                                  <a:solidFill>
                                    <a:schemeClr val="tx2">
                                      <a:lumMod val="60000"/>
                                      <a:lumOff val="40000"/>
                                    </a:schemeClr>
                                  </a:solidFill>
                                  <a:latin typeface="Cambria Math" panose="02040503050406030204" pitchFamily="18" charset="0"/>
                                  <a:cs typeface="Times New Roman" panose="02020603050405020304" pitchFamily="18" charset="0"/>
                                </a:rPr>
                              </m:ctrlPr>
                            </m:sSubPr>
                            <m:e>
                              <m:r>
                                <a:rPr lang="en-US" i="1">
                                  <a:solidFill>
                                    <a:schemeClr val="tx2">
                                      <a:lumMod val="60000"/>
                                      <a:lumOff val="40000"/>
                                    </a:schemeClr>
                                  </a:solidFill>
                                  <a:latin typeface="Cambria Math" panose="02040503050406030204" pitchFamily="18" charset="0"/>
                                  <a:cs typeface="Times New Roman" panose="02020603050405020304" pitchFamily="18" charset="0"/>
                                </a:rPr>
                                <m:t>𝑋</m:t>
                              </m:r>
                            </m:e>
                            <m:sub>
                              <m:r>
                                <a:rPr lang="en-US" i="1">
                                  <a:solidFill>
                                    <a:schemeClr val="tx2">
                                      <a:lumMod val="60000"/>
                                      <a:lumOff val="40000"/>
                                    </a:schemeClr>
                                  </a:solidFill>
                                  <a:latin typeface="Cambria Math" panose="02040503050406030204" pitchFamily="18" charset="0"/>
                                  <a:cs typeface="Times New Roman" panose="02020603050405020304" pitchFamily="18" charset="0"/>
                                </a:rPr>
                                <m:t>3</m:t>
                              </m:r>
                            </m:sub>
                          </m:sSub>
                        </m:e>
                        <m:sub>
                          <m:r>
                            <a:rPr lang="en-US" i="1">
                              <a:solidFill>
                                <a:schemeClr val="tx2">
                                  <a:lumMod val="60000"/>
                                  <a:lumOff val="40000"/>
                                </a:schemeClr>
                              </a:solidFill>
                              <a:latin typeface="Cambria Math" panose="02040503050406030204" pitchFamily="18" charset="0"/>
                              <a:cs typeface="Times New Roman" panose="02020603050405020304" pitchFamily="18" charset="0"/>
                            </a:rPr>
                            <m:t>𝑖</m:t>
                          </m:r>
                        </m:sub>
                      </m:sSub>
                      <m:r>
                        <a:rPr lang="en-US" i="1">
                          <a:solidFill>
                            <a:schemeClr val="tx2">
                              <a:lumMod val="60000"/>
                              <a:lumOff val="40000"/>
                            </a:schemeClr>
                          </a:solidFill>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m:t>
                      </m:r>
                      <m:sSub>
                        <m:sSubPr>
                          <m:ctrlPr>
                            <a:rPr lang="en-US" i="1" smtClean="0">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𝛽</m:t>
                          </m:r>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23</m:t>
                          </m:r>
                        </m:sub>
                      </m:s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m:t>
                      </m:r>
                      <m:sSub>
                        <m:sSubPr>
                          <m:ctrlP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sSub>
                            <m:sSubPr>
                              <m:ctrlP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𝑋</m:t>
                              </m:r>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2</m:t>
                              </m:r>
                            </m:sub>
                          </m:sSub>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𝑖</m:t>
                          </m:r>
                        </m:sub>
                      </m:sSub>
                      <m:sSub>
                        <m:sSubPr>
                          <m:ctrlP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sSub>
                            <m:sSubPr>
                              <m:ctrlP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𝑋</m:t>
                              </m:r>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3</m:t>
                              </m:r>
                            </m:sub>
                          </m:sSub>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𝑖</m:t>
                          </m:r>
                        </m:sub>
                      </m:s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m:t>
                      </m:r>
                      <m:sSub>
                        <m:sSubPr>
                          <m:ctrlPr>
                            <a:rPr lang="en-US" i="1" smtClean="0">
                              <a:solidFill>
                                <a:schemeClr val="accent5"/>
                              </a:solidFill>
                              <a:latin typeface="Cambria Math" panose="02040503050406030204" pitchFamily="18" charset="0"/>
                              <a:cs typeface="Times New Roman" panose="02020603050405020304" pitchFamily="18" charset="0"/>
                            </a:rPr>
                          </m:ctrlPr>
                        </m:sSubPr>
                        <m:e>
                          <m:r>
                            <a:rPr lang="en-US" i="1">
                              <a:solidFill>
                                <a:schemeClr val="accent5"/>
                              </a:solidFill>
                              <a:latin typeface="Cambria Math" panose="02040503050406030204" pitchFamily="18" charset="0"/>
                              <a:cs typeface="Times New Roman" panose="02020603050405020304" pitchFamily="18" charset="0"/>
                            </a:rPr>
                            <m:t>𝛽</m:t>
                          </m:r>
                        </m:e>
                        <m:sub>
                          <m:r>
                            <a:rPr lang="en-US" i="1">
                              <a:solidFill>
                                <a:schemeClr val="accent5"/>
                              </a:solidFill>
                              <a:latin typeface="Cambria Math" panose="02040503050406030204" pitchFamily="18" charset="0"/>
                              <a:cs typeface="Times New Roman" panose="02020603050405020304" pitchFamily="18" charset="0"/>
                            </a:rPr>
                            <m:t>123</m:t>
                          </m:r>
                        </m:sub>
                      </m:sSub>
                      <m:r>
                        <a:rPr lang="en-US" i="1">
                          <a:solidFill>
                            <a:schemeClr val="accent5"/>
                          </a:solidFill>
                          <a:latin typeface="Cambria Math" panose="02040503050406030204" pitchFamily="18" charset="0"/>
                          <a:cs typeface="Times New Roman" panose="02020603050405020304" pitchFamily="18" charset="0"/>
                        </a:rPr>
                        <m:t>(</m:t>
                      </m:r>
                      <m:sSub>
                        <m:sSubPr>
                          <m:ctrlPr>
                            <a:rPr lang="en-US" i="1">
                              <a:solidFill>
                                <a:schemeClr val="accent5"/>
                              </a:solidFill>
                              <a:latin typeface="Cambria Math" panose="02040503050406030204" pitchFamily="18" charset="0"/>
                              <a:cs typeface="Times New Roman" panose="02020603050405020304" pitchFamily="18" charset="0"/>
                            </a:rPr>
                          </m:ctrlPr>
                        </m:sSubPr>
                        <m:e>
                          <m:sSub>
                            <m:sSubPr>
                              <m:ctrlPr>
                                <a:rPr lang="en-US" i="1">
                                  <a:solidFill>
                                    <a:schemeClr val="accent5"/>
                                  </a:solidFill>
                                  <a:latin typeface="Cambria Math" panose="02040503050406030204" pitchFamily="18" charset="0"/>
                                  <a:cs typeface="Times New Roman" panose="02020603050405020304" pitchFamily="18" charset="0"/>
                                </a:rPr>
                              </m:ctrlPr>
                            </m:sSubPr>
                            <m:e>
                              <m:r>
                                <a:rPr lang="en-US" i="1">
                                  <a:solidFill>
                                    <a:schemeClr val="accent5"/>
                                  </a:solidFill>
                                  <a:latin typeface="Cambria Math" panose="02040503050406030204" pitchFamily="18" charset="0"/>
                                  <a:cs typeface="Times New Roman" panose="02020603050405020304" pitchFamily="18" charset="0"/>
                                </a:rPr>
                                <m:t>𝑋</m:t>
                              </m:r>
                            </m:e>
                            <m:sub>
                              <m:r>
                                <a:rPr lang="en-US" i="1">
                                  <a:solidFill>
                                    <a:schemeClr val="accent5"/>
                                  </a:solidFill>
                                  <a:latin typeface="Cambria Math" panose="02040503050406030204" pitchFamily="18" charset="0"/>
                                  <a:cs typeface="Times New Roman" panose="02020603050405020304" pitchFamily="18" charset="0"/>
                                </a:rPr>
                                <m:t>1</m:t>
                              </m:r>
                            </m:sub>
                          </m:sSub>
                        </m:e>
                        <m:sub>
                          <m:r>
                            <a:rPr lang="en-US" i="1">
                              <a:solidFill>
                                <a:schemeClr val="accent5"/>
                              </a:solidFill>
                              <a:latin typeface="Cambria Math" panose="02040503050406030204" pitchFamily="18" charset="0"/>
                              <a:cs typeface="Times New Roman" panose="02020603050405020304" pitchFamily="18" charset="0"/>
                            </a:rPr>
                            <m:t>𝑖</m:t>
                          </m:r>
                        </m:sub>
                      </m:sSub>
                      <m:sSub>
                        <m:sSubPr>
                          <m:ctrlPr>
                            <a:rPr lang="en-US" i="1">
                              <a:solidFill>
                                <a:schemeClr val="accent5"/>
                              </a:solidFill>
                              <a:latin typeface="Cambria Math" panose="02040503050406030204" pitchFamily="18" charset="0"/>
                              <a:cs typeface="Times New Roman" panose="02020603050405020304" pitchFamily="18" charset="0"/>
                            </a:rPr>
                          </m:ctrlPr>
                        </m:sSubPr>
                        <m:e>
                          <m:sSub>
                            <m:sSubPr>
                              <m:ctrlPr>
                                <a:rPr lang="en-US" i="1">
                                  <a:solidFill>
                                    <a:schemeClr val="accent5"/>
                                  </a:solidFill>
                                  <a:latin typeface="Cambria Math" panose="02040503050406030204" pitchFamily="18" charset="0"/>
                                  <a:cs typeface="Times New Roman" panose="02020603050405020304" pitchFamily="18" charset="0"/>
                                </a:rPr>
                              </m:ctrlPr>
                            </m:sSubPr>
                            <m:e>
                              <m:r>
                                <a:rPr lang="en-US" i="1">
                                  <a:solidFill>
                                    <a:schemeClr val="accent5"/>
                                  </a:solidFill>
                                  <a:latin typeface="Cambria Math" panose="02040503050406030204" pitchFamily="18" charset="0"/>
                                  <a:cs typeface="Times New Roman" panose="02020603050405020304" pitchFamily="18" charset="0"/>
                                </a:rPr>
                                <m:t>𝑋</m:t>
                              </m:r>
                            </m:e>
                            <m:sub>
                              <m:r>
                                <a:rPr lang="en-US" i="1">
                                  <a:solidFill>
                                    <a:schemeClr val="accent5"/>
                                  </a:solidFill>
                                  <a:latin typeface="Cambria Math" panose="02040503050406030204" pitchFamily="18" charset="0"/>
                                  <a:cs typeface="Times New Roman" panose="02020603050405020304" pitchFamily="18" charset="0"/>
                                </a:rPr>
                                <m:t>2</m:t>
                              </m:r>
                            </m:sub>
                          </m:sSub>
                        </m:e>
                        <m:sub>
                          <m:r>
                            <a:rPr lang="en-US" i="1">
                              <a:solidFill>
                                <a:schemeClr val="accent5"/>
                              </a:solidFill>
                              <a:latin typeface="Cambria Math" panose="02040503050406030204" pitchFamily="18" charset="0"/>
                              <a:cs typeface="Times New Roman" panose="02020603050405020304" pitchFamily="18" charset="0"/>
                            </a:rPr>
                            <m:t>𝑖</m:t>
                          </m:r>
                        </m:sub>
                      </m:sSub>
                      <m:sSub>
                        <m:sSubPr>
                          <m:ctrlPr>
                            <a:rPr lang="en-US" i="1">
                              <a:solidFill>
                                <a:schemeClr val="accent5"/>
                              </a:solidFill>
                              <a:latin typeface="Cambria Math" panose="02040503050406030204" pitchFamily="18" charset="0"/>
                              <a:cs typeface="Times New Roman" panose="02020603050405020304" pitchFamily="18" charset="0"/>
                            </a:rPr>
                          </m:ctrlPr>
                        </m:sSubPr>
                        <m:e>
                          <m:sSub>
                            <m:sSubPr>
                              <m:ctrlPr>
                                <a:rPr lang="en-US" i="1">
                                  <a:solidFill>
                                    <a:schemeClr val="accent5"/>
                                  </a:solidFill>
                                  <a:latin typeface="Cambria Math" panose="02040503050406030204" pitchFamily="18" charset="0"/>
                                  <a:cs typeface="Times New Roman" panose="02020603050405020304" pitchFamily="18" charset="0"/>
                                </a:rPr>
                              </m:ctrlPr>
                            </m:sSubPr>
                            <m:e>
                              <m:r>
                                <a:rPr lang="en-US" i="1">
                                  <a:solidFill>
                                    <a:schemeClr val="accent5"/>
                                  </a:solidFill>
                                  <a:latin typeface="Cambria Math" panose="02040503050406030204" pitchFamily="18" charset="0"/>
                                  <a:cs typeface="Times New Roman" panose="02020603050405020304" pitchFamily="18" charset="0"/>
                                </a:rPr>
                                <m:t>𝑋</m:t>
                              </m:r>
                            </m:e>
                            <m:sub>
                              <m:r>
                                <a:rPr lang="en-US" i="1">
                                  <a:solidFill>
                                    <a:schemeClr val="accent5"/>
                                  </a:solidFill>
                                  <a:latin typeface="Cambria Math" panose="02040503050406030204" pitchFamily="18" charset="0"/>
                                  <a:cs typeface="Times New Roman" panose="02020603050405020304" pitchFamily="18" charset="0"/>
                                </a:rPr>
                                <m:t>3</m:t>
                              </m:r>
                            </m:sub>
                          </m:sSub>
                        </m:e>
                        <m:sub>
                          <m:r>
                            <a:rPr lang="en-US" i="1">
                              <a:solidFill>
                                <a:schemeClr val="accent5"/>
                              </a:solidFill>
                              <a:latin typeface="Cambria Math" panose="02040503050406030204" pitchFamily="18" charset="0"/>
                              <a:cs typeface="Times New Roman" panose="02020603050405020304" pitchFamily="18" charset="0"/>
                            </a:rPr>
                            <m:t>𝑖</m:t>
                          </m:r>
                        </m:sub>
                      </m:sSub>
                      <m:r>
                        <a:rPr lang="en-US" i="1">
                          <a:solidFill>
                            <a:schemeClr val="accent5"/>
                          </a:solidFill>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𝜀</m:t>
                          </m:r>
                        </m:e>
                        <m:sub>
                          <m:r>
                            <a:rPr lang="en-US" i="1">
                              <a:latin typeface="Cambria Math" panose="02040503050406030204" pitchFamily="18" charset="0"/>
                              <a:cs typeface="Times New Roman" panose="02020603050405020304" pitchFamily="18" charset="0"/>
                            </a:rPr>
                            <m:t>𝑖</m:t>
                          </m:r>
                        </m:sub>
                      </m:sSub>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262516" y="939714"/>
                <a:ext cx="9726707" cy="397866"/>
              </a:xfrm>
              <a:prstGeom prst="rect">
                <a:avLst/>
              </a:prstGeom>
              <a:blipFill>
                <a:blip r:embed="rId2"/>
                <a:stretch>
                  <a:fillRect b="-7692"/>
                </a:stretch>
              </a:blipFill>
            </p:spPr>
            <p:txBody>
              <a:bodyPr/>
              <a:lstStyle/>
              <a:p>
                <a:r>
                  <a:rPr lang="en-US">
                    <a:noFill/>
                  </a:rPr>
                  <a:t> </a:t>
                </a:r>
              </a:p>
            </p:txBody>
          </p:sp>
        </mc:Fallback>
      </mc:AlternateContent>
      <p:sp>
        <p:nvSpPr>
          <p:cNvPr id="3" name="TextBox 2"/>
          <p:cNvSpPr txBox="1"/>
          <p:nvPr/>
        </p:nvSpPr>
        <p:spPr>
          <a:xfrm>
            <a:off x="636494" y="1515035"/>
            <a:ext cx="11098306" cy="2308324"/>
          </a:xfrm>
          <a:prstGeom prst="rect">
            <a:avLst/>
          </a:prstGeom>
          <a:noFill/>
        </p:spPr>
        <p:txBody>
          <a:bodyPr wrap="square" rtlCol="0">
            <a:spAutoFit/>
          </a:bodyPr>
          <a:lstStyle/>
          <a:p>
            <a:r>
              <a:rPr lang="en-US" dirty="0" smtClean="0"/>
              <a:t>Suppose that the species of the iris (of three known species) is also identified for the data, and we would like to include this information in our model for predicting the Sepal Length.</a:t>
            </a:r>
          </a:p>
          <a:p>
            <a:endParaRPr lang="en-US" dirty="0"/>
          </a:p>
          <a:p>
            <a:r>
              <a:rPr lang="en-US" dirty="0" smtClean="0"/>
              <a:t>The `species’ can be thought of as potentially having an effect on every one of the model terms involved in the original model above, to the point where we might consider three separate models (the above estimated within each species)</a:t>
            </a:r>
          </a:p>
          <a:p>
            <a:endParaRPr lang="en-US" dirty="0"/>
          </a:p>
          <a:p>
            <a:r>
              <a:rPr lang="en-US" dirty="0" smtClean="0"/>
              <a:t>We can easily do this, and store the results separately for comparison. </a:t>
            </a:r>
            <a:endParaRPr lang="en-US" dirty="0"/>
          </a:p>
        </p:txBody>
      </p:sp>
      <p:sp>
        <p:nvSpPr>
          <p:cNvPr id="10" name="TextBox 9"/>
          <p:cNvSpPr txBox="1"/>
          <p:nvPr/>
        </p:nvSpPr>
        <p:spPr>
          <a:xfrm>
            <a:off x="521937" y="4091420"/>
            <a:ext cx="11212863" cy="738664"/>
          </a:xfrm>
          <a:prstGeom prst="rect">
            <a:avLst/>
          </a:prstGeom>
          <a:noFill/>
          <a:ln>
            <a:solidFill>
              <a:schemeClr val="tx1"/>
            </a:solidFill>
          </a:ln>
        </p:spPr>
        <p:txBody>
          <a:bodyPr wrap="square" rtlCol="0">
            <a:spAutoFit/>
          </a:bodyPr>
          <a:lstStyle/>
          <a:p>
            <a:r>
              <a:rPr lang="en-US" sz="1400" b="1" dirty="0" smtClean="0">
                <a:latin typeface="Courier New" panose="02070309020205020404" pitchFamily="49" charset="0"/>
                <a:cs typeface="Courier New" panose="02070309020205020404" pitchFamily="49" charset="0"/>
              </a:rPr>
              <a:t>R&gt; </a:t>
            </a:r>
            <a:r>
              <a:rPr lang="en-US" sz="1400" dirty="0" err="1" smtClean="0">
                <a:latin typeface="Courier New" panose="02070309020205020404" pitchFamily="49" charset="0"/>
                <a:cs typeface="Courier New" panose="02070309020205020404" pitchFamily="49" charset="0"/>
              </a:rPr>
              <a:t>glm</a:t>
            </a:r>
            <a:r>
              <a:rPr lang="en-US" sz="1400" dirty="0" smtClean="0">
                <a:latin typeface="Courier New" panose="02070309020205020404" pitchFamily="49" charset="0"/>
                <a:cs typeface="Courier New" panose="02070309020205020404" pitchFamily="49" charset="0"/>
              </a:rPr>
              <a:t>(irisn.form3.a,data=iris[</a:t>
            </a:r>
            <a:r>
              <a:rPr lang="en-US" sz="1400" dirty="0" err="1" smtClean="0">
                <a:latin typeface="Courier New" panose="02070309020205020404" pitchFamily="49" charset="0"/>
                <a:cs typeface="Courier New" panose="02070309020205020404" pitchFamily="49" charset="0"/>
              </a:rPr>
              <a:t>iris$Species</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setosa</a:t>
            </a:r>
            <a:r>
              <a:rPr lang="en-US" sz="1400" dirty="0" smtClean="0">
                <a:latin typeface="Courier New" panose="02070309020205020404" pitchFamily="49" charset="0"/>
                <a:cs typeface="Courier New" panose="02070309020205020404" pitchFamily="49" charset="0"/>
              </a:rPr>
              <a:t>”,])-&gt; </a:t>
            </a:r>
            <a:r>
              <a:rPr lang="en-US" sz="1400" dirty="0" err="1" smtClean="0">
                <a:latin typeface="Courier New" panose="02070309020205020404" pitchFamily="49" charset="0"/>
                <a:cs typeface="Courier New" panose="02070309020205020404" pitchFamily="49" charset="0"/>
              </a:rPr>
              <a:t>irisn.setosa.full</a:t>
            </a:r>
            <a:r>
              <a:rPr lang="en-US" sz="1400" dirty="0" smtClean="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R&gt; </a:t>
            </a:r>
            <a:r>
              <a:rPr lang="en-US" sz="1400" dirty="0" err="1">
                <a:latin typeface="Courier New" panose="02070309020205020404" pitchFamily="49" charset="0"/>
                <a:cs typeface="Courier New" panose="02070309020205020404" pitchFamily="49" charset="0"/>
              </a:rPr>
              <a:t>glm</a:t>
            </a:r>
            <a:r>
              <a:rPr lang="en-US" sz="1400" dirty="0">
                <a:latin typeface="Courier New" panose="02070309020205020404" pitchFamily="49" charset="0"/>
                <a:cs typeface="Courier New" panose="02070309020205020404" pitchFamily="49" charset="0"/>
              </a:rPr>
              <a:t>(irisn.form3.a,data=iris[</a:t>
            </a:r>
            <a:r>
              <a:rPr lang="en-US" sz="1400" dirty="0" err="1">
                <a:latin typeface="Courier New" panose="02070309020205020404" pitchFamily="49" charset="0"/>
                <a:cs typeface="Courier New" panose="02070309020205020404" pitchFamily="49" charset="0"/>
              </a:rPr>
              <a:t>iris$Species</a:t>
            </a:r>
            <a:r>
              <a:rPr lang="en-US" sz="1400" dirty="0" smtClean="0">
                <a:latin typeface="Courier New" panose="02070309020205020404" pitchFamily="49" charset="0"/>
                <a:cs typeface="Courier New" panose="02070309020205020404" pitchFamily="49" charset="0"/>
              </a:rPr>
              <a:t>==“versicolor”,])-&gt; </a:t>
            </a:r>
            <a:r>
              <a:rPr lang="en-US" sz="1400" dirty="0" err="1" smtClean="0">
                <a:latin typeface="Courier New" panose="02070309020205020404" pitchFamily="49" charset="0"/>
                <a:cs typeface="Courier New" panose="02070309020205020404" pitchFamily="49" charset="0"/>
              </a:rPr>
              <a:t>irisn.versicolor.full</a:t>
            </a:r>
            <a:r>
              <a:rPr lang="en-US" sz="1400"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R&gt; </a:t>
            </a:r>
            <a:r>
              <a:rPr lang="en-US" sz="1400" dirty="0" err="1">
                <a:latin typeface="Courier New" panose="02070309020205020404" pitchFamily="49" charset="0"/>
                <a:cs typeface="Courier New" panose="02070309020205020404" pitchFamily="49" charset="0"/>
              </a:rPr>
              <a:t>glm</a:t>
            </a:r>
            <a:r>
              <a:rPr lang="en-US" sz="1400" dirty="0">
                <a:latin typeface="Courier New" panose="02070309020205020404" pitchFamily="49" charset="0"/>
                <a:cs typeface="Courier New" panose="02070309020205020404" pitchFamily="49" charset="0"/>
              </a:rPr>
              <a:t>(irisn.form3.a,data=iris[</a:t>
            </a:r>
            <a:r>
              <a:rPr lang="en-US" sz="1400" dirty="0" err="1">
                <a:latin typeface="Courier New" panose="02070309020205020404" pitchFamily="49" charset="0"/>
                <a:cs typeface="Courier New" panose="02070309020205020404" pitchFamily="49" charset="0"/>
              </a:rPr>
              <a:t>iris$Species</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virginica</a:t>
            </a:r>
            <a:r>
              <a:rPr lang="en-US" sz="1400" dirty="0" smtClean="0">
                <a:latin typeface="Courier New" panose="02070309020205020404" pitchFamily="49" charset="0"/>
                <a:cs typeface="Courier New" panose="02070309020205020404" pitchFamily="49" charset="0"/>
              </a:rPr>
              <a:t>”,])-&gt; </a:t>
            </a:r>
            <a:r>
              <a:rPr lang="en-US" sz="1400" dirty="0" err="1" smtClean="0">
                <a:latin typeface="Courier New" panose="02070309020205020404" pitchFamily="49" charset="0"/>
                <a:cs typeface="Courier New" panose="02070309020205020404" pitchFamily="49" charset="0"/>
              </a:rPr>
              <a:t>irisn.virginica.full</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54040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40445-FD60-F345-B8BC-C6D68C6D6867}"/>
              </a:ext>
            </a:extLst>
          </p:cNvPr>
          <p:cNvSpPr>
            <a:spLocks noGrp="1"/>
          </p:cNvSpPr>
          <p:nvPr>
            <p:ph type="title"/>
          </p:nvPr>
        </p:nvSpPr>
        <p:spPr/>
        <p:txBody>
          <a:bodyPr>
            <a:normAutofit fontScale="90000"/>
          </a:bodyPr>
          <a:lstStyle/>
          <a:p>
            <a:r>
              <a:rPr lang="en-US" dirty="0" smtClean="0">
                <a:latin typeface="Times New Roman" panose="02020603050405020304" pitchFamily="18" charset="0"/>
                <a:cs typeface="Times New Roman" panose="02020603050405020304" pitchFamily="18" charset="0"/>
              </a:rPr>
              <a:t>Day 2: Section III (Transforming Data, Modeling, Regularization, Variable Selection and Tabulating/Displaying Results)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61254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1316737"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Including categorical predictors in model (Iris Data)</a:t>
            </a:r>
            <a:endParaRPr lang="en-US" dirty="0">
              <a:latin typeface="Times New Roman" panose="02020603050405020304" pitchFamily="18" charset="0"/>
              <a:cs typeface="Times New Roman" panose="02020603050405020304" pitchFamily="18" charset="0"/>
            </a:endParaRPr>
          </a:p>
        </p:txBody>
      </p:sp>
      <p:sp>
        <p:nvSpPr>
          <p:cNvPr id="6" name="AutoShape 4" descr="http://127.0.0.1:39177/graphics/plot_zoom_png?width=1200&amp;height=900"/>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stretch>
            <a:fillRect/>
          </a:stretch>
        </p:blipFill>
        <p:spPr>
          <a:xfrm>
            <a:off x="567857" y="1381404"/>
            <a:ext cx="7362825" cy="2714625"/>
          </a:xfrm>
          <a:prstGeom prst="rect">
            <a:avLst/>
          </a:prstGeom>
        </p:spPr>
      </p:pic>
      <p:sp>
        <p:nvSpPr>
          <p:cNvPr id="8" name="Rectangle 7"/>
          <p:cNvSpPr/>
          <p:nvPr/>
        </p:nvSpPr>
        <p:spPr>
          <a:xfrm>
            <a:off x="3021106" y="2160494"/>
            <a:ext cx="1604682" cy="3675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75130" y="735073"/>
            <a:ext cx="10874188" cy="646331"/>
          </a:xfrm>
          <a:prstGeom prst="rect">
            <a:avLst/>
          </a:prstGeom>
          <a:noFill/>
        </p:spPr>
        <p:txBody>
          <a:bodyPr wrap="square" rtlCol="0">
            <a:spAutoFit/>
          </a:bodyPr>
          <a:lstStyle/>
          <a:p>
            <a:r>
              <a:rPr lang="en-US" dirty="0" smtClean="0"/>
              <a:t>For joint effects, it appears that only </a:t>
            </a:r>
            <a:r>
              <a:rPr lang="en-US" dirty="0" err="1" smtClean="0"/>
              <a:t>sepal.width</a:t>
            </a:r>
            <a:r>
              <a:rPr lang="en-US" dirty="0" smtClean="0"/>
              <a:t> and </a:t>
            </a:r>
            <a:r>
              <a:rPr lang="en-US" dirty="0" err="1" smtClean="0"/>
              <a:t>petal.length</a:t>
            </a:r>
            <a:r>
              <a:rPr lang="en-US" dirty="0" smtClean="0"/>
              <a:t> are statistically significantly associated with </a:t>
            </a:r>
            <a:r>
              <a:rPr lang="en-US" dirty="0" err="1" smtClean="0"/>
              <a:t>Sepal.length</a:t>
            </a:r>
            <a:r>
              <a:rPr lang="en-US" dirty="0" smtClean="0"/>
              <a:t> only for the </a:t>
            </a:r>
            <a:r>
              <a:rPr lang="en-US" dirty="0" err="1" smtClean="0"/>
              <a:t>Setosa</a:t>
            </a:r>
            <a:r>
              <a:rPr lang="en-US" dirty="0" smtClean="0"/>
              <a:t> data</a:t>
            </a:r>
            <a:endParaRPr lang="en-US" dirty="0"/>
          </a:p>
        </p:txBody>
      </p:sp>
      <p:sp>
        <p:nvSpPr>
          <p:cNvPr id="3" name="TextBox 2"/>
          <p:cNvSpPr txBox="1"/>
          <p:nvPr/>
        </p:nvSpPr>
        <p:spPr>
          <a:xfrm>
            <a:off x="8615083" y="1354510"/>
            <a:ext cx="2904564" cy="3970318"/>
          </a:xfrm>
          <a:prstGeom prst="rect">
            <a:avLst/>
          </a:prstGeom>
          <a:noFill/>
        </p:spPr>
        <p:txBody>
          <a:bodyPr wrap="square" rtlCol="0">
            <a:spAutoFit/>
          </a:bodyPr>
          <a:lstStyle/>
          <a:p>
            <a:r>
              <a:rPr lang="en-US" dirty="0" smtClean="0"/>
              <a:t>When estimating the model effects in each of the different data sets separately we only find a few significant effects. </a:t>
            </a:r>
          </a:p>
          <a:p>
            <a:endParaRPr lang="en-US" dirty="0"/>
          </a:p>
          <a:p>
            <a:r>
              <a:rPr lang="en-US" dirty="0" smtClean="0"/>
              <a:t>When adding categorical variables such as species to the model there is essentially one primary consideration, whether or not the categories are ordinal, in this case, they are not.</a:t>
            </a:r>
          </a:p>
        </p:txBody>
      </p:sp>
      <p:sp>
        <p:nvSpPr>
          <p:cNvPr id="10" name="TextBox 9"/>
          <p:cNvSpPr txBox="1"/>
          <p:nvPr/>
        </p:nvSpPr>
        <p:spPr>
          <a:xfrm>
            <a:off x="180041" y="5235178"/>
            <a:ext cx="10120406" cy="523220"/>
          </a:xfrm>
          <a:prstGeom prst="rect">
            <a:avLst/>
          </a:prstGeom>
          <a:noFill/>
          <a:ln>
            <a:solidFill>
              <a:schemeClr val="tx1"/>
            </a:solidFill>
          </a:ln>
        </p:spPr>
        <p:txBody>
          <a:bodyPr wrap="square" rtlCol="0">
            <a:spAutoFit/>
          </a:bodyPr>
          <a:lstStyle/>
          <a:p>
            <a:r>
              <a:rPr lang="en-US" sz="1400" b="1" dirty="0" smtClean="0">
                <a:latin typeface="Courier New" panose="02070309020205020404" pitchFamily="49" charset="0"/>
                <a:cs typeface="Courier New" panose="02070309020205020404" pitchFamily="49" charset="0"/>
              </a:rPr>
              <a:t>R&gt; iris.form.1 &lt;- formula(</a:t>
            </a:r>
            <a:r>
              <a:rPr lang="en-US" sz="1400" b="1" dirty="0" err="1" smtClean="0">
                <a:latin typeface="Courier New" panose="02070309020205020404" pitchFamily="49" charset="0"/>
                <a:cs typeface="Courier New" panose="02070309020205020404" pitchFamily="49" charset="0"/>
              </a:rPr>
              <a:t>Sepal.Length~Sepal.Width</a:t>
            </a:r>
            <a:r>
              <a:rPr lang="en-US" sz="1400" b="1" dirty="0" smtClean="0">
                <a:latin typeface="Courier New" panose="02070309020205020404" pitchFamily="49" charset="0"/>
                <a:cs typeface="Courier New" panose="02070309020205020404" pitchFamily="49" charset="0"/>
              </a:rPr>
              <a:t>*</a:t>
            </a:r>
            <a:r>
              <a:rPr lang="en-US" sz="1400" b="1" dirty="0" err="1" smtClean="0">
                <a:latin typeface="Courier New" panose="02070309020205020404" pitchFamily="49" charset="0"/>
                <a:cs typeface="Courier New" panose="02070309020205020404" pitchFamily="49" charset="0"/>
              </a:rPr>
              <a:t>Petal.Length</a:t>
            </a:r>
            <a:r>
              <a:rPr lang="en-US" sz="1400" b="1" dirty="0" smtClean="0">
                <a:latin typeface="Courier New" panose="02070309020205020404" pitchFamily="49" charset="0"/>
                <a:cs typeface="Courier New" panose="02070309020205020404" pitchFamily="49" charset="0"/>
              </a:rPr>
              <a:t>*</a:t>
            </a:r>
            <a:r>
              <a:rPr lang="en-US" sz="1400" b="1" dirty="0" err="1" smtClean="0">
                <a:latin typeface="Courier New" panose="02070309020205020404" pitchFamily="49" charset="0"/>
                <a:cs typeface="Courier New" panose="02070309020205020404" pitchFamily="49" charset="0"/>
              </a:rPr>
              <a:t>Petal.Width</a:t>
            </a:r>
            <a:r>
              <a:rPr lang="en-US" sz="1400" b="1" dirty="0" smtClean="0">
                <a:latin typeface="Courier New" panose="02070309020205020404" pitchFamily="49" charset="0"/>
                <a:cs typeface="Courier New" panose="02070309020205020404" pitchFamily="49" charset="0"/>
              </a:rPr>
              <a:t> + Species);</a:t>
            </a:r>
          </a:p>
          <a:p>
            <a:r>
              <a:rPr lang="en-US" sz="1400" b="1" dirty="0" smtClean="0">
                <a:latin typeface="Courier New" panose="02070309020205020404" pitchFamily="49" charset="0"/>
                <a:cs typeface="Courier New" panose="02070309020205020404" pitchFamily="49" charset="0"/>
              </a:rPr>
              <a:t>R&gt; iris.mod.1 &lt;- </a:t>
            </a:r>
            <a:r>
              <a:rPr lang="en-US" sz="1400" b="1" dirty="0" err="1" smtClean="0">
                <a:latin typeface="Courier New" panose="02070309020205020404" pitchFamily="49" charset="0"/>
                <a:cs typeface="Courier New" panose="02070309020205020404" pitchFamily="49" charset="0"/>
              </a:rPr>
              <a:t>glm</a:t>
            </a:r>
            <a:r>
              <a:rPr lang="en-US" sz="1400" b="1" dirty="0" smtClean="0">
                <a:latin typeface="Courier New" panose="02070309020205020404" pitchFamily="49" charset="0"/>
                <a:cs typeface="Courier New" panose="02070309020205020404" pitchFamily="49" charset="0"/>
              </a:rPr>
              <a:t>(iris.form.1,data=iris); </a:t>
            </a:r>
          </a:p>
        </p:txBody>
      </p:sp>
    </p:spTree>
    <p:extLst>
      <p:ext uri="{BB962C8B-B14F-4D97-AF65-F5344CB8AC3E}">
        <p14:creationId xmlns:p14="http://schemas.microsoft.com/office/powerpoint/2010/main" val="18446007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1316737"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Including categorical predictors in model (Iris Data)</a:t>
            </a:r>
            <a:endParaRPr lang="en-US" dirty="0">
              <a:latin typeface="Times New Roman" panose="02020603050405020304" pitchFamily="18" charset="0"/>
              <a:cs typeface="Times New Roman" panose="02020603050405020304" pitchFamily="18" charset="0"/>
            </a:endParaRPr>
          </a:p>
        </p:txBody>
      </p:sp>
      <p:sp>
        <p:nvSpPr>
          <p:cNvPr id="6" name="AutoShape 4" descr="http://127.0.0.1:39177/graphics/plot_zoom_png?width=1200&amp;height=900"/>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2"/>
          <a:stretch>
            <a:fillRect/>
          </a:stretch>
        </p:blipFill>
        <p:spPr>
          <a:xfrm>
            <a:off x="368300" y="903855"/>
            <a:ext cx="6489700" cy="4824135"/>
          </a:xfrm>
          <a:prstGeom prst="rect">
            <a:avLst/>
          </a:prstGeom>
        </p:spPr>
      </p:pic>
      <p:sp>
        <p:nvSpPr>
          <p:cNvPr id="11" name="Rectangle 10"/>
          <p:cNvSpPr/>
          <p:nvPr/>
        </p:nvSpPr>
        <p:spPr>
          <a:xfrm>
            <a:off x="386230" y="3065929"/>
            <a:ext cx="6265582" cy="3137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858000" y="744071"/>
            <a:ext cx="5244353" cy="341632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Notice how two entries were added automatically (one for each category other than the reference of the categorical variable). </a:t>
            </a:r>
          </a:p>
          <a:p>
            <a:pPr marL="285750" indent="-285750">
              <a:buFont typeface="Arial" panose="020B0604020202020204" pitchFamily="34" charset="0"/>
              <a:buChar char="•"/>
            </a:pPr>
            <a:r>
              <a:rPr lang="en-US" dirty="0" smtClean="0"/>
              <a:t>By default the category level name is concatenated with the variable name and included in the list.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‘Species’ is handled correctly because it is already a factor variable, character variables are treated as categorical by default. </a:t>
            </a:r>
          </a:p>
          <a:p>
            <a:pPr marL="285750" indent="-285750">
              <a:buFont typeface="Arial" panose="020B0604020202020204" pitchFamily="34" charset="0"/>
              <a:buChar char="•"/>
            </a:pPr>
            <a:r>
              <a:rPr lang="en-US" dirty="0" smtClean="0"/>
              <a:t>Notice also how </a:t>
            </a:r>
            <a:r>
              <a:rPr lang="en-US" dirty="0" err="1" smtClean="0"/>
              <a:t>setosa</a:t>
            </a:r>
            <a:r>
              <a:rPr lang="en-US" dirty="0" smtClean="0"/>
              <a:t> is omitted from the list, this is because that is the reference level (for which the intercept makes sense again). </a:t>
            </a:r>
          </a:p>
        </p:txBody>
      </p:sp>
      <p:sp>
        <p:nvSpPr>
          <p:cNvPr id="13" name="TextBox 12"/>
          <p:cNvSpPr txBox="1"/>
          <p:nvPr/>
        </p:nvSpPr>
        <p:spPr>
          <a:xfrm>
            <a:off x="7494494" y="4258095"/>
            <a:ext cx="4186518" cy="1384995"/>
          </a:xfrm>
          <a:prstGeom prst="rect">
            <a:avLst/>
          </a:prstGeom>
          <a:noFill/>
          <a:ln>
            <a:solidFill>
              <a:srgbClr val="FF0000"/>
            </a:solidFill>
          </a:ln>
        </p:spPr>
        <p:txBody>
          <a:bodyPr wrap="square" rtlCol="0">
            <a:spAutoFit/>
          </a:bodyPr>
          <a:lstStyle/>
          <a:p>
            <a:r>
              <a:rPr lang="en-US" sz="1400" dirty="0" smtClean="0"/>
              <a:t>Questions:</a:t>
            </a:r>
          </a:p>
          <a:p>
            <a:pPr marL="342900" indent="-342900">
              <a:buAutoNum type="arabicParenBoth"/>
            </a:pPr>
            <a:r>
              <a:rPr lang="en-US" sz="1400" dirty="0" smtClean="0"/>
              <a:t>Why does including this categorical variable in the model cause the intercept estimation to make logical sense again?</a:t>
            </a:r>
          </a:p>
          <a:p>
            <a:pPr marL="342900" indent="-342900">
              <a:buAutoNum type="arabicParenBoth"/>
            </a:pPr>
            <a:r>
              <a:rPr lang="en-US" sz="1400" dirty="0" smtClean="0"/>
              <a:t>What is the interpretation of a coefficient estimated for a categorical variable?</a:t>
            </a:r>
            <a:endParaRPr lang="en-US" sz="1400" dirty="0"/>
          </a:p>
        </p:txBody>
      </p:sp>
    </p:spTree>
    <p:extLst>
      <p:ext uri="{BB962C8B-B14F-4D97-AF65-F5344CB8AC3E}">
        <p14:creationId xmlns:p14="http://schemas.microsoft.com/office/powerpoint/2010/main" val="39811014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1316737"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Interpreting categorical variable effects (Iris Data)</a:t>
            </a:r>
            <a:endParaRPr lang="en-US" dirty="0">
              <a:latin typeface="Times New Roman" panose="02020603050405020304" pitchFamily="18" charset="0"/>
              <a:cs typeface="Times New Roman" panose="02020603050405020304" pitchFamily="18" charset="0"/>
            </a:endParaRPr>
          </a:p>
        </p:txBody>
      </p:sp>
      <p:sp>
        <p:nvSpPr>
          <p:cNvPr id="6" name="AutoShape 4" descr="http://127.0.0.1:39177/graphics/plot_zoom_png?width=1200&amp;height=900"/>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2"/>
          <a:stretch>
            <a:fillRect/>
          </a:stretch>
        </p:blipFill>
        <p:spPr>
          <a:xfrm>
            <a:off x="368300" y="939714"/>
            <a:ext cx="7346857" cy="5461305"/>
          </a:xfrm>
          <a:prstGeom prst="rect">
            <a:avLst/>
          </a:prstGeom>
        </p:spPr>
      </p:pic>
      <p:sp>
        <p:nvSpPr>
          <p:cNvPr id="11" name="Rectangle 10"/>
          <p:cNvSpPr/>
          <p:nvPr/>
        </p:nvSpPr>
        <p:spPr>
          <a:xfrm>
            <a:off x="386230" y="3370729"/>
            <a:ext cx="7278594" cy="3854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897906" y="1093694"/>
            <a:ext cx="4204447" cy="341632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Neither of these effects is significant, but nonetheless the effects were estimated and can be interpreted as saying that “on average when compared with those of the </a:t>
            </a:r>
            <a:r>
              <a:rPr lang="en-US" dirty="0" err="1" smtClean="0"/>
              <a:t>setosa</a:t>
            </a:r>
            <a:r>
              <a:rPr lang="en-US" dirty="0" smtClean="0"/>
              <a:t> species, irises of the versicolor species had sepal lengths that were 0.2804 cm shorter, and those of </a:t>
            </a:r>
            <a:r>
              <a:rPr lang="en-US" dirty="0" err="1" smtClean="0"/>
              <a:t>virginica</a:t>
            </a:r>
            <a:r>
              <a:rPr lang="en-US" dirty="0" smtClean="0"/>
              <a:t> had 0.63456 cm shorter lengths”.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Note that the interpretation depends on the reference level.</a:t>
            </a:r>
          </a:p>
        </p:txBody>
      </p:sp>
    </p:spTree>
    <p:extLst>
      <p:ext uri="{BB962C8B-B14F-4D97-AF65-F5344CB8AC3E}">
        <p14:creationId xmlns:p14="http://schemas.microsoft.com/office/powerpoint/2010/main" val="25086151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1316737"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Changing the reference for a categorical effect in R (Iris Data)</a:t>
            </a:r>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37241" y="975363"/>
            <a:ext cx="10120406" cy="738664"/>
          </a:xfrm>
          <a:prstGeom prst="rect">
            <a:avLst/>
          </a:prstGeom>
          <a:noFill/>
          <a:ln>
            <a:solidFill>
              <a:schemeClr val="tx1"/>
            </a:solidFill>
          </a:ln>
        </p:spPr>
        <p:txBody>
          <a:bodyPr wrap="square" rtlCol="0">
            <a:spAutoFit/>
          </a:bodyPr>
          <a:lstStyle/>
          <a:p>
            <a:r>
              <a:rPr lang="en-US" sz="1400" b="1" dirty="0" smtClean="0">
                <a:latin typeface="Courier New" panose="02070309020205020404" pitchFamily="49" charset="0"/>
                <a:cs typeface="Courier New" panose="02070309020205020404" pitchFamily="49" charset="0"/>
              </a:rPr>
              <a:t>R</a:t>
            </a:r>
            <a:r>
              <a:rPr lang="en-US" sz="1400" b="1" dirty="0">
                <a:latin typeface="Courier New" panose="02070309020205020404" pitchFamily="49" charset="0"/>
                <a:cs typeface="Courier New" panose="02070309020205020404" pitchFamily="49" charset="0"/>
              </a:rPr>
              <a:t>&gt; </a:t>
            </a:r>
            <a:r>
              <a:rPr lang="en-US" sz="1400" b="1" dirty="0" err="1">
                <a:latin typeface="Courier New" panose="02070309020205020404" pitchFamily="49" charset="0"/>
                <a:cs typeface="Courier New" panose="02070309020205020404" pitchFamily="49" charset="0"/>
              </a:rPr>
              <a:t>iris$Species</a:t>
            </a:r>
            <a:r>
              <a:rPr lang="en-US" sz="1400" b="1" dirty="0">
                <a:latin typeface="Courier New" panose="02070309020205020404" pitchFamily="49" charset="0"/>
                <a:cs typeface="Courier New" panose="02070309020205020404" pitchFamily="49" charset="0"/>
              </a:rPr>
              <a:t> &lt;- relevel(</a:t>
            </a:r>
            <a:r>
              <a:rPr lang="en-US" sz="1400" b="1" dirty="0" err="1">
                <a:latin typeface="Courier New" panose="02070309020205020404" pitchFamily="49" charset="0"/>
                <a:cs typeface="Courier New" panose="02070309020205020404" pitchFamily="49" charset="0"/>
              </a:rPr>
              <a:t>as.factor</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iris$Species</a:t>
            </a:r>
            <a:r>
              <a:rPr lang="en-US" sz="1400" b="1" dirty="0">
                <a:latin typeface="Courier New" panose="02070309020205020404" pitchFamily="49" charset="0"/>
                <a:cs typeface="Courier New" panose="02070309020205020404" pitchFamily="49" charset="0"/>
              </a:rPr>
              <a:t>),ref='versicolor</a:t>
            </a:r>
            <a:r>
              <a:rPr lang="en-US" sz="1400" b="1" dirty="0" smtClean="0">
                <a:latin typeface="Courier New" panose="02070309020205020404" pitchFamily="49" charset="0"/>
                <a:cs typeface="Courier New" panose="02070309020205020404" pitchFamily="49" charset="0"/>
              </a:rPr>
              <a:t>')</a:t>
            </a:r>
          </a:p>
          <a:p>
            <a:r>
              <a:rPr lang="en-US" sz="1400" b="1" dirty="0" smtClean="0">
                <a:latin typeface="Courier New" panose="02070309020205020404" pitchFamily="49" charset="0"/>
                <a:cs typeface="Courier New" panose="02070309020205020404" pitchFamily="49" charset="0"/>
              </a:rPr>
              <a:t>R&gt; iris.mod.1.ref2 </a:t>
            </a:r>
            <a:r>
              <a:rPr lang="en-US" sz="1400" b="1" dirty="0">
                <a:latin typeface="Courier New" panose="02070309020205020404" pitchFamily="49" charset="0"/>
                <a:cs typeface="Courier New" panose="02070309020205020404" pitchFamily="49" charset="0"/>
              </a:rPr>
              <a:t>&lt;- </a:t>
            </a:r>
            <a:r>
              <a:rPr lang="en-US" sz="1400" b="1" dirty="0" err="1">
                <a:latin typeface="Courier New" panose="02070309020205020404" pitchFamily="49" charset="0"/>
                <a:cs typeface="Courier New" panose="02070309020205020404" pitchFamily="49" charset="0"/>
              </a:rPr>
              <a:t>glm</a:t>
            </a:r>
            <a:r>
              <a:rPr lang="en-US" sz="1400" b="1" dirty="0">
                <a:latin typeface="Courier New" panose="02070309020205020404" pitchFamily="49" charset="0"/>
                <a:cs typeface="Courier New" panose="02070309020205020404" pitchFamily="49" charset="0"/>
              </a:rPr>
              <a:t>(iris.form.1,data=iris); </a:t>
            </a:r>
            <a:endParaRPr lang="en-US" sz="1400" b="1" dirty="0" smtClean="0">
              <a:latin typeface="Courier New" panose="02070309020205020404" pitchFamily="49" charset="0"/>
              <a:cs typeface="Courier New" panose="02070309020205020404" pitchFamily="49" charset="0"/>
            </a:endParaRPr>
          </a:p>
          <a:p>
            <a:endParaRPr lang="en-US" sz="1400" b="1" dirty="0" smtClean="0">
              <a:latin typeface="Courier New" panose="02070309020205020404" pitchFamily="49" charset="0"/>
              <a:cs typeface="Courier New" panose="02070309020205020404" pitchFamily="49" charset="0"/>
            </a:endParaRPr>
          </a:p>
        </p:txBody>
      </p:sp>
      <p:pic>
        <p:nvPicPr>
          <p:cNvPr id="4" name="Picture 3"/>
          <p:cNvPicPr>
            <a:picLocks noChangeAspect="1"/>
          </p:cNvPicPr>
          <p:nvPr/>
        </p:nvPicPr>
        <p:blipFill>
          <a:blip r:embed="rId2"/>
          <a:stretch>
            <a:fillRect/>
          </a:stretch>
        </p:blipFill>
        <p:spPr>
          <a:xfrm>
            <a:off x="533120" y="1986721"/>
            <a:ext cx="6253163" cy="4552191"/>
          </a:xfrm>
          <a:prstGeom prst="rect">
            <a:avLst/>
          </a:prstGeom>
        </p:spPr>
      </p:pic>
      <p:sp>
        <p:nvSpPr>
          <p:cNvPr id="5" name="Rectangle 4"/>
          <p:cNvSpPr/>
          <p:nvPr/>
        </p:nvSpPr>
        <p:spPr>
          <a:xfrm>
            <a:off x="533120" y="4052047"/>
            <a:ext cx="6064904" cy="2868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315200" y="2617694"/>
            <a:ext cx="4401671" cy="2308324"/>
          </a:xfrm>
          <a:prstGeom prst="rect">
            <a:avLst/>
          </a:prstGeom>
          <a:noFill/>
        </p:spPr>
        <p:txBody>
          <a:bodyPr wrap="square" rtlCol="0">
            <a:spAutoFit/>
          </a:bodyPr>
          <a:lstStyle/>
          <a:p>
            <a:pPr marL="285750" indent="-285750">
              <a:buFont typeface="Arial" panose="020B0604020202020204" pitchFamily="34" charset="0"/>
              <a:buChar char="•"/>
            </a:pPr>
            <a:r>
              <a:rPr lang="en-US" dirty="0" smtClean="0"/>
              <a:t>Observe that the statistical significance of the difference in sepal length between versicolor and </a:t>
            </a:r>
            <a:r>
              <a:rPr lang="en-US" dirty="0" err="1" smtClean="0"/>
              <a:t>virginica</a:t>
            </a:r>
            <a:r>
              <a:rPr lang="en-US" dirty="0" smtClean="0"/>
              <a:t> was obfuscated in the previous model where the reference was </a:t>
            </a:r>
            <a:r>
              <a:rPr lang="en-US" dirty="0" err="1" smtClean="0"/>
              <a:t>setosa</a:t>
            </a:r>
            <a:r>
              <a:rPr lang="en-US" dirty="0" smtClean="0"/>
              <a: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Choice of reference is very important in model interpretation!</a:t>
            </a:r>
            <a:endParaRPr lang="en-US" dirty="0"/>
          </a:p>
        </p:txBody>
      </p:sp>
    </p:spTree>
    <p:extLst>
      <p:ext uri="{BB962C8B-B14F-4D97-AF65-F5344CB8AC3E}">
        <p14:creationId xmlns:p14="http://schemas.microsoft.com/office/powerpoint/2010/main" val="29744414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0017369"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Plots and Interpretations associated with the </a:t>
            </a:r>
            <a:r>
              <a:rPr lang="en-US" dirty="0" err="1" smtClean="0">
                <a:latin typeface="Times New Roman" panose="02020603050405020304" pitchFamily="18" charset="0"/>
                <a:cs typeface="Times New Roman" panose="02020603050405020304" pitchFamily="18" charset="0"/>
              </a:rPr>
              <a:t>glm</a:t>
            </a:r>
            <a:r>
              <a:rPr lang="en-US" dirty="0" smtClean="0">
                <a:latin typeface="Times New Roman" panose="02020603050405020304" pitchFamily="18" charset="0"/>
                <a:cs typeface="Times New Roman" panose="02020603050405020304" pitchFamily="18" charset="0"/>
              </a:rPr>
              <a:t>() object (1)</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92557" y="1618513"/>
            <a:ext cx="5933675" cy="5057108"/>
          </a:xfrm>
          <a:prstGeom prst="rect">
            <a:avLst/>
          </a:prstGeom>
        </p:spPr>
      </p:pic>
      <p:sp>
        <p:nvSpPr>
          <p:cNvPr id="6" name="TextBox 5"/>
          <p:cNvSpPr txBox="1"/>
          <p:nvPr/>
        </p:nvSpPr>
        <p:spPr>
          <a:xfrm>
            <a:off x="396172" y="817421"/>
            <a:ext cx="10120406" cy="738664"/>
          </a:xfrm>
          <a:prstGeom prst="rect">
            <a:avLst/>
          </a:prstGeom>
          <a:noFill/>
          <a:ln>
            <a:solidFill>
              <a:schemeClr val="tx1"/>
            </a:solidFill>
          </a:ln>
        </p:spPr>
        <p:txBody>
          <a:bodyPr wrap="square" rtlCol="0">
            <a:spAutoFit/>
          </a:bodyPr>
          <a:lstStyle/>
          <a:p>
            <a:r>
              <a:rPr lang="en-US" sz="1400" b="1" dirty="0" smtClean="0">
                <a:latin typeface="Courier New" panose="02070309020205020404" pitchFamily="49" charset="0"/>
                <a:cs typeface="Courier New" panose="02070309020205020404" pitchFamily="49" charset="0"/>
              </a:rPr>
              <a:t>R</a:t>
            </a:r>
            <a:r>
              <a:rPr lang="en-US" sz="1400" b="1" dirty="0">
                <a:latin typeface="Courier New" panose="02070309020205020404" pitchFamily="49" charset="0"/>
                <a:cs typeface="Courier New" panose="02070309020205020404" pitchFamily="49" charset="0"/>
              </a:rPr>
              <a:t>&gt; </a:t>
            </a:r>
            <a:r>
              <a:rPr lang="en-US" sz="1400" b="1" dirty="0">
                <a:latin typeface="Courier New" panose="02070309020205020404" pitchFamily="49" charset="0"/>
                <a:cs typeface="Courier New" panose="02070309020205020404" pitchFamily="49" charset="0"/>
              </a:rPr>
              <a:t>iris.form.1 &lt;- formula(</a:t>
            </a:r>
            <a:r>
              <a:rPr lang="en-US" sz="1400" b="1" dirty="0" err="1">
                <a:latin typeface="Courier New" panose="02070309020205020404" pitchFamily="49" charset="0"/>
                <a:cs typeface="Courier New" panose="02070309020205020404" pitchFamily="49" charset="0"/>
              </a:rPr>
              <a:t>Sepal.Length~Sepal.Width</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Petal.Length</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Petal.Width+Species</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R&gt; </a:t>
            </a:r>
            <a:r>
              <a:rPr lang="en-US" sz="1400" b="1" dirty="0" smtClean="0">
                <a:latin typeface="Courier New" panose="02070309020205020404" pitchFamily="49" charset="0"/>
                <a:cs typeface="Courier New" panose="02070309020205020404" pitchFamily="49" charset="0"/>
              </a:rPr>
              <a:t>iris.mod.1 </a:t>
            </a:r>
            <a:r>
              <a:rPr lang="en-US" sz="1400" b="1" dirty="0">
                <a:latin typeface="Courier New" panose="02070309020205020404" pitchFamily="49" charset="0"/>
                <a:cs typeface="Courier New" panose="02070309020205020404" pitchFamily="49" charset="0"/>
              </a:rPr>
              <a:t>&lt;- </a:t>
            </a:r>
            <a:r>
              <a:rPr lang="en-US" sz="1400" b="1" dirty="0" err="1">
                <a:latin typeface="Courier New" panose="02070309020205020404" pitchFamily="49" charset="0"/>
                <a:cs typeface="Courier New" panose="02070309020205020404" pitchFamily="49" charset="0"/>
              </a:rPr>
              <a:t>glm</a:t>
            </a:r>
            <a:r>
              <a:rPr lang="en-US" sz="1400" b="1" dirty="0">
                <a:latin typeface="Courier New" panose="02070309020205020404" pitchFamily="49" charset="0"/>
                <a:cs typeface="Courier New" panose="02070309020205020404" pitchFamily="49" charset="0"/>
              </a:rPr>
              <a:t>(iris.form.1,data=iris); </a:t>
            </a:r>
          </a:p>
          <a:p>
            <a:r>
              <a:rPr lang="en-US" sz="1400" b="1" dirty="0">
                <a:latin typeface="Courier New" panose="02070309020205020404" pitchFamily="49" charset="0"/>
                <a:cs typeface="Courier New" panose="02070309020205020404" pitchFamily="49" charset="0"/>
              </a:rPr>
              <a:t>R&gt; </a:t>
            </a:r>
            <a:r>
              <a:rPr lang="en-US" sz="1400" b="1" dirty="0" smtClean="0">
                <a:latin typeface="Courier New" panose="02070309020205020404" pitchFamily="49" charset="0"/>
                <a:cs typeface="Courier New" panose="02070309020205020404" pitchFamily="49" charset="0"/>
              </a:rPr>
              <a:t>plot(iris.mod.1);</a:t>
            </a:r>
            <a:endParaRPr lang="en-US" sz="1400" b="1" dirty="0" smtClean="0">
              <a:latin typeface="Courier New" panose="02070309020205020404" pitchFamily="49" charset="0"/>
              <a:cs typeface="Courier New" panose="02070309020205020404" pitchFamily="49" charset="0"/>
            </a:endParaRPr>
          </a:p>
        </p:txBody>
      </p:sp>
      <p:sp>
        <p:nvSpPr>
          <p:cNvPr id="8" name="TextBox 7"/>
          <p:cNvSpPr txBox="1"/>
          <p:nvPr/>
        </p:nvSpPr>
        <p:spPr>
          <a:xfrm>
            <a:off x="6508865" y="1618513"/>
            <a:ext cx="5278582" cy="369331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Using plot() on a </a:t>
            </a:r>
            <a:r>
              <a:rPr lang="en-US" dirty="0" err="1" smtClean="0"/>
              <a:t>glm</a:t>
            </a:r>
            <a:r>
              <a:rPr lang="en-US" dirty="0" smtClean="0"/>
              <a:t> object will give useful information and diagnostics for validating and assessing the validity of the assumptions for using a generalized linear model.</a:t>
            </a:r>
          </a:p>
          <a:p>
            <a:pPr marL="285750" indent="-285750">
              <a:buFont typeface="Arial" panose="020B0604020202020204" pitchFamily="34" charset="0"/>
              <a:buChar char="•"/>
            </a:pPr>
            <a:r>
              <a:rPr lang="en-US" dirty="0" smtClean="0"/>
              <a:t>The first plot gives the actual predicted value from the model for each </a:t>
            </a:r>
            <a:r>
              <a:rPr lang="en-US" dirty="0" err="1" smtClean="0"/>
              <a:t>datapoint</a:t>
            </a:r>
            <a:r>
              <a:rPr lang="en-US" dirty="0"/>
              <a:t> </a:t>
            </a:r>
            <a:r>
              <a:rPr lang="en-US" dirty="0" smtClean="0"/>
              <a:t>on the x-axis, and the associated residual on the y-axis. </a:t>
            </a:r>
          </a:p>
          <a:p>
            <a:pPr marL="285750" indent="-285750">
              <a:buFont typeface="Arial" panose="020B0604020202020204" pitchFamily="34" charset="0"/>
              <a:buChar char="•"/>
            </a:pPr>
            <a:r>
              <a:rPr lang="en-US" dirty="0" smtClean="0"/>
              <a:t>This gives the user the ability to determine whether the residuals tended to depend in any obvious or meaningful way on the actual value that is predicted. </a:t>
            </a:r>
          </a:p>
          <a:p>
            <a:pPr marL="285750" indent="-285750">
              <a:buFont typeface="Arial" panose="020B0604020202020204" pitchFamily="34" charset="0"/>
              <a:buChar char="•"/>
            </a:pPr>
            <a:r>
              <a:rPr lang="en-US" dirty="0" smtClean="0"/>
              <a:t>All points which produce a particularly high residual value will be labeled on this plot.</a:t>
            </a:r>
            <a:endParaRPr lang="en-US" dirty="0"/>
          </a:p>
        </p:txBody>
      </p:sp>
    </p:spTree>
    <p:extLst>
      <p:ext uri="{BB962C8B-B14F-4D97-AF65-F5344CB8AC3E}">
        <p14:creationId xmlns:p14="http://schemas.microsoft.com/office/powerpoint/2010/main" val="28253245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0017369"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Plots and Interpretations associated with the </a:t>
            </a:r>
            <a:r>
              <a:rPr lang="en-US" dirty="0" err="1" smtClean="0">
                <a:latin typeface="Times New Roman" panose="02020603050405020304" pitchFamily="18" charset="0"/>
                <a:cs typeface="Times New Roman" panose="02020603050405020304" pitchFamily="18" charset="0"/>
              </a:rPr>
              <a:t>glm</a:t>
            </a:r>
            <a:r>
              <a:rPr lang="en-US" dirty="0" smtClean="0">
                <a:latin typeface="Times New Roman" panose="02020603050405020304" pitchFamily="18" charset="0"/>
                <a:cs typeface="Times New Roman" panose="02020603050405020304" pitchFamily="18" charset="0"/>
              </a:rPr>
              <a:t>() object (2)</a:t>
            </a:r>
            <a:endParaRPr lang="en-US" dirty="0">
              <a:latin typeface="Times New Roman" panose="02020603050405020304" pitchFamily="18" charset="0"/>
              <a:cs typeface="Times New Roman" panose="02020603050405020304" pitchFamily="18" charset="0"/>
            </a:endParaRPr>
          </a:p>
        </p:txBody>
      </p:sp>
      <p:sp>
        <p:nvSpPr>
          <p:cNvPr id="6" name="TextBox 5"/>
          <p:cNvSpPr txBox="1"/>
          <p:nvPr/>
        </p:nvSpPr>
        <p:spPr>
          <a:xfrm>
            <a:off x="396172" y="817421"/>
            <a:ext cx="10120406" cy="738664"/>
          </a:xfrm>
          <a:prstGeom prst="rect">
            <a:avLst/>
          </a:prstGeom>
          <a:noFill/>
          <a:ln>
            <a:solidFill>
              <a:schemeClr val="tx1"/>
            </a:solidFill>
          </a:ln>
        </p:spPr>
        <p:txBody>
          <a:bodyPr wrap="square" rtlCol="0">
            <a:spAutoFit/>
          </a:bodyPr>
          <a:lstStyle/>
          <a:p>
            <a:r>
              <a:rPr lang="en-US" sz="1400" b="1" dirty="0" smtClean="0">
                <a:latin typeface="Courier New" panose="02070309020205020404" pitchFamily="49" charset="0"/>
                <a:cs typeface="Courier New" panose="02070309020205020404" pitchFamily="49" charset="0"/>
              </a:rPr>
              <a:t>R</a:t>
            </a:r>
            <a:r>
              <a:rPr lang="en-US" sz="1400" b="1" dirty="0">
                <a:latin typeface="Courier New" panose="02070309020205020404" pitchFamily="49" charset="0"/>
                <a:cs typeface="Courier New" panose="02070309020205020404" pitchFamily="49" charset="0"/>
              </a:rPr>
              <a:t>&gt; </a:t>
            </a:r>
            <a:r>
              <a:rPr lang="en-US" sz="1400" b="1" dirty="0">
                <a:latin typeface="Courier New" panose="02070309020205020404" pitchFamily="49" charset="0"/>
                <a:cs typeface="Courier New" panose="02070309020205020404" pitchFamily="49" charset="0"/>
              </a:rPr>
              <a:t>iris.form.1 &lt;- formula(</a:t>
            </a:r>
            <a:r>
              <a:rPr lang="en-US" sz="1400" b="1" dirty="0" err="1">
                <a:latin typeface="Courier New" panose="02070309020205020404" pitchFamily="49" charset="0"/>
                <a:cs typeface="Courier New" panose="02070309020205020404" pitchFamily="49" charset="0"/>
              </a:rPr>
              <a:t>Sepal.Length~Sepal.Width</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Petal.Length</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Petal.Width+Species</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R&gt; </a:t>
            </a:r>
            <a:r>
              <a:rPr lang="en-US" sz="1400" b="1" dirty="0" smtClean="0">
                <a:latin typeface="Courier New" panose="02070309020205020404" pitchFamily="49" charset="0"/>
                <a:cs typeface="Courier New" panose="02070309020205020404" pitchFamily="49" charset="0"/>
              </a:rPr>
              <a:t>iris.mod.1 </a:t>
            </a:r>
            <a:r>
              <a:rPr lang="en-US" sz="1400" b="1" dirty="0">
                <a:latin typeface="Courier New" panose="02070309020205020404" pitchFamily="49" charset="0"/>
                <a:cs typeface="Courier New" panose="02070309020205020404" pitchFamily="49" charset="0"/>
              </a:rPr>
              <a:t>&lt;- </a:t>
            </a:r>
            <a:r>
              <a:rPr lang="en-US" sz="1400" b="1" dirty="0" err="1">
                <a:latin typeface="Courier New" panose="02070309020205020404" pitchFamily="49" charset="0"/>
                <a:cs typeface="Courier New" panose="02070309020205020404" pitchFamily="49" charset="0"/>
              </a:rPr>
              <a:t>glm</a:t>
            </a:r>
            <a:r>
              <a:rPr lang="en-US" sz="1400" b="1" dirty="0">
                <a:latin typeface="Courier New" panose="02070309020205020404" pitchFamily="49" charset="0"/>
                <a:cs typeface="Courier New" panose="02070309020205020404" pitchFamily="49" charset="0"/>
              </a:rPr>
              <a:t>(iris.form.1,data=iris); </a:t>
            </a:r>
          </a:p>
          <a:p>
            <a:r>
              <a:rPr lang="en-US" sz="1400" b="1" dirty="0">
                <a:latin typeface="Courier New" panose="02070309020205020404" pitchFamily="49" charset="0"/>
                <a:cs typeface="Courier New" panose="02070309020205020404" pitchFamily="49" charset="0"/>
              </a:rPr>
              <a:t>R&gt; </a:t>
            </a:r>
            <a:r>
              <a:rPr lang="en-US" sz="1400" b="1" dirty="0" smtClean="0">
                <a:latin typeface="Courier New" panose="02070309020205020404" pitchFamily="49" charset="0"/>
                <a:cs typeface="Courier New" panose="02070309020205020404" pitchFamily="49" charset="0"/>
              </a:rPr>
              <a:t>plot(iris.mod.1);</a:t>
            </a:r>
            <a:endParaRPr lang="en-US" sz="1400" b="1" dirty="0" smtClean="0">
              <a:latin typeface="Courier New" panose="02070309020205020404" pitchFamily="49" charset="0"/>
              <a:cs typeface="Courier New" panose="02070309020205020404" pitchFamily="49" charset="0"/>
            </a:endParaRPr>
          </a:p>
        </p:txBody>
      </p:sp>
      <p:sp>
        <p:nvSpPr>
          <p:cNvPr id="8" name="TextBox 7"/>
          <p:cNvSpPr txBox="1"/>
          <p:nvPr/>
        </p:nvSpPr>
        <p:spPr>
          <a:xfrm>
            <a:off x="6508865" y="1618513"/>
            <a:ext cx="5278582" cy="397031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In the next plot, the standardized Pearson Residuals from the model (Observed-Expected/Standard Error) are plotted against what would be expected from the standard normal distribution for specific quantiles. </a:t>
            </a:r>
          </a:p>
          <a:p>
            <a:pPr marL="285750" indent="-285750">
              <a:buFont typeface="Arial" panose="020B0604020202020204" pitchFamily="34" charset="0"/>
              <a:buChar char="•"/>
            </a:pPr>
            <a:r>
              <a:rPr lang="en-US" dirty="0" smtClean="0"/>
              <a:t>In this plot we can determine whether the models residuals tend to follow the normal distribution (a key assumption for the multivariate Linear Model – which assumes the Gaussian distribution for the errors) or whether and by how much they diverge. </a:t>
            </a:r>
          </a:p>
          <a:p>
            <a:pPr marL="285750" indent="-285750">
              <a:buFont typeface="Arial" panose="020B0604020202020204" pitchFamily="34" charset="0"/>
              <a:buChar char="•"/>
            </a:pPr>
            <a:r>
              <a:rPr lang="en-US" dirty="0" smtClean="0"/>
              <a:t>Again, the extreme observations of the data here are labeled by their ID.</a:t>
            </a:r>
          </a:p>
          <a:p>
            <a:pPr marL="285750" indent="-285750">
              <a:buFont typeface="Arial" panose="020B0604020202020204" pitchFamily="34" charset="0"/>
              <a:buChar char="•"/>
            </a:pPr>
            <a:r>
              <a:rPr lang="en-US" dirty="0" smtClean="0"/>
              <a:t>The diagonal line indicates perfect correspondence to the normal distribution. </a:t>
            </a:r>
          </a:p>
        </p:txBody>
      </p:sp>
      <p:pic>
        <p:nvPicPr>
          <p:cNvPr id="5" name="Picture 4"/>
          <p:cNvPicPr>
            <a:picLocks noChangeAspect="1"/>
          </p:cNvPicPr>
          <p:nvPr/>
        </p:nvPicPr>
        <p:blipFill>
          <a:blip r:embed="rId2"/>
          <a:stretch>
            <a:fillRect/>
          </a:stretch>
        </p:blipFill>
        <p:spPr>
          <a:xfrm>
            <a:off x="396172" y="1618513"/>
            <a:ext cx="5389486" cy="4976674"/>
          </a:xfrm>
          <a:prstGeom prst="rect">
            <a:avLst/>
          </a:prstGeom>
        </p:spPr>
      </p:pic>
    </p:spTree>
    <p:extLst>
      <p:ext uri="{BB962C8B-B14F-4D97-AF65-F5344CB8AC3E}">
        <p14:creationId xmlns:p14="http://schemas.microsoft.com/office/powerpoint/2010/main" val="10401345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0017369"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Plots and Interpretations associated with the </a:t>
            </a:r>
            <a:r>
              <a:rPr lang="en-US" dirty="0" err="1" smtClean="0">
                <a:latin typeface="Times New Roman" panose="02020603050405020304" pitchFamily="18" charset="0"/>
                <a:cs typeface="Times New Roman" panose="02020603050405020304" pitchFamily="18" charset="0"/>
              </a:rPr>
              <a:t>glm</a:t>
            </a:r>
            <a:r>
              <a:rPr lang="en-US" dirty="0" smtClean="0">
                <a:latin typeface="Times New Roman" panose="02020603050405020304" pitchFamily="18" charset="0"/>
                <a:cs typeface="Times New Roman" panose="02020603050405020304" pitchFamily="18" charset="0"/>
              </a:rPr>
              <a:t>() object (2)</a:t>
            </a:r>
            <a:endParaRPr lang="en-US" dirty="0">
              <a:latin typeface="Times New Roman" panose="02020603050405020304" pitchFamily="18" charset="0"/>
              <a:cs typeface="Times New Roman" panose="02020603050405020304" pitchFamily="18" charset="0"/>
            </a:endParaRPr>
          </a:p>
        </p:txBody>
      </p:sp>
      <p:sp>
        <p:nvSpPr>
          <p:cNvPr id="6" name="TextBox 5"/>
          <p:cNvSpPr txBox="1"/>
          <p:nvPr/>
        </p:nvSpPr>
        <p:spPr>
          <a:xfrm>
            <a:off x="396172" y="817421"/>
            <a:ext cx="10120406" cy="738664"/>
          </a:xfrm>
          <a:prstGeom prst="rect">
            <a:avLst/>
          </a:prstGeom>
          <a:noFill/>
          <a:ln>
            <a:solidFill>
              <a:schemeClr val="tx1"/>
            </a:solidFill>
          </a:ln>
        </p:spPr>
        <p:txBody>
          <a:bodyPr wrap="square" rtlCol="0">
            <a:spAutoFit/>
          </a:bodyPr>
          <a:lstStyle/>
          <a:p>
            <a:r>
              <a:rPr lang="en-US" sz="1400" b="1" dirty="0" smtClean="0">
                <a:latin typeface="Courier New" panose="02070309020205020404" pitchFamily="49" charset="0"/>
                <a:cs typeface="Courier New" panose="02070309020205020404" pitchFamily="49" charset="0"/>
              </a:rPr>
              <a:t>R</a:t>
            </a:r>
            <a:r>
              <a:rPr lang="en-US" sz="1400" b="1" dirty="0">
                <a:latin typeface="Courier New" panose="02070309020205020404" pitchFamily="49" charset="0"/>
                <a:cs typeface="Courier New" panose="02070309020205020404" pitchFamily="49" charset="0"/>
              </a:rPr>
              <a:t>&gt; </a:t>
            </a:r>
            <a:r>
              <a:rPr lang="en-US" sz="1400" b="1" dirty="0">
                <a:latin typeface="Courier New" panose="02070309020205020404" pitchFamily="49" charset="0"/>
                <a:cs typeface="Courier New" panose="02070309020205020404" pitchFamily="49" charset="0"/>
              </a:rPr>
              <a:t>iris.form.1 &lt;- formula(</a:t>
            </a:r>
            <a:r>
              <a:rPr lang="en-US" sz="1400" b="1" dirty="0" err="1">
                <a:latin typeface="Courier New" panose="02070309020205020404" pitchFamily="49" charset="0"/>
                <a:cs typeface="Courier New" panose="02070309020205020404" pitchFamily="49" charset="0"/>
              </a:rPr>
              <a:t>Sepal.Length~Sepal.Width</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Petal.Length</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Petal.Width+Species</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R&gt; </a:t>
            </a:r>
            <a:r>
              <a:rPr lang="en-US" sz="1400" b="1" dirty="0" smtClean="0">
                <a:latin typeface="Courier New" panose="02070309020205020404" pitchFamily="49" charset="0"/>
                <a:cs typeface="Courier New" panose="02070309020205020404" pitchFamily="49" charset="0"/>
              </a:rPr>
              <a:t>iris.mod.1 </a:t>
            </a:r>
            <a:r>
              <a:rPr lang="en-US" sz="1400" b="1" dirty="0">
                <a:latin typeface="Courier New" panose="02070309020205020404" pitchFamily="49" charset="0"/>
                <a:cs typeface="Courier New" panose="02070309020205020404" pitchFamily="49" charset="0"/>
              </a:rPr>
              <a:t>&lt;- </a:t>
            </a:r>
            <a:r>
              <a:rPr lang="en-US" sz="1400" b="1" dirty="0" err="1">
                <a:latin typeface="Courier New" panose="02070309020205020404" pitchFamily="49" charset="0"/>
                <a:cs typeface="Courier New" panose="02070309020205020404" pitchFamily="49" charset="0"/>
              </a:rPr>
              <a:t>glm</a:t>
            </a:r>
            <a:r>
              <a:rPr lang="en-US" sz="1400" b="1" dirty="0">
                <a:latin typeface="Courier New" panose="02070309020205020404" pitchFamily="49" charset="0"/>
                <a:cs typeface="Courier New" panose="02070309020205020404" pitchFamily="49" charset="0"/>
              </a:rPr>
              <a:t>(iris.form.1,data=iris); </a:t>
            </a:r>
          </a:p>
          <a:p>
            <a:r>
              <a:rPr lang="en-US" sz="1400" b="1" dirty="0">
                <a:latin typeface="Courier New" panose="02070309020205020404" pitchFamily="49" charset="0"/>
                <a:cs typeface="Courier New" panose="02070309020205020404" pitchFamily="49" charset="0"/>
              </a:rPr>
              <a:t>R&gt; </a:t>
            </a:r>
            <a:r>
              <a:rPr lang="en-US" sz="1400" b="1" dirty="0" smtClean="0">
                <a:latin typeface="Courier New" panose="02070309020205020404" pitchFamily="49" charset="0"/>
                <a:cs typeface="Courier New" panose="02070309020205020404" pitchFamily="49" charset="0"/>
              </a:rPr>
              <a:t>plot(iris.mod.1);</a:t>
            </a:r>
            <a:endParaRPr lang="en-US" sz="1400" b="1" dirty="0" smtClean="0">
              <a:latin typeface="Courier New" panose="02070309020205020404" pitchFamily="49" charset="0"/>
              <a:cs typeface="Courier New" panose="02070309020205020404" pitchFamily="49" charset="0"/>
            </a:endParaRPr>
          </a:p>
        </p:txBody>
      </p:sp>
      <p:sp>
        <p:nvSpPr>
          <p:cNvPr id="8" name="TextBox 7"/>
          <p:cNvSpPr txBox="1"/>
          <p:nvPr/>
        </p:nvSpPr>
        <p:spPr>
          <a:xfrm>
            <a:off x="6508865" y="1618513"/>
            <a:ext cx="5278582" cy="4247317"/>
          </a:xfrm>
          <a:prstGeom prst="rect">
            <a:avLst/>
          </a:prstGeom>
          <a:noFill/>
        </p:spPr>
        <p:txBody>
          <a:bodyPr wrap="square" rtlCol="0">
            <a:spAutoFit/>
          </a:bodyPr>
          <a:lstStyle/>
          <a:p>
            <a:pPr marL="285750" indent="-285750">
              <a:buFont typeface="Arial" panose="020B0604020202020204" pitchFamily="34" charset="0"/>
              <a:buChar char="•"/>
            </a:pPr>
            <a:r>
              <a:rPr lang="en-US" dirty="0" smtClean="0"/>
              <a:t>Next the user gets the opportunity to assess the heteroscedasticity of the errors again (the dependence of the errors – in this case represented as the square root of the standard </a:t>
            </a:r>
            <a:r>
              <a:rPr lang="en-US" dirty="0" err="1" smtClean="0"/>
              <a:t>pearson</a:t>
            </a:r>
            <a:r>
              <a:rPr lang="en-US" dirty="0" smtClean="0"/>
              <a:t> residual, a quantity expected to be roughly normally distributed – on the actual predicted value).</a:t>
            </a:r>
          </a:p>
          <a:p>
            <a:pPr marL="285750" indent="-285750">
              <a:buFont typeface="Arial" panose="020B0604020202020204" pitchFamily="34" charset="0"/>
              <a:buChar char="•"/>
            </a:pPr>
            <a:r>
              <a:rPr lang="en-US" dirty="0" smtClean="0"/>
              <a:t>The distribution should tend to show more observations nearer the moving average (indicated by the read line) and fewer observations as the residual moves away from the mean.</a:t>
            </a:r>
          </a:p>
          <a:p>
            <a:pPr marL="285750" indent="-285750">
              <a:buFont typeface="Arial" panose="020B0604020202020204" pitchFamily="34" charset="0"/>
              <a:buChar char="•"/>
            </a:pPr>
            <a:r>
              <a:rPr lang="en-US" dirty="0" smtClean="0"/>
              <a:t>This plot also allows the assessment of the distribution of the errors across the predicted values (the scale and location across predicted values is visualized). </a:t>
            </a:r>
          </a:p>
        </p:txBody>
      </p:sp>
      <p:pic>
        <p:nvPicPr>
          <p:cNvPr id="4" name="Picture 3"/>
          <p:cNvPicPr>
            <a:picLocks noChangeAspect="1"/>
          </p:cNvPicPr>
          <p:nvPr/>
        </p:nvPicPr>
        <p:blipFill>
          <a:blip r:embed="rId2"/>
          <a:stretch>
            <a:fillRect/>
          </a:stretch>
        </p:blipFill>
        <p:spPr>
          <a:xfrm>
            <a:off x="396172" y="1853738"/>
            <a:ext cx="5063072" cy="4675262"/>
          </a:xfrm>
          <a:prstGeom prst="rect">
            <a:avLst/>
          </a:prstGeom>
        </p:spPr>
      </p:pic>
    </p:spTree>
    <p:extLst>
      <p:ext uri="{BB962C8B-B14F-4D97-AF65-F5344CB8AC3E}">
        <p14:creationId xmlns:p14="http://schemas.microsoft.com/office/powerpoint/2010/main" val="17562115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0017369"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Plots and Interpretations associated with the </a:t>
            </a:r>
            <a:r>
              <a:rPr lang="en-US" dirty="0" err="1" smtClean="0">
                <a:latin typeface="Times New Roman" panose="02020603050405020304" pitchFamily="18" charset="0"/>
                <a:cs typeface="Times New Roman" panose="02020603050405020304" pitchFamily="18" charset="0"/>
              </a:rPr>
              <a:t>glm</a:t>
            </a:r>
            <a:r>
              <a:rPr lang="en-US" dirty="0" smtClean="0">
                <a:latin typeface="Times New Roman" panose="02020603050405020304" pitchFamily="18" charset="0"/>
                <a:cs typeface="Times New Roman" panose="02020603050405020304" pitchFamily="18" charset="0"/>
              </a:rPr>
              <a:t>() object (2)</a:t>
            </a:r>
            <a:endParaRPr lang="en-US" dirty="0">
              <a:latin typeface="Times New Roman" panose="02020603050405020304" pitchFamily="18" charset="0"/>
              <a:cs typeface="Times New Roman" panose="02020603050405020304" pitchFamily="18" charset="0"/>
            </a:endParaRPr>
          </a:p>
        </p:txBody>
      </p:sp>
      <p:sp>
        <p:nvSpPr>
          <p:cNvPr id="6" name="TextBox 5"/>
          <p:cNvSpPr txBox="1"/>
          <p:nvPr/>
        </p:nvSpPr>
        <p:spPr>
          <a:xfrm>
            <a:off x="396172" y="817421"/>
            <a:ext cx="10120406" cy="738664"/>
          </a:xfrm>
          <a:prstGeom prst="rect">
            <a:avLst/>
          </a:prstGeom>
          <a:noFill/>
          <a:ln>
            <a:solidFill>
              <a:schemeClr val="tx1"/>
            </a:solidFill>
          </a:ln>
        </p:spPr>
        <p:txBody>
          <a:bodyPr wrap="square" rtlCol="0">
            <a:spAutoFit/>
          </a:bodyPr>
          <a:lstStyle/>
          <a:p>
            <a:r>
              <a:rPr lang="en-US" sz="1400" b="1" dirty="0" smtClean="0">
                <a:latin typeface="Courier New" panose="02070309020205020404" pitchFamily="49" charset="0"/>
                <a:cs typeface="Courier New" panose="02070309020205020404" pitchFamily="49" charset="0"/>
              </a:rPr>
              <a:t>R</a:t>
            </a:r>
            <a:r>
              <a:rPr lang="en-US" sz="1400" b="1" dirty="0">
                <a:latin typeface="Courier New" panose="02070309020205020404" pitchFamily="49" charset="0"/>
                <a:cs typeface="Courier New" panose="02070309020205020404" pitchFamily="49" charset="0"/>
              </a:rPr>
              <a:t>&gt; </a:t>
            </a:r>
            <a:r>
              <a:rPr lang="en-US" sz="1400" b="1" dirty="0">
                <a:latin typeface="Courier New" panose="02070309020205020404" pitchFamily="49" charset="0"/>
                <a:cs typeface="Courier New" panose="02070309020205020404" pitchFamily="49" charset="0"/>
              </a:rPr>
              <a:t>iris.form.1 &lt;- formula(</a:t>
            </a:r>
            <a:r>
              <a:rPr lang="en-US" sz="1400" b="1" dirty="0" err="1">
                <a:latin typeface="Courier New" panose="02070309020205020404" pitchFamily="49" charset="0"/>
                <a:cs typeface="Courier New" panose="02070309020205020404" pitchFamily="49" charset="0"/>
              </a:rPr>
              <a:t>Sepal.Length~Sepal.Width</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Petal.Length</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Petal.Width+Species</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R&gt; </a:t>
            </a:r>
            <a:r>
              <a:rPr lang="en-US" sz="1400" b="1" dirty="0" smtClean="0">
                <a:latin typeface="Courier New" panose="02070309020205020404" pitchFamily="49" charset="0"/>
                <a:cs typeface="Courier New" panose="02070309020205020404" pitchFamily="49" charset="0"/>
              </a:rPr>
              <a:t>iris.mod.1 </a:t>
            </a:r>
            <a:r>
              <a:rPr lang="en-US" sz="1400" b="1" dirty="0">
                <a:latin typeface="Courier New" panose="02070309020205020404" pitchFamily="49" charset="0"/>
                <a:cs typeface="Courier New" panose="02070309020205020404" pitchFamily="49" charset="0"/>
              </a:rPr>
              <a:t>&lt;- </a:t>
            </a:r>
            <a:r>
              <a:rPr lang="en-US" sz="1400" b="1" dirty="0" err="1">
                <a:latin typeface="Courier New" panose="02070309020205020404" pitchFamily="49" charset="0"/>
                <a:cs typeface="Courier New" panose="02070309020205020404" pitchFamily="49" charset="0"/>
              </a:rPr>
              <a:t>glm</a:t>
            </a:r>
            <a:r>
              <a:rPr lang="en-US" sz="1400" b="1" dirty="0">
                <a:latin typeface="Courier New" panose="02070309020205020404" pitchFamily="49" charset="0"/>
                <a:cs typeface="Courier New" panose="02070309020205020404" pitchFamily="49" charset="0"/>
              </a:rPr>
              <a:t>(iris.form.1,data=iris); </a:t>
            </a:r>
          </a:p>
          <a:p>
            <a:r>
              <a:rPr lang="en-US" sz="1400" b="1" dirty="0">
                <a:latin typeface="Courier New" panose="02070309020205020404" pitchFamily="49" charset="0"/>
                <a:cs typeface="Courier New" panose="02070309020205020404" pitchFamily="49" charset="0"/>
              </a:rPr>
              <a:t>R&gt; </a:t>
            </a:r>
            <a:r>
              <a:rPr lang="en-US" sz="1400" b="1" dirty="0" smtClean="0">
                <a:latin typeface="Courier New" panose="02070309020205020404" pitchFamily="49" charset="0"/>
                <a:cs typeface="Courier New" panose="02070309020205020404" pitchFamily="49" charset="0"/>
              </a:rPr>
              <a:t>plot(iris.mod.1);</a:t>
            </a:r>
            <a:endParaRPr lang="en-US" sz="1400" b="1" dirty="0" smtClean="0">
              <a:latin typeface="Courier New" panose="02070309020205020404" pitchFamily="49" charset="0"/>
              <a:cs typeface="Courier New" panose="02070309020205020404" pitchFamily="49" charset="0"/>
            </a:endParaRPr>
          </a:p>
        </p:txBody>
      </p:sp>
      <p:sp>
        <p:nvSpPr>
          <p:cNvPr id="8" name="TextBox 7"/>
          <p:cNvSpPr txBox="1"/>
          <p:nvPr/>
        </p:nvSpPr>
        <p:spPr>
          <a:xfrm>
            <a:off x="6508865" y="1485509"/>
            <a:ext cx="5278582" cy="452431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final of the four plots produced by using plot() on a </a:t>
            </a:r>
            <a:r>
              <a:rPr lang="en-US" dirty="0" err="1" smtClean="0"/>
              <a:t>glm</a:t>
            </a:r>
            <a:r>
              <a:rPr lang="en-US" dirty="0" smtClean="0"/>
              <a:t> object shows a plot of the residuals vs. the leverage of an observation. </a:t>
            </a:r>
          </a:p>
          <a:p>
            <a:pPr marL="285750" indent="-285750">
              <a:buFont typeface="Arial" panose="020B0604020202020204" pitchFamily="34" charset="0"/>
              <a:buChar char="•"/>
            </a:pPr>
            <a:r>
              <a:rPr lang="en-US" dirty="0" smtClean="0"/>
              <a:t>The leverage is a measure of how influential an observation is on the estimation of the parameters in the model, such that the higher the leverage the more influence the observation has on the final estimation of the model effects. </a:t>
            </a:r>
          </a:p>
          <a:p>
            <a:pPr marL="285750" indent="-285750">
              <a:buFont typeface="Arial" panose="020B0604020202020204" pitchFamily="34" charset="0"/>
              <a:buChar char="•"/>
            </a:pPr>
            <a:r>
              <a:rPr lang="en-US" dirty="0" smtClean="0"/>
              <a:t>In this plot we can determine whether there are any outlying values which have a large influence on the parameter estimation, while retaining a large error. </a:t>
            </a:r>
          </a:p>
          <a:p>
            <a:pPr marL="285750" indent="-285750">
              <a:buFont typeface="Arial" panose="020B0604020202020204" pitchFamily="34" charset="0"/>
              <a:buChar char="•"/>
            </a:pPr>
            <a:r>
              <a:rPr lang="en-US" dirty="0" smtClean="0"/>
              <a:t>Such observations could stand to be removed when generalizing the model, as these indicate special-case observations not appropriate for use in forming general models.</a:t>
            </a:r>
          </a:p>
        </p:txBody>
      </p:sp>
      <p:pic>
        <p:nvPicPr>
          <p:cNvPr id="5" name="Picture 4"/>
          <p:cNvPicPr>
            <a:picLocks noChangeAspect="1"/>
          </p:cNvPicPr>
          <p:nvPr/>
        </p:nvPicPr>
        <p:blipFill>
          <a:blip r:embed="rId2"/>
          <a:stretch>
            <a:fillRect/>
          </a:stretch>
        </p:blipFill>
        <p:spPr>
          <a:xfrm>
            <a:off x="519358" y="1618513"/>
            <a:ext cx="5459172" cy="5041022"/>
          </a:xfrm>
          <a:prstGeom prst="rect">
            <a:avLst/>
          </a:prstGeom>
        </p:spPr>
      </p:pic>
    </p:spTree>
    <p:extLst>
      <p:ext uri="{BB962C8B-B14F-4D97-AF65-F5344CB8AC3E}">
        <p14:creationId xmlns:p14="http://schemas.microsoft.com/office/powerpoint/2010/main" val="24866572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0017369"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Using an estimated Linear Model for Prediction (Interpolation)</a:t>
            </a:r>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48640" y="781396"/>
            <a:ext cx="11355185"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We can use a fitted model in R to predicted outcome variables for new data (or data held out, or included in the original model effect estimation). </a:t>
            </a:r>
            <a:endParaRPr lang="en-US" dirty="0"/>
          </a:p>
        </p:txBody>
      </p:sp>
    </p:spTree>
    <p:extLst>
      <p:ext uri="{BB962C8B-B14F-4D97-AF65-F5344CB8AC3E}">
        <p14:creationId xmlns:p14="http://schemas.microsoft.com/office/powerpoint/2010/main" val="28753392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0017369"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Introduction to R for Beginners Session III </a:t>
            </a:r>
            <a:r>
              <a:rPr lang="en-US" dirty="0" smtClean="0">
                <a:latin typeface="Times New Roman" panose="02020603050405020304" pitchFamily="18" charset="0"/>
                <a:cs typeface="Times New Roman" panose="02020603050405020304" pitchFamily="18" charset="0"/>
              </a:rPr>
              <a:t>Part </a:t>
            </a:r>
            <a:r>
              <a:rPr lang="en-US" dirty="0" smtClean="0">
                <a:latin typeface="Times New Roman" panose="02020603050405020304" pitchFamily="18" charset="0"/>
                <a:cs typeface="Times New Roman" panose="02020603050405020304" pitchFamily="18" charset="0"/>
              </a:rPr>
              <a:t>I Review</a:t>
            </a:r>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70329" y="1165045"/>
            <a:ext cx="11098306" cy="1846659"/>
          </a:xfrm>
          <a:prstGeom prst="rect">
            <a:avLst/>
          </a:prstGeom>
          <a:noFill/>
          <a:ln>
            <a:solidFill>
              <a:schemeClr val="accent4"/>
            </a:solidFill>
          </a:ln>
        </p:spPr>
        <p:txBody>
          <a:bodyPr wrap="square" rtlCol="0">
            <a:spAutoFit/>
          </a:bodyPr>
          <a:lstStyle/>
          <a:p>
            <a:pPr marL="285750" indent="-285750">
              <a:buFont typeface="Arial" panose="020B0604020202020204" pitchFamily="34" charset="0"/>
              <a:buChar char="•"/>
            </a:pPr>
            <a:r>
              <a:rPr lang="en-US" sz="1600" dirty="0" smtClean="0"/>
              <a:t>How to setup formulas for describing model relationships in R’s formula language</a:t>
            </a:r>
          </a:p>
          <a:p>
            <a:pPr marL="742950" lvl="1" indent="-285750">
              <a:buFont typeface="Arial" panose="020B0604020202020204" pitchFamily="34" charset="0"/>
              <a:buChar char="•"/>
            </a:pPr>
            <a:r>
              <a:rPr lang="en-US" sz="1600" b="1" dirty="0" smtClean="0"/>
              <a:t>The zero-intercept vs. intercept models</a:t>
            </a:r>
          </a:p>
          <a:p>
            <a:pPr marL="742950" lvl="1" indent="-285750">
              <a:buFont typeface="Arial" panose="020B0604020202020204" pitchFamily="34" charset="0"/>
              <a:buChar char="•"/>
            </a:pPr>
            <a:r>
              <a:rPr lang="en-US" sz="1600" b="1" dirty="0" smtClean="0"/>
              <a:t>Adding Joint Effects</a:t>
            </a:r>
          </a:p>
          <a:p>
            <a:pPr marL="742950" lvl="1" indent="-285750">
              <a:buFont typeface="Arial" panose="020B0604020202020204" pitchFamily="34" charset="0"/>
              <a:buChar char="•"/>
            </a:pPr>
            <a:r>
              <a:rPr lang="en-US" sz="1600" b="1" dirty="0" smtClean="0"/>
              <a:t>Adding Categorical Effects</a:t>
            </a:r>
          </a:p>
          <a:p>
            <a:pPr marL="285750" indent="-285750">
              <a:buFont typeface="Arial" panose="020B0604020202020204" pitchFamily="34" charset="0"/>
              <a:buChar char="•"/>
            </a:pPr>
            <a:r>
              <a:rPr lang="en-US" sz="1600" dirty="0" smtClean="0"/>
              <a:t>What a linear model is.</a:t>
            </a:r>
          </a:p>
          <a:p>
            <a:pPr marL="285750" indent="-285750">
              <a:buFont typeface="Arial" panose="020B0604020202020204" pitchFamily="34" charset="0"/>
              <a:buChar char="•"/>
            </a:pPr>
            <a:r>
              <a:rPr lang="en-US" sz="1600" dirty="0" smtClean="0"/>
              <a:t>How to apply </a:t>
            </a:r>
            <a:r>
              <a:rPr lang="en-US" sz="1600" dirty="0" err="1" smtClean="0"/>
              <a:t>glm</a:t>
            </a:r>
            <a:r>
              <a:rPr lang="en-US" sz="1600" dirty="0" smtClean="0"/>
              <a:t>() to estimate model effects in linear models.</a:t>
            </a:r>
          </a:p>
          <a:p>
            <a:pPr marL="285750" indent="-285750">
              <a:buFont typeface="Arial" panose="020B0604020202020204" pitchFamily="34" charset="0"/>
              <a:buChar char="•"/>
            </a:pPr>
            <a:r>
              <a:rPr lang="en-US" sz="1600" dirty="0" smtClean="0"/>
              <a:t>How to view and interpret the output of the summary of the </a:t>
            </a:r>
            <a:r>
              <a:rPr lang="en-US" sz="1600" dirty="0" err="1" smtClean="0"/>
              <a:t>glm</a:t>
            </a:r>
            <a:r>
              <a:rPr lang="en-US" sz="1600" dirty="0" smtClean="0"/>
              <a:t> object.</a:t>
            </a:r>
            <a:endParaRPr lang="en-US" sz="1600" dirty="0"/>
          </a:p>
        </p:txBody>
      </p:sp>
      <p:sp>
        <p:nvSpPr>
          <p:cNvPr id="4" name="TextBox 3"/>
          <p:cNvSpPr txBox="1"/>
          <p:nvPr/>
        </p:nvSpPr>
        <p:spPr>
          <a:xfrm>
            <a:off x="170329" y="5172856"/>
            <a:ext cx="8390965" cy="1569660"/>
          </a:xfrm>
          <a:prstGeom prst="rect">
            <a:avLst/>
          </a:prstGeom>
          <a:noFill/>
          <a:ln>
            <a:solidFill>
              <a:srgbClr val="FF0000"/>
            </a:solidFill>
          </a:ln>
        </p:spPr>
        <p:txBody>
          <a:bodyPr wrap="square" rtlCol="0">
            <a:spAutoFit/>
          </a:bodyPr>
          <a:lstStyle/>
          <a:p>
            <a:pPr marL="285750" indent="-285750">
              <a:buFont typeface="Arial" panose="020B0604020202020204" pitchFamily="34" charset="0"/>
              <a:buChar char="•"/>
            </a:pPr>
            <a:r>
              <a:rPr lang="en-US" sz="1600" dirty="0"/>
              <a:t>So far everything we have done can be done with `lm’ in R, `lm’ stands for linear model, and is used for fitting linear models (which include </a:t>
            </a:r>
            <a:r>
              <a:rPr lang="en-US" sz="1600" dirty="0" err="1"/>
              <a:t>anova</a:t>
            </a:r>
            <a:r>
              <a:rPr lang="en-US" sz="1600" dirty="0"/>
              <a:t>, </a:t>
            </a:r>
            <a:r>
              <a:rPr lang="en-US" sz="1600" dirty="0" err="1"/>
              <a:t>ancova</a:t>
            </a:r>
            <a:r>
              <a:rPr lang="en-US" sz="1600" dirty="0"/>
              <a:t>, and regression), it fits using ordinary least squares (that is minimizing the residual difference) this is why instead of deviance residuals, the actual residuals are reported by default when ‘lm’ is used</a:t>
            </a:r>
            <a:r>
              <a:rPr lang="en-US" sz="1600" dirty="0" smtClean="0"/>
              <a:t>.</a:t>
            </a:r>
          </a:p>
          <a:p>
            <a:pPr marL="285750" indent="-285750">
              <a:buFont typeface="Arial" panose="020B0604020202020204" pitchFamily="34" charset="0"/>
              <a:buChar char="•"/>
            </a:pPr>
            <a:r>
              <a:rPr lang="en-US" sz="1600" dirty="0"/>
              <a:t>‘</a:t>
            </a:r>
            <a:r>
              <a:rPr lang="en-US" sz="1600" dirty="0" err="1"/>
              <a:t>glm</a:t>
            </a:r>
            <a:r>
              <a:rPr lang="en-US" sz="1600" dirty="0"/>
              <a:t>’ is more general and implements what is known as the generalized linear model, of which the linear regression we have been doing is just one example. </a:t>
            </a:r>
          </a:p>
        </p:txBody>
      </p:sp>
      <p:sp>
        <p:nvSpPr>
          <p:cNvPr id="5" name="TextBox 4"/>
          <p:cNvSpPr txBox="1"/>
          <p:nvPr/>
        </p:nvSpPr>
        <p:spPr>
          <a:xfrm>
            <a:off x="170329" y="4803524"/>
            <a:ext cx="1909482" cy="369332"/>
          </a:xfrm>
          <a:prstGeom prst="rect">
            <a:avLst/>
          </a:prstGeom>
          <a:noFill/>
        </p:spPr>
        <p:txBody>
          <a:bodyPr wrap="square" rtlCol="0">
            <a:spAutoFit/>
          </a:bodyPr>
          <a:lstStyle/>
          <a:p>
            <a:r>
              <a:rPr lang="en-US" dirty="0" smtClean="0">
                <a:solidFill>
                  <a:srgbClr val="FF0000"/>
                </a:solidFill>
              </a:rPr>
              <a:t>Notes!</a:t>
            </a:r>
            <a:endParaRPr lang="en-US" dirty="0">
              <a:solidFill>
                <a:srgbClr val="FF0000"/>
              </a:solidFill>
            </a:endParaRPr>
          </a:p>
        </p:txBody>
      </p:sp>
      <p:sp>
        <p:nvSpPr>
          <p:cNvPr id="6" name="TextBox 5"/>
          <p:cNvSpPr txBox="1"/>
          <p:nvPr/>
        </p:nvSpPr>
        <p:spPr>
          <a:xfrm>
            <a:off x="170329" y="799922"/>
            <a:ext cx="1909482" cy="369332"/>
          </a:xfrm>
          <a:prstGeom prst="rect">
            <a:avLst/>
          </a:prstGeom>
          <a:noFill/>
        </p:spPr>
        <p:txBody>
          <a:bodyPr wrap="square" rtlCol="0">
            <a:spAutoFit/>
          </a:bodyPr>
          <a:lstStyle/>
          <a:p>
            <a:r>
              <a:rPr lang="en-US" dirty="0" smtClean="0">
                <a:solidFill>
                  <a:schemeClr val="accent4"/>
                </a:solidFill>
              </a:rPr>
              <a:t>We have seen…</a:t>
            </a:r>
            <a:endParaRPr lang="en-US" dirty="0">
              <a:solidFill>
                <a:schemeClr val="accent4"/>
              </a:solidFill>
            </a:endParaRPr>
          </a:p>
        </p:txBody>
      </p:sp>
      <p:sp>
        <p:nvSpPr>
          <p:cNvPr id="7" name="TextBox 6"/>
          <p:cNvSpPr txBox="1"/>
          <p:nvPr/>
        </p:nvSpPr>
        <p:spPr>
          <a:xfrm>
            <a:off x="170329" y="2922056"/>
            <a:ext cx="2352031" cy="369332"/>
          </a:xfrm>
          <a:prstGeom prst="rect">
            <a:avLst/>
          </a:prstGeom>
          <a:noFill/>
          <a:ln>
            <a:noFill/>
          </a:ln>
        </p:spPr>
        <p:txBody>
          <a:bodyPr wrap="square" rtlCol="0">
            <a:spAutoFit/>
          </a:bodyPr>
          <a:lstStyle/>
          <a:p>
            <a:r>
              <a:rPr lang="en-US" dirty="0" smtClean="0">
                <a:solidFill>
                  <a:schemeClr val="accent1"/>
                </a:solidFill>
              </a:rPr>
              <a:t>We are going to see…</a:t>
            </a:r>
            <a:endParaRPr lang="en-US" dirty="0">
              <a:solidFill>
                <a:schemeClr val="accent1"/>
              </a:solidFill>
            </a:endParaRPr>
          </a:p>
        </p:txBody>
      </p:sp>
      <p:sp>
        <p:nvSpPr>
          <p:cNvPr id="9" name="TextBox 8"/>
          <p:cNvSpPr txBox="1"/>
          <p:nvPr/>
        </p:nvSpPr>
        <p:spPr>
          <a:xfrm>
            <a:off x="170329" y="3274800"/>
            <a:ext cx="11205883" cy="1600438"/>
          </a:xfrm>
          <a:prstGeom prst="rect">
            <a:avLst/>
          </a:prstGeom>
          <a:noFill/>
          <a:ln>
            <a:solidFill>
              <a:schemeClr val="tx2"/>
            </a:solidFill>
          </a:ln>
        </p:spPr>
        <p:txBody>
          <a:bodyPr wrap="square" rtlCol="0">
            <a:spAutoFit/>
          </a:bodyPr>
          <a:lstStyle/>
          <a:p>
            <a:pPr marL="285750" indent="-285750">
              <a:buFont typeface="Arial" panose="020B0604020202020204" pitchFamily="34" charset="0"/>
              <a:buChar char="•"/>
            </a:pPr>
            <a:r>
              <a:rPr lang="en-US" sz="1400" dirty="0" smtClean="0"/>
              <a:t>How the generalized linear model contains these multivariate linear models, and extends them:</a:t>
            </a:r>
          </a:p>
          <a:p>
            <a:pPr marL="742950" lvl="1" indent="-285750">
              <a:buFont typeface="Arial" panose="020B0604020202020204" pitchFamily="34" charset="0"/>
              <a:buChar char="•"/>
            </a:pPr>
            <a:r>
              <a:rPr lang="en-US" sz="1400" dirty="0" smtClean="0"/>
              <a:t>Logistic &amp; Count Regression</a:t>
            </a:r>
          </a:p>
          <a:p>
            <a:pPr marL="285750" indent="-285750">
              <a:buFont typeface="Arial" panose="020B0604020202020204" pitchFamily="34" charset="0"/>
              <a:buChar char="•"/>
            </a:pPr>
            <a:r>
              <a:rPr lang="en-US" sz="1400" dirty="0" smtClean="0"/>
              <a:t>What does plotting the output provide</a:t>
            </a:r>
          </a:p>
          <a:p>
            <a:pPr marL="285750" indent="-285750">
              <a:buFont typeface="Arial" panose="020B0604020202020204" pitchFamily="34" charset="0"/>
              <a:buChar char="•"/>
            </a:pPr>
            <a:r>
              <a:rPr lang="en-US" sz="1400" dirty="0" smtClean="0"/>
              <a:t>What are the assumptions for using these models, and how can I assess them in R?</a:t>
            </a:r>
          </a:p>
          <a:p>
            <a:pPr marL="742950" lvl="1" indent="-285750">
              <a:buFont typeface="Arial" panose="020B0604020202020204" pitchFamily="34" charset="0"/>
              <a:buChar char="•"/>
            </a:pPr>
            <a:r>
              <a:rPr lang="en-US" sz="1400" dirty="0" smtClean="0"/>
              <a:t>Adjusting data through transforms to fit the data.</a:t>
            </a:r>
          </a:p>
          <a:p>
            <a:pPr marL="285750" indent="-285750">
              <a:buFont typeface="Arial" panose="020B0604020202020204" pitchFamily="34" charset="0"/>
              <a:buChar char="•"/>
            </a:pPr>
            <a:r>
              <a:rPr lang="en-US" sz="1400" dirty="0" smtClean="0"/>
              <a:t>How can we select the most useful variables for our models? </a:t>
            </a:r>
          </a:p>
          <a:p>
            <a:pPr marL="742950" lvl="1" indent="-285750">
              <a:buFont typeface="Arial" panose="020B0604020202020204" pitchFamily="34" charset="0"/>
              <a:buChar char="•"/>
            </a:pPr>
            <a:r>
              <a:rPr lang="en-US" sz="1400" dirty="0" smtClean="0"/>
              <a:t>Elastic-net (ridge/LASSO – shrinkage estimation), Stepwise selection based on AIC</a:t>
            </a:r>
            <a:endParaRPr lang="en-US" sz="1400" dirty="0"/>
          </a:p>
        </p:txBody>
      </p:sp>
    </p:spTree>
    <p:extLst>
      <p:ext uri="{BB962C8B-B14F-4D97-AF65-F5344CB8AC3E}">
        <p14:creationId xmlns:p14="http://schemas.microsoft.com/office/powerpoint/2010/main" val="52612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36FB483-8A01-854E-9BBE-55E0C355A79B}"/>
              </a:ext>
            </a:extLst>
          </p:cNvPr>
          <p:cNvSpPr txBox="1">
            <a:spLocks/>
          </p:cNvSpPr>
          <p:nvPr/>
        </p:nvSpPr>
        <p:spPr>
          <a:xfrm>
            <a:off x="292557" y="283221"/>
            <a:ext cx="10017369"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What you will learn in this section</a:t>
            </a:r>
            <a:endParaRPr lang="en-US"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92557" y="1100518"/>
            <a:ext cx="11578459" cy="5909310"/>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generalized Linear Model (</a:t>
            </a:r>
            <a:r>
              <a:rPr lang="en-US" dirty="0" smtClean="0">
                <a:latin typeface="Courier New" panose="02070309020205020404" pitchFamily="49" charset="0"/>
                <a:cs typeface="Courier New" panose="02070309020205020404" pitchFamily="49" charset="0"/>
              </a:rPr>
              <a:t>R</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glm</a:t>
            </a:r>
            <a:r>
              <a:rPr lang="en-US" dirty="0" smtClean="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What is a GLM? </a:t>
            </a:r>
          </a:p>
          <a:p>
            <a:pPr marL="742950" lvl="1"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Which options are available in </a:t>
            </a:r>
            <a:r>
              <a:rPr lang="en-US" dirty="0" smtClean="0">
                <a:latin typeface="Courier New" panose="02070309020205020404" pitchFamily="49" charset="0"/>
                <a:cs typeface="Courier New" panose="02070309020205020404" pitchFamily="49" charset="0"/>
              </a:rPr>
              <a:t>R</a:t>
            </a:r>
            <a:r>
              <a:rPr lang="en-US" dirty="0" smtClean="0">
                <a:latin typeface="Times New Roman" panose="02020603050405020304" pitchFamily="18" charset="0"/>
                <a:cs typeface="Times New Roman" panose="02020603050405020304" pitchFamily="18" charset="0"/>
              </a:rPr>
              <a:t>? </a:t>
            </a:r>
          </a:p>
          <a:p>
            <a:pPr marL="742950" lvl="1"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What are the assumptions for using GLMs? </a:t>
            </a:r>
          </a:p>
          <a:p>
            <a:pPr marL="742950" lvl="1"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How can I check these assumptions in </a:t>
            </a:r>
            <a:r>
              <a:rPr lang="en-US" dirty="0" smtClean="0">
                <a:latin typeface="Courier New" panose="02070309020205020404" pitchFamily="49" charset="0"/>
                <a:cs typeface="Courier New" panose="02070309020205020404" pitchFamily="49" charset="0"/>
              </a:rPr>
              <a:t>R</a:t>
            </a:r>
            <a:r>
              <a:rPr lang="en-US" dirty="0" smtClean="0">
                <a:latin typeface="Times New Roman" panose="02020603050405020304" pitchFamily="18" charset="0"/>
                <a:cs typeface="Times New Roman" panose="02020603050405020304" pitchFamily="18" charset="0"/>
              </a:rPr>
              <a:t>?</a:t>
            </a:r>
          </a:p>
          <a:p>
            <a:pPr marL="1200150" lvl="2"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Graphical </a:t>
            </a:r>
            <a:r>
              <a:rPr lang="en-US" dirty="0" err="1" smtClean="0">
                <a:latin typeface="Times New Roman" panose="02020603050405020304" pitchFamily="18" charset="0"/>
                <a:cs typeface="Times New Roman" panose="02020603050405020304" pitchFamily="18" charset="0"/>
              </a:rPr>
              <a:t>qq</a:t>
            </a:r>
            <a:r>
              <a:rPr lang="en-US" dirty="0" smtClean="0">
                <a:latin typeface="Times New Roman" panose="02020603050405020304" pitchFamily="18" charset="0"/>
                <a:cs typeface="Times New Roman" panose="02020603050405020304" pitchFamily="18" charset="0"/>
              </a:rPr>
              <a:t> plots &amp; histograms (refresher) </a:t>
            </a:r>
          </a:p>
          <a:p>
            <a:pPr marL="742950" lvl="1"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How can I estimate the parameters of these models for a dataset in </a:t>
            </a:r>
            <a:r>
              <a:rPr lang="en-US" dirty="0" smtClean="0">
                <a:latin typeface="Courier New" panose="02070309020205020404" pitchFamily="49" charset="0"/>
                <a:cs typeface="Courier New" panose="02070309020205020404" pitchFamily="49" charset="0"/>
              </a:rPr>
              <a:t>R</a:t>
            </a:r>
            <a:r>
              <a:rPr lang="en-US"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What to do if my data is not normal (Transforming data)?</a:t>
            </a:r>
          </a:p>
          <a:p>
            <a:pPr marL="742950" lvl="1"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Standard data transformations in </a:t>
            </a:r>
            <a:r>
              <a:rPr lang="en-US" dirty="0" smtClean="0">
                <a:latin typeface="Courier New" panose="02070309020205020404" pitchFamily="49" charset="0"/>
                <a:cs typeface="Courier New" panose="02070309020205020404" pitchFamily="49" charset="0"/>
              </a:rPr>
              <a:t>R</a:t>
            </a:r>
          </a:p>
          <a:p>
            <a:pPr marL="742950" lvl="1"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a:t>
            </a:r>
            <a:r>
              <a:rPr lang="en-US" dirty="0" err="1" smtClean="0">
                <a:latin typeface="Times New Roman" panose="02020603050405020304" pitchFamily="18" charset="0"/>
                <a:cs typeface="Times New Roman" panose="02020603050405020304" pitchFamily="18" charset="0"/>
              </a:rPr>
              <a:t>boxcox</a:t>
            </a:r>
            <a:r>
              <a:rPr lang="en-US" dirty="0" smtClean="0">
                <a:latin typeface="Times New Roman" panose="02020603050405020304" pitchFamily="18" charset="0"/>
                <a:cs typeface="Times New Roman" panose="02020603050405020304" pitchFamily="18" charset="0"/>
              </a:rPr>
              <a:t> transform</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How can I determine which variables should be included in the model (Regularization)?</a:t>
            </a:r>
          </a:p>
          <a:p>
            <a:pPr marL="742950" lvl="1"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What are variable selection approaches? </a:t>
            </a:r>
          </a:p>
          <a:p>
            <a:pPr marL="742950" lvl="1"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Forward/Backwards/Stepwise based on different criteria in </a:t>
            </a:r>
            <a:r>
              <a:rPr lang="en-US" dirty="0" smtClean="0">
                <a:latin typeface="Courier New" panose="02070309020205020404" pitchFamily="49" charset="0"/>
                <a:cs typeface="Courier New" panose="02070309020205020404" pitchFamily="49" charset="0"/>
              </a:rPr>
              <a:t>R</a:t>
            </a:r>
          </a:p>
          <a:p>
            <a:pPr marL="742950" lvl="1"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Elastic-Net, Ridge, LASSO, and penalized-regression in </a:t>
            </a:r>
            <a:r>
              <a:rPr lang="en-US" dirty="0" smtClean="0">
                <a:latin typeface="Courier New" panose="02070309020205020404" pitchFamily="49" charset="0"/>
                <a:cs typeface="Courier New" panose="02070309020205020404" pitchFamily="49" charset="0"/>
              </a:rPr>
              <a:t>R</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How can I store and sort through the results of running regression models? </a:t>
            </a:r>
          </a:p>
          <a:p>
            <a:pPr marL="742950" lvl="1"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How to neatly display data in labeled and formatted </a:t>
            </a:r>
            <a:r>
              <a:rPr lang="en-US" dirty="0" err="1" smtClean="0">
                <a:latin typeface="Times New Roman" panose="02020603050405020304" pitchFamily="18" charset="0"/>
                <a:cs typeface="Times New Roman" panose="02020603050405020304" pitchFamily="18" charset="0"/>
              </a:rPr>
              <a:t>dataframes</a:t>
            </a:r>
            <a:r>
              <a:rPr lang="en-US" dirty="0" smtClean="0">
                <a:latin typeface="Times New Roman" panose="02020603050405020304" pitchFamily="18" charset="0"/>
                <a:cs typeface="Times New Roman" panose="02020603050405020304" pitchFamily="18" charset="0"/>
              </a:rPr>
              <a:t>. </a:t>
            </a:r>
          </a:p>
          <a:p>
            <a:pPr marL="742950" lvl="1"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How to produce html tables using the </a:t>
            </a:r>
            <a:r>
              <a:rPr lang="en-US" dirty="0" err="1" smtClean="0">
                <a:latin typeface="Times New Roman" panose="02020603050405020304" pitchFamily="18" charset="0"/>
                <a:cs typeface="Times New Roman" panose="02020603050405020304" pitchFamily="18" charset="0"/>
              </a:rPr>
              <a:t>htmlTable</a:t>
            </a:r>
            <a:r>
              <a:rPr lang="en-US" dirty="0" smtClean="0">
                <a:latin typeface="Times New Roman" panose="02020603050405020304" pitchFamily="18" charset="0"/>
                <a:cs typeface="Times New Roman" panose="02020603050405020304" pitchFamily="18" charset="0"/>
              </a:rPr>
              <a:t>() package. </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Survival Modeling:</a:t>
            </a:r>
          </a:p>
          <a:p>
            <a:pPr marL="742950" lvl="1"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How can I perform Cox Proportional Hazards Regression and check the </a:t>
            </a:r>
          </a:p>
          <a:p>
            <a:pPr lvl="1"/>
            <a:r>
              <a:rPr lang="en-US" dirty="0" smtClean="0">
                <a:latin typeface="Times New Roman" panose="02020603050405020304" pitchFamily="18" charset="0"/>
                <a:cs typeface="Times New Roman" panose="02020603050405020304" pitchFamily="18" charset="0"/>
              </a:rPr>
              <a:t>	proportional hazards assumptions in </a:t>
            </a:r>
            <a:r>
              <a:rPr lang="en-US" dirty="0" smtClean="0">
                <a:latin typeface="Courier New" panose="02070309020205020404" pitchFamily="49" charset="0"/>
                <a:cs typeface="Courier New" panose="02070309020205020404" pitchFamily="49" charset="0"/>
              </a:rPr>
              <a:t>R</a:t>
            </a:r>
            <a:r>
              <a:rPr lang="en-US"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4094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1756484"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Creating a Multivariate Linear Model in R with </a:t>
            </a:r>
            <a:r>
              <a:rPr lang="en-US" dirty="0" err="1" smtClean="0">
                <a:latin typeface="Times New Roman" panose="02020603050405020304" pitchFamily="18" charset="0"/>
                <a:cs typeface="Times New Roman" panose="02020603050405020304" pitchFamily="18" charset="0"/>
              </a:rPr>
              <a:t>glm</a:t>
            </a:r>
            <a:r>
              <a:rPr lang="en-US" dirty="0" smtClean="0">
                <a:latin typeface="Times New Roman" panose="02020603050405020304" pitchFamily="18" charset="0"/>
                <a:cs typeface="Times New Roman" panose="02020603050405020304" pitchFamily="18" charset="0"/>
              </a:rPr>
              <a:t>():  Exercise 1</a:t>
            </a:r>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19953" y="869576"/>
            <a:ext cx="11107271" cy="5601533"/>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Use R, and what we have learned to help you answer these questions about the </a:t>
            </a:r>
            <a:r>
              <a:rPr lang="en-US" dirty="0" err="1" smtClean="0">
                <a:latin typeface="Times New Roman" panose="02020603050405020304" pitchFamily="18" charset="0"/>
                <a:cs typeface="Times New Roman" panose="02020603050405020304" pitchFamily="18" charset="0"/>
              </a:rPr>
              <a:t>swiss</a:t>
            </a:r>
            <a:r>
              <a:rPr lang="en-US" dirty="0" smtClean="0">
                <a:latin typeface="Times New Roman" panose="02020603050405020304" pitchFamily="18" charset="0"/>
                <a:cs typeface="Times New Roman" panose="02020603050405020304" pitchFamily="18" charset="0"/>
              </a:rPr>
              <a:t> dataset in a .txt file:</a:t>
            </a:r>
          </a:p>
          <a:p>
            <a:pPr marL="914400" lvl="1" indent="-457200">
              <a:buFont typeface="+mj-lt"/>
              <a:buAutoNum type="arabicPeriod"/>
            </a:pPr>
            <a:r>
              <a:rPr lang="en-US" dirty="0" smtClean="0">
                <a:latin typeface="Times New Roman" panose="02020603050405020304" pitchFamily="18" charset="0"/>
                <a:cs typeface="Times New Roman" panose="02020603050405020304" pitchFamily="18" charset="0"/>
              </a:rPr>
              <a:t>What year that the dataset “</a:t>
            </a:r>
            <a:r>
              <a:rPr lang="en-US" dirty="0" err="1" smtClean="0">
                <a:latin typeface="Times New Roman" panose="02020603050405020304" pitchFamily="18" charset="0"/>
                <a:cs typeface="Times New Roman" panose="02020603050405020304" pitchFamily="18" charset="0"/>
              </a:rPr>
              <a:t>swiss</a:t>
            </a:r>
            <a:r>
              <a:rPr lang="en-US" dirty="0" smtClean="0">
                <a:latin typeface="Times New Roman" panose="02020603050405020304" pitchFamily="18" charset="0"/>
                <a:cs typeface="Times New Roman" panose="02020603050405020304" pitchFamily="18" charset="0"/>
              </a:rPr>
              <a:t>” was collected?</a:t>
            </a:r>
          </a:p>
          <a:p>
            <a:pPr marL="914400" lvl="1" indent="-457200">
              <a:buFont typeface="+mj-lt"/>
              <a:buAutoNum type="arabicPeriod"/>
            </a:pPr>
            <a:r>
              <a:rPr lang="en-US" dirty="0" smtClean="0">
                <a:latin typeface="Times New Roman" panose="02020603050405020304" pitchFamily="18" charset="0"/>
                <a:cs typeface="Times New Roman" panose="02020603050405020304" pitchFamily="18" charset="0"/>
              </a:rPr>
              <a:t>Adjusting for Education, Catholic, and </a:t>
            </a:r>
            <a:r>
              <a:rPr lang="en-US" dirty="0" err="1" smtClean="0">
                <a:latin typeface="Times New Roman" panose="02020603050405020304" pitchFamily="18" charset="0"/>
                <a:cs typeface="Times New Roman" panose="02020603050405020304" pitchFamily="18" charset="0"/>
              </a:rPr>
              <a:t>infant.Mortality</a:t>
            </a:r>
            <a:r>
              <a:rPr lang="en-US" dirty="0" smtClean="0">
                <a:latin typeface="Times New Roman" panose="02020603050405020304" pitchFamily="18" charset="0"/>
                <a:cs typeface="Times New Roman" panose="02020603050405020304" pitchFamily="18" charset="0"/>
              </a:rPr>
              <a:t>,</a:t>
            </a:r>
          </a:p>
          <a:p>
            <a:pPr marL="1371600" lvl="2" indent="-457200">
              <a:buFont typeface="+mj-lt"/>
              <a:buAutoNum type="arabicPeriod"/>
            </a:pPr>
            <a:r>
              <a:rPr lang="en-US" dirty="0" smtClean="0">
                <a:latin typeface="Times New Roman" panose="02020603050405020304" pitchFamily="18" charset="0"/>
                <a:cs typeface="Times New Roman" panose="02020603050405020304" pitchFamily="18" charset="0"/>
              </a:rPr>
              <a:t>What is the expected average increase/decrease in Fertility corresponding to a 1% increase in the percentage of males working in agriculture (while also adjusting for Examination)?</a:t>
            </a:r>
          </a:p>
          <a:p>
            <a:pPr marL="1371600" lvl="2" indent="-457200">
              <a:buFont typeface="+mj-lt"/>
              <a:buAutoNum type="arabicPeriod"/>
            </a:pPr>
            <a:r>
              <a:rPr lang="en-US" dirty="0" smtClean="0">
                <a:latin typeface="Times New Roman" panose="02020603050405020304" pitchFamily="18" charset="0"/>
                <a:cs typeface="Times New Roman" panose="02020603050405020304" pitchFamily="18" charset="0"/>
              </a:rPr>
              <a:t>What is the expected average increase/decrease in Fertility corresponding to a 1% increase in the percentage of draftees into the military who had education beyond </a:t>
            </a:r>
            <a:r>
              <a:rPr lang="en-US" dirty="0" err="1" smtClean="0">
                <a:latin typeface="Times New Roman" panose="02020603050405020304" pitchFamily="18" charset="0"/>
                <a:cs typeface="Times New Roman" panose="02020603050405020304" pitchFamily="18" charset="0"/>
              </a:rPr>
              <a:t>highschool</a:t>
            </a:r>
            <a:r>
              <a:rPr lang="en-US" dirty="0" smtClean="0">
                <a:latin typeface="Times New Roman" panose="02020603050405020304" pitchFamily="18" charset="0"/>
                <a:cs typeface="Times New Roman" panose="02020603050405020304" pitchFamily="18" charset="0"/>
              </a:rPr>
              <a:t>.</a:t>
            </a:r>
          </a:p>
          <a:p>
            <a:pPr marL="914400" lvl="1" indent="-457200">
              <a:buFont typeface="+mj-lt"/>
              <a:buAutoNum type="arabicPeriod"/>
            </a:pPr>
            <a:r>
              <a:rPr lang="en-US" dirty="0" smtClean="0">
                <a:latin typeface="Times New Roman" panose="02020603050405020304" pitchFamily="18" charset="0"/>
                <a:cs typeface="Times New Roman" panose="02020603050405020304" pitchFamily="18" charset="0"/>
              </a:rPr>
              <a:t>What is the AIC for a linear model relating Fertility to each of and all combinations involving the variables Education, Agriculture, and </a:t>
            </a:r>
            <a:r>
              <a:rPr lang="en-US" dirty="0" err="1" smtClean="0">
                <a:latin typeface="Times New Roman" panose="02020603050405020304" pitchFamily="18" charset="0"/>
                <a:cs typeface="Times New Roman" panose="02020603050405020304" pitchFamily="18" charset="0"/>
              </a:rPr>
              <a:t>Infant.Mortality</a:t>
            </a:r>
            <a:r>
              <a:rPr lang="en-US" dirty="0" smtClean="0">
                <a:latin typeface="Times New Roman" panose="02020603050405020304" pitchFamily="18" charset="0"/>
                <a:cs typeface="Times New Roman" panose="02020603050405020304" pitchFamily="18" charset="0"/>
              </a:rPr>
              <a:t>? </a:t>
            </a:r>
          </a:p>
          <a:p>
            <a:pPr marL="914400" lvl="1" indent="-457200">
              <a:buFont typeface="+mj-lt"/>
              <a:buAutoNum type="arabicPeriod"/>
            </a:pPr>
            <a:r>
              <a:rPr lang="en-US" dirty="0" smtClean="0">
                <a:latin typeface="Times New Roman" panose="02020603050405020304" pitchFamily="18" charset="0"/>
                <a:cs typeface="Times New Roman" panose="02020603050405020304" pitchFamily="18" charset="0"/>
              </a:rPr>
              <a:t>What is the AIC for a linear model relating Fertility </a:t>
            </a:r>
            <a:r>
              <a:rPr lang="en-US" dirty="0">
                <a:latin typeface="Times New Roman" panose="02020603050405020304" pitchFamily="18" charset="0"/>
                <a:cs typeface="Times New Roman" panose="02020603050405020304" pitchFamily="18" charset="0"/>
              </a:rPr>
              <a:t>to each of and all combinations involving the variables Education, Agriculture, and </a:t>
            </a:r>
            <a:r>
              <a:rPr lang="en-US" dirty="0" err="1" smtClean="0">
                <a:latin typeface="Times New Roman" panose="02020603050405020304" pitchFamily="18" charset="0"/>
                <a:cs typeface="Times New Roman" panose="02020603050405020304" pitchFamily="18" charset="0"/>
              </a:rPr>
              <a:t>Infant.Mortality</a:t>
            </a:r>
            <a:r>
              <a:rPr lang="en-US" dirty="0" smtClean="0">
                <a:latin typeface="Times New Roman" panose="02020603050405020304" pitchFamily="18" charset="0"/>
                <a:cs typeface="Times New Roman" panose="02020603050405020304" pitchFamily="18" charset="0"/>
              </a:rPr>
              <a:t>, except for the singleton effect of Education, and the binary joint effect of Agriculture and </a:t>
            </a:r>
            <a:r>
              <a:rPr lang="en-US" dirty="0" err="1" smtClean="0">
                <a:latin typeface="Times New Roman" panose="02020603050405020304" pitchFamily="18" charset="0"/>
                <a:cs typeface="Times New Roman" panose="02020603050405020304" pitchFamily="18" charset="0"/>
              </a:rPr>
              <a:t>Infant.Mortality</a:t>
            </a:r>
            <a:r>
              <a:rPr lang="en-US" dirty="0" smtClean="0">
                <a:latin typeface="Times New Roman" panose="02020603050405020304" pitchFamily="18" charset="0"/>
                <a:cs typeface="Times New Roman" panose="02020603050405020304" pitchFamily="18" charset="0"/>
              </a:rPr>
              <a:t>?</a:t>
            </a:r>
          </a:p>
          <a:p>
            <a:pPr marL="1371600" lvl="2" indent="-457200">
              <a:buFont typeface="+mj-lt"/>
              <a:buAutoNum type="arabicPeriod"/>
            </a:pPr>
            <a:r>
              <a:rPr lang="en-US" dirty="0" smtClean="0">
                <a:latin typeface="Times New Roman" panose="02020603050405020304" pitchFamily="18" charset="0"/>
                <a:cs typeface="Times New Roman" panose="02020603050405020304" pitchFamily="18" charset="0"/>
              </a:rPr>
              <a:t>Can the removal of variables from the model increase the models effectiveness in terms of AIC?</a:t>
            </a:r>
          </a:p>
          <a:p>
            <a:pPr marL="914400" lvl="1" indent="-457200">
              <a:buFont typeface="+mj-lt"/>
              <a:buAutoNum type="arabicPeriod"/>
            </a:pPr>
            <a:r>
              <a:rPr lang="en-US" dirty="0" smtClean="0">
                <a:latin typeface="Times New Roman" panose="02020603050405020304" pitchFamily="18" charset="0"/>
                <a:cs typeface="Times New Roman" panose="02020603050405020304" pitchFamily="18" charset="0"/>
              </a:rPr>
              <a:t>Create a categorical ordinal variable corresponding to </a:t>
            </a:r>
            <a:r>
              <a:rPr lang="en-US" dirty="0" err="1" smtClean="0">
                <a:latin typeface="Times New Roman" panose="02020603050405020304" pitchFamily="18" charset="0"/>
                <a:cs typeface="Times New Roman" panose="02020603050405020304" pitchFamily="18" charset="0"/>
              </a:rPr>
              <a:t>Infant.Mortality</a:t>
            </a:r>
            <a:r>
              <a:rPr lang="en-US" dirty="0" smtClean="0">
                <a:latin typeface="Times New Roman" panose="02020603050405020304" pitchFamily="18" charset="0"/>
                <a:cs typeface="Times New Roman" panose="02020603050405020304" pitchFamily="18" charset="0"/>
              </a:rPr>
              <a:t> with three levels: low (less than 18.936), medium (between 18.936 and 20.708), and high (greater than 20.708), and regress Fertility on this variable alone, using high as the reference.  What is the interpretation of the value </a:t>
            </a:r>
            <a:r>
              <a:rPr lang="en-US" dirty="0" smtClean="0">
                <a:latin typeface="Times New Roman" panose="02020603050405020304" pitchFamily="18" charset="0"/>
                <a:cs typeface="Times New Roman" panose="02020603050405020304" pitchFamily="18" charset="0"/>
              </a:rPr>
              <a:t>-10.495 in the Estimate Column? </a:t>
            </a:r>
            <a:endParaRPr lang="en-US" dirty="0" smtClean="0">
              <a:latin typeface="Times New Roman" panose="02020603050405020304" pitchFamily="18" charset="0"/>
              <a:cs typeface="Times New Roman" panose="02020603050405020304" pitchFamily="18" charset="0"/>
            </a:endParaRPr>
          </a:p>
          <a:p>
            <a:pPr marL="914400" lvl="1" indent="-457200">
              <a:buFont typeface="+mj-lt"/>
              <a:buAutoNum type="arabicPeriod"/>
            </a:pPr>
            <a:endParaRPr lang="en-US" dirty="0" smtClean="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267933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5840" y="2236126"/>
            <a:ext cx="10149840" cy="1938992"/>
          </a:xfrm>
          <a:prstGeom prst="rect">
            <a:avLst/>
          </a:prstGeom>
          <a:noFill/>
        </p:spPr>
        <p:txBody>
          <a:bodyPr wrap="square" rtlCol="0">
            <a:spAutoFit/>
          </a:bodyPr>
          <a:lstStyle/>
          <a:p>
            <a:pPr algn="ctr"/>
            <a:r>
              <a:rPr lang="en-US" sz="4000" b="1" dirty="0" smtClean="0">
                <a:latin typeface="Times New Roman" panose="02020603050405020304" pitchFamily="18" charset="0"/>
                <a:cs typeface="Times New Roman" panose="02020603050405020304" pitchFamily="18" charset="0"/>
              </a:rPr>
              <a:t>Part I: </a:t>
            </a:r>
          </a:p>
          <a:p>
            <a:pPr algn="ctr"/>
            <a:r>
              <a:rPr lang="en-US" sz="4000" b="1" dirty="0" smtClean="0">
                <a:latin typeface="Times New Roman" panose="02020603050405020304" pitchFamily="18" charset="0"/>
                <a:cs typeface="Times New Roman" panose="02020603050405020304" pitchFamily="18" charset="0"/>
              </a:rPr>
              <a:t>The Multivariate Linear Model </a:t>
            </a:r>
          </a:p>
          <a:p>
            <a:pPr algn="ctr"/>
            <a:r>
              <a:rPr lang="en-US" sz="4000" b="1" dirty="0" smtClean="0">
                <a:latin typeface="Times New Roman" panose="02020603050405020304" pitchFamily="18" charset="0"/>
                <a:cs typeface="Times New Roman" panose="02020603050405020304" pitchFamily="18" charset="0"/>
              </a:rPr>
              <a:t>Specification, Estimation, &amp; Validation in R</a:t>
            </a:r>
            <a:endParaRPr lang="en-US"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1013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0017369"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The Multivariate Linear Model</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TextBox 2"/>
              <p:cNvSpPr txBox="1"/>
              <p:nvPr/>
            </p:nvSpPr>
            <p:spPr>
              <a:xfrm>
                <a:off x="292557" y="1100518"/>
                <a:ext cx="11578459" cy="4301562"/>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Standard multivariate regression modeling procedure which seeks to relate two or more random variables through a linear combination of estimable effects.</a:t>
                </a:r>
              </a:p>
              <a:p>
                <a:endParaRPr lang="en-US" dirty="0"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𝑌</m:t>
                          </m:r>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0</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1</m:t>
                          </m:r>
                        </m:sub>
                      </m:sSub>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1</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2</m:t>
                          </m:r>
                        </m:sub>
                      </m:sSub>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2</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𝑁</m:t>
                          </m:r>
                        </m:sub>
                      </m:sSub>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𝑁</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𝜀</m:t>
                          </m:r>
                        </m:e>
                        <m:sub>
                          <m:r>
                            <a:rPr lang="en-US" b="0" i="1" smtClean="0">
                              <a:latin typeface="Cambria Math" panose="02040503050406030204" pitchFamily="18" charset="0"/>
                              <a:cs typeface="Times New Roman" panose="02020603050405020304" pitchFamily="18" charset="0"/>
                            </a:rPr>
                            <m:t>𝑖</m:t>
                          </m:r>
                        </m:sub>
                      </m:sSub>
                    </m:oMath>
                  </m:oMathPara>
                </a14:m>
                <a:endParaRPr lang="en-US" b="0"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In the above, </a:t>
                </a: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𝑌</m:t>
                        </m:r>
                      </m:e>
                      <m:sub>
                        <m:r>
                          <a:rPr lang="en-US" b="0" i="1" smtClean="0">
                            <a:latin typeface="Cambria Math" panose="02040503050406030204" pitchFamily="18" charset="0"/>
                            <a:cs typeface="Times New Roman" panose="02020603050405020304" pitchFamily="18" charset="0"/>
                          </a:rPr>
                          <m:t>𝑖</m:t>
                        </m:r>
                      </m:sub>
                    </m:sSub>
                  </m:oMath>
                </a14:m>
                <a:r>
                  <a:rPr lang="en-US" dirty="0" smtClean="0">
                    <a:latin typeface="Times New Roman" panose="02020603050405020304" pitchFamily="18" charset="0"/>
                    <a:cs typeface="Times New Roman" panose="02020603050405020304" pitchFamily="18" charset="0"/>
                  </a:rPr>
                  <a:t> indicates the </a:t>
                </a:r>
                <a14:m>
                  <m:oMath xmlns:m="http://schemas.openxmlformats.org/officeDocument/2006/math">
                    <m:r>
                      <a:rPr lang="en-US" b="0" i="1" smtClean="0">
                        <a:latin typeface="Cambria Math" panose="02040503050406030204" pitchFamily="18" charset="0"/>
                        <a:cs typeface="Times New Roman" panose="02020603050405020304" pitchFamily="18" charset="0"/>
                      </a:rPr>
                      <m:t>𝑖</m:t>
                    </m:r>
                  </m:oMath>
                </a14:m>
                <a:r>
                  <a:rPr lang="en-US" baseline="30000" dirty="0" err="1"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observation of a dependent variable, and the series of </a:t>
                </a: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1</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2</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𝑁</m:t>
                            </m:r>
                          </m:sub>
                        </m:sSub>
                      </m:e>
                      <m:sub>
                        <m:r>
                          <a:rPr lang="en-US" b="0" i="1" smtClean="0">
                            <a:latin typeface="Cambria Math" panose="02040503050406030204" pitchFamily="18" charset="0"/>
                            <a:cs typeface="Times New Roman" panose="02020603050405020304" pitchFamily="18" charset="0"/>
                          </a:rPr>
                          <m:t>𝑖</m:t>
                        </m:r>
                      </m:sub>
                    </m:sSub>
                  </m:oMath>
                </a14:m>
                <a:r>
                  <a:rPr lang="en-US" dirty="0" smtClean="0">
                    <a:latin typeface="Times New Roman" panose="02020603050405020304" pitchFamily="18" charset="0"/>
                    <a:cs typeface="Times New Roman" panose="02020603050405020304" pitchFamily="18" charset="0"/>
                  </a:rPr>
                  <a:t> indicate the </a:t>
                </a:r>
                <a14:m>
                  <m:oMath xmlns:m="http://schemas.openxmlformats.org/officeDocument/2006/math">
                    <m:r>
                      <a:rPr lang="en-US" b="0" i="1" smtClean="0">
                        <a:latin typeface="Cambria Math" panose="02040503050406030204" pitchFamily="18" charset="0"/>
                        <a:cs typeface="Times New Roman" panose="02020603050405020304" pitchFamily="18" charset="0"/>
                      </a:rPr>
                      <m:t>𝑖</m:t>
                    </m:r>
                  </m:oMath>
                </a14:m>
                <a:r>
                  <a:rPr lang="en-US" baseline="30000" dirty="0" err="1" smtClean="0">
                    <a:latin typeface="Times New Roman" panose="02020603050405020304" pitchFamily="18" charset="0"/>
                    <a:cs typeface="Times New Roman" panose="02020603050405020304" pitchFamily="18" charset="0"/>
                  </a:rPr>
                  <a:t>th</a:t>
                </a:r>
                <a:r>
                  <a:rPr lang="en-US" baseline="300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observations of independent variables, in the modeling sense.  </a:t>
                </a: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0</m:t>
                        </m:r>
                      </m:sub>
                    </m:sSub>
                  </m:oMath>
                </a14:m>
                <a:r>
                  <a:rPr lang="en-US" dirty="0" smtClean="0">
                    <a:latin typeface="Times New Roman" panose="02020603050405020304" pitchFamily="18" charset="0"/>
                    <a:cs typeface="Times New Roman" panose="02020603050405020304" pitchFamily="18" charset="0"/>
                  </a:rPr>
                  <a:t> is an estimable intercept, and the </a:t>
                </a: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1</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2</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𝑁</m:t>
                        </m:r>
                      </m:sub>
                    </m:sSub>
                  </m:oMath>
                </a14:m>
                <a:r>
                  <a:rPr lang="en-US" dirty="0" smtClean="0">
                    <a:latin typeface="Times New Roman" panose="02020603050405020304" pitchFamily="18" charset="0"/>
                    <a:cs typeface="Times New Roman" panose="02020603050405020304" pitchFamily="18" charset="0"/>
                  </a:rPr>
                  <a:t> are estimable effects (or coefficients). </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Generally the intercept and coefficients are determined by attempting to minimize the residuals for a specific set of observations, which reduces to an optimization problem, luckily </a:t>
                </a:r>
                <a:r>
                  <a:rPr lang="en-US" dirty="0" smtClean="0">
                    <a:latin typeface="Courier New" panose="02070309020205020404" pitchFamily="49" charset="0"/>
                    <a:cs typeface="Courier New" panose="02070309020205020404" pitchFamily="49" charset="0"/>
                  </a:rPr>
                  <a:t>R</a:t>
                </a:r>
                <a:r>
                  <a:rPr lang="en-US" dirty="0" smtClean="0">
                    <a:latin typeface="Times New Roman" panose="02020603050405020304" pitchFamily="18" charset="0"/>
                    <a:cs typeface="Times New Roman" panose="02020603050405020304" pitchFamily="18" charset="0"/>
                  </a:rPr>
                  <a:t> has in-built methods for estimating these parameters in a variety of different situations. </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Due to the manner in which the parameters of the linear model (</a:t>
                </a:r>
                <a14:m>
                  <m:oMath xmlns:m="http://schemas.openxmlformats.org/officeDocument/2006/math">
                    <m:r>
                      <a:rPr lang="en-US" b="0" i="1" smtClean="0">
                        <a:latin typeface="Cambria Math" panose="02040503050406030204" pitchFamily="18" charset="0"/>
                        <a:cs typeface="Times New Roman" panose="02020603050405020304" pitchFamily="18" charset="0"/>
                      </a:rPr>
                      <m:t>𝛼</m:t>
                    </m:r>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0</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1</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𝑁</m:t>
                        </m:r>
                      </m:sub>
                    </m:sSub>
                  </m:oMath>
                </a14:m>
                <a:r>
                  <a:rPr lang="en-US" dirty="0" smtClean="0">
                    <a:latin typeface="Times New Roman" panose="02020603050405020304" pitchFamily="18" charset="0"/>
                    <a:cs typeface="Times New Roman" panose="02020603050405020304" pitchFamily="18" charset="0"/>
                  </a:rPr>
                  <a:t>) are estimated, there are a few assumptions that must hold, but these will be discussed in more detail in a later slide.  </a:t>
                </a:r>
                <a:endParaRPr lang="en-US" dirty="0">
                  <a:latin typeface="Times New Roman" panose="02020603050405020304" pitchFamily="18" charset="0"/>
                  <a:cs typeface="Times New Roman" panose="02020603050405020304"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292557" y="1100518"/>
                <a:ext cx="11578459" cy="4301562"/>
              </a:xfrm>
              <a:prstGeom prst="rect">
                <a:avLst/>
              </a:prstGeom>
              <a:blipFill>
                <a:blip r:embed="rId2"/>
                <a:stretch>
                  <a:fillRect l="-369" t="-851" b="-1418"/>
                </a:stretch>
              </a:blipFill>
            </p:spPr>
            <p:txBody>
              <a:bodyPr/>
              <a:lstStyle/>
              <a:p>
                <a:r>
                  <a:rPr lang="en-US">
                    <a:noFill/>
                  </a:rPr>
                  <a:t> </a:t>
                </a:r>
              </a:p>
            </p:txBody>
          </p:sp>
        </mc:Fallback>
      </mc:AlternateContent>
    </p:spTree>
    <p:extLst>
      <p:ext uri="{BB962C8B-B14F-4D97-AF65-F5344CB8AC3E}">
        <p14:creationId xmlns:p14="http://schemas.microsoft.com/office/powerpoint/2010/main" val="3652867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0017369"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The Multivariate Linear Model in R Example (Iris Data)</a:t>
            </a:r>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09798" y="865848"/>
            <a:ext cx="11409770"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There are many built in datasets in R, for this example I will use the </a:t>
            </a:r>
            <a:r>
              <a:rPr lang="en-US" dirty="0" smtClean="0">
                <a:latin typeface="Courier New" panose="02070309020205020404" pitchFamily="49" charset="0"/>
                <a:cs typeface="Courier New" panose="02070309020205020404" pitchFamily="49" charset="0"/>
              </a:rPr>
              <a:t>iris</a:t>
            </a:r>
            <a:r>
              <a:rPr lang="en-US" dirty="0" smtClean="0">
                <a:latin typeface="Times New Roman" panose="02020603050405020304" pitchFamily="18" charset="0"/>
                <a:cs typeface="Times New Roman" panose="02020603050405020304" pitchFamily="18" charset="0"/>
              </a:rPr>
              <a:t> dataset. </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669104" y="1578171"/>
            <a:ext cx="7365817" cy="1478090"/>
          </a:xfrm>
          <a:prstGeom prst="rect">
            <a:avLst/>
          </a:prstGeom>
        </p:spPr>
      </p:pic>
      <p:sp>
        <p:nvSpPr>
          <p:cNvPr id="5" name="TextBox 4"/>
          <p:cNvSpPr txBox="1"/>
          <p:nvPr/>
        </p:nvSpPr>
        <p:spPr>
          <a:xfrm>
            <a:off x="509798" y="3308284"/>
            <a:ext cx="11409770"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From the summary, we can see that there are three numerical variables and one categorical, for this first part we will only use the numerical variables, and so we can now subset these into a separate dataset. </a:t>
            </a:r>
            <a:endParaRPr lang="en-US"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509798" y="4652214"/>
            <a:ext cx="5902002" cy="1619998"/>
          </a:xfrm>
          <a:prstGeom prst="rect">
            <a:avLst/>
          </a:prstGeom>
        </p:spPr>
      </p:pic>
      <p:sp>
        <p:nvSpPr>
          <p:cNvPr id="8" name="TextBox 7"/>
          <p:cNvSpPr txBox="1"/>
          <p:nvPr/>
        </p:nvSpPr>
        <p:spPr>
          <a:xfrm>
            <a:off x="542926" y="1831532"/>
            <a:ext cx="2638004" cy="369332"/>
          </a:xfrm>
          <a:prstGeom prst="rect">
            <a:avLst/>
          </a:prstGeom>
          <a:noFill/>
          <a:ln>
            <a:solidFill>
              <a:schemeClr val="tx1"/>
            </a:solidFill>
          </a:ln>
        </p:spPr>
        <p:txBody>
          <a:bodyPr wrap="square" rtlCol="0">
            <a:spAutoFit/>
          </a:bodyPr>
          <a:lstStyle/>
          <a:p>
            <a:r>
              <a:rPr lang="en-US" b="1" dirty="0" smtClean="0">
                <a:latin typeface="Courier New" panose="02070309020205020404" pitchFamily="49" charset="0"/>
                <a:cs typeface="Courier New" panose="02070309020205020404" pitchFamily="49" charset="0"/>
              </a:rPr>
              <a:t>R&gt; </a:t>
            </a:r>
            <a:r>
              <a:rPr lang="en-US" dirty="0" smtClean="0">
                <a:latin typeface="Courier New" panose="02070309020205020404" pitchFamily="49" charset="0"/>
                <a:cs typeface="Courier New" panose="02070309020205020404" pitchFamily="49" charset="0"/>
              </a:rPr>
              <a:t>summary(iris)</a:t>
            </a:r>
            <a:endParaRPr lang="en-US" dirty="0">
              <a:latin typeface="Courier New" panose="02070309020205020404" pitchFamily="49" charset="0"/>
              <a:cs typeface="Courier New" panose="02070309020205020404" pitchFamily="49" charset="0"/>
            </a:endParaRPr>
          </a:p>
        </p:txBody>
      </p:sp>
      <p:cxnSp>
        <p:nvCxnSpPr>
          <p:cNvPr id="9" name="Straight Arrow Connector 8"/>
          <p:cNvCxnSpPr>
            <a:stCxn id="8" idx="3"/>
          </p:cNvCxnSpPr>
          <p:nvPr/>
        </p:nvCxnSpPr>
        <p:spPr>
          <a:xfrm>
            <a:off x="3180930" y="2016198"/>
            <a:ext cx="1496267" cy="3278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7048162" y="4482282"/>
            <a:ext cx="2936820" cy="646331"/>
          </a:xfrm>
          <a:prstGeom prst="rect">
            <a:avLst/>
          </a:prstGeom>
          <a:noFill/>
          <a:ln>
            <a:solidFill>
              <a:schemeClr val="tx1"/>
            </a:solidFill>
          </a:ln>
        </p:spPr>
        <p:txBody>
          <a:bodyPr wrap="square" rtlCol="0">
            <a:spAutoFit/>
          </a:bodyPr>
          <a:lstStyle/>
          <a:p>
            <a:r>
              <a:rPr lang="en-US" b="1" dirty="0" smtClean="0">
                <a:latin typeface="Courier New" panose="02070309020205020404" pitchFamily="49" charset="0"/>
                <a:cs typeface="Courier New" panose="02070309020205020404" pitchFamily="49" charset="0"/>
              </a:rPr>
              <a:t>R&gt; </a:t>
            </a:r>
            <a:r>
              <a:rPr lang="en-US" dirty="0" err="1" smtClean="0">
                <a:latin typeface="Courier New" panose="02070309020205020404" pitchFamily="49" charset="0"/>
                <a:cs typeface="Courier New" panose="02070309020205020404" pitchFamily="49" charset="0"/>
              </a:rPr>
              <a:t>irisn</a:t>
            </a:r>
            <a:r>
              <a:rPr lang="en-US" dirty="0" smtClean="0">
                <a:latin typeface="Courier New" panose="02070309020205020404" pitchFamily="49" charset="0"/>
                <a:cs typeface="Courier New" panose="02070309020205020404" pitchFamily="49" charset="0"/>
              </a:rPr>
              <a:t>=iris[,1:4]</a:t>
            </a:r>
          </a:p>
          <a:p>
            <a:r>
              <a:rPr lang="en-US" b="1" dirty="0">
                <a:latin typeface="Courier New" panose="02070309020205020404" pitchFamily="49" charset="0"/>
                <a:cs typeface="Courier New" panose="02070309020205020404" pitchFamily="49" charset="0"/>
              </a:rPr>
              <a:t>R&gt; </a:t>
            </a:r>
            <a:r>
              <a:rPr lang="en-US" dirty="0" smtClean="0">
                <a:latin typeface="Courier New" panose="02070309020205020404" pitchFamily="49" charset="0"/>
                <a:cs typeface="Courier New" panose="02070309020205020404" pitchFamily="49" charset="0"/>
              </a:rPr>
              <a:t>summary(iris)</a:t>
            </a:r>
            <a:endParaRPr lang="en-US" dirty="0">
              <a:latin typeface="Courier New" panose="02070309020205020404" pitchFamily="49" charset="0"/>
              <a:cs typeface="Courier New" panose="02070309020205020404" pitchFamily="49" charset="0"/>
            </a:endParaRPr>
          </a:p>
        </p:txBody>
      </p:sp>
      <p:cxnSp>
        <p:nvCxnSpPr>
          <p:cNvPr id="12" name="Straight Arrow Connector 11"/>
          <p:cNvCxnSpPr>
            <a:stCxn id="11" idx="1"/>
            <a:endCxn id="6" idx="3"/>
          </p:cNvCxnSpPr>
          <p:nvPr/>
        </p:nvCxnSpPr>
        <p:spPr>
          <a:xfrm flipH="1">
            <a:off x="6411800" y="4805448"/>
            <a:ext cx="636362" cy="6567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31778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0017369"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The Multivariate Linear Model in R Example (Iris Data)</a:t>
            </a:r>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68579" y="3342527"/>
            <a:ext cx="3213297" cy="2308324"/>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When considering a linear model, it is often very helpful to produce scatterplots of the various pairings of variables to determine the dependence structure, which we can do with the built-in pairs() function in base R.</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TextBox 6"/>
              <p:cNvSpPr txBox="1"/>
              <p:nvPr/>
            </p:nvSpPr>
            <p:spPr>
              <a:xfrm>
                <a:off x="509798" y="890652"/>
                <a:ext cx="11409770"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To get even more information about a dataset using the help(</a:t>
                </a:r>
                <a14:m>
                  <m:oMath xmlns:m="http://schemas.openxmlformats.org/officeDocument/2006/math">
                    <m:r>
                      <a:rPr lang="en-US" b="0" i="1" smtClean="0">
                        <a:latin typeface="Cambria Math" panose="02040503050406030204" pitchFamily="18" charset="0"/>
                        <a:cs typeface="Times New Roman" panose="02020603050405020304" pitchFamily="18" charset="0"/>
                      </a:rPr>
                      <m:t>⋅</m:t>
                    </m:r>
                  </m:oMath>
                </a14:m>
                <a:r>
                  <a:rPr lang="en-US" dirty="0" smtClean="0">
                    <a:latin typeface="Times New Roman" panose="02020603050405020304" pitchFamily="18" charset="0"/>
                    <a:cs typeface="Times New Roman" panose="02020603050405020304" pitchFamily="18" charset="0"/>
                  </a:rPr>
                  <a:t>) function with </a:t>
                </a:r>
                <a14:m>
                  <m:oMath xmlns:m="http://schemas.openxmlformats.org/officeDocument/2006/math">
                    <m:r>
                      <a:rPr lang="en-US" b="0" i="1" smtClean="0">
                        <a:latin typeface="Cambria Math" panose="02040503050406030204" pitchFamily="18" charset="0"/>
                        <a:cs typeface="Times New Roman" panose="02020603050405020304" pitchFamily="18" charset="0"/>
                      </a:rPr>
                      <m:t>⋅</m:t>
                    </m:r>
                  </m:oMath>
                </a14:m>
                <a:r>
                  <a:rPr lang="en-US" dirty="0" smtClean="0">
                    <a:latin typeface="Times New Roman" panose="02020603050405020304" pitchFamily="18" charset="0"/>
                    <a:cs typeface="Times New Roman" panose="02020603050405020304" pitchFamily="18" charset="0"/>
                  </a:rPr>
                  <a:t> replaced by the dataset name will bring up the help entry which usually will contain information about the dataset. </a:t>
                </a:r>
              </a:p>
              <a:p>
                <a:endParaRPr lang="en-US" dirty="0">
                  <a:latin typeface="Times New Roman" panose="02020603050405020304" pitchFamily="18" charset="0"/>
                  <a:cs typeface="Times New Roman" panose="02020603050405020304"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509798" y="890652"/>
                <a:ext cx="11409770" cy="923330"/>
              </a:xfrm>
              <a:prstGeom prst="rect">
                <a:avLst/>
              </a:prstGeom>
              <a:blipFill>
                <a:blip r:embed="rId2"/>
                <a:stretch>
                  <a:fillRect l="-374" t="-3289"/>
                </a:stretch>
              </a:blipFill>
            </p:spPr>
            <p:txBody>
              <a:bodyPr/>
              <a:lstStyle/>
              <a:p>
                <a:r>
                  <a:rPr lang="en-US">
                    <a:noFill/>
                  </a:rPr>
                  <a:t> </a:t>
                </a:r>
              </a:p>
            </p:txBody>
          </p:sp>
        </mc:Fallback>
      </mc:AlternateContent>
      <p:pic>
        <p:nvPicPr>
          <p:cNvPr id="8" name="Picture 7"/>
          <p:cNvPicPr>
            <a:picLocks noChangeAspect="1"/>
          </p:cNvPicPr>
          <p:nvPr/>
        </p:nvPicPr>
        <p:blipFill>
          <a:blip r:embed="rId3"/>
          <a:stretch>
            <a:fillRect/>
          </a:stretch>
        </p:blipFill>
        <p:spPr>
          <a:xfrm>
            <a:off x="6173464" y="1579995"/>
            <a:ext cx="5163477" cy="1492954"/>
          </a:xfrm>
          <a:prstGeom prst="rect">
            <a:avLst/>
          </a:prstGeom>
        </p:spPr>
      </p:pic>
      <p:sp>
        <p:nvSpPr>
          <p:cNvPr id="9" name="TextBox 8"/>
          <p:cNvSpPr txBox="1"/>
          <p:nvPr/>
        </p:nvSpPr>
        <p:spPr>
          <a:xfrm>
            <a:off x="2492347" y="1813982"/>
            <a:ext cx="2184850" cy="369332"/>
          </a:xfrm>
          <a:prstGeom prst="rect">
            <a:avLst/>
          </a:prstGeom>
          <a:noFill/>
          <a:ln>
            <a:solidFill>
              <a:schemeClr val="tx1"/>
            </a:solidFill>
          </a:ln>
        </p:spPr>
        <p:txBody>
          <a:bodyPr wrap="square" rtlCol="0">
            <a:spAutoFit/>
          </a:bodyPr>
          <a:lstStyle/>
          <a:p>
            <a:r>
              <a:rPr lang="en-US" b="1" dirty="0" smtClean="0">
                <a:latin typeface="Courier New" panose="02070309020205020404" pitchFamily="49" charset="0"/>
                <a:cs typeface="Courier New" panose="02070309020205020404" pitchFamily="49" charset="0"/>
              </a:rPr>
              <a:t>R&gt; </a:t>
            </a:r>
            <a:r>
              <a:rPr lang="en-US" dirty="0" smtClean="0">
                <a:latin typeface="Courier New" panose="02070309020205020404" pitchFamily="49" charset="0"/>
                <a:cs typeface="Courier New" panose="02070309020205020404" pitchFamily="49" charset="0"/>
              </a:rPr>
              <a:t>help(iris)</a:t>
            </a:r>
            <a:endParaRPr lang="en-US" dirty="0">
              <a:latin typeface="Courier New" panose="02070309020205020404" pitchFamily="49" charset="0"/>
              <a:cs typeface="Courier New" panose="02070309020205020404" pitchFamily="49" charset="0"/>
            </a:endParaRPr>
          </a:p>
        </p:txBody>
      </p:sp>
      <p:cxnSp>
        <p:nvCxnSpPr>
          <p:cNvPr id="11" name="Straight Arrow Connector 10"/>
          <p:cNvCxnSpPr>
            <a:stCxn id="9" idx="3"/>
            <a:endCxn id="8" idx="1"/>
          </p:cNvCxnSpPr>
          <p:nvPr/>
        </p:nvCxnSpPr>
        <p:spPr>
          <a:xfrm>
            <a:off x="4677197" y="1998648"/>
            <a:ext cx="1496267" cy="3278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5" name="Picture 14"/>
          <p:cNvPicPr>
            <a:picLocks noChangeAspect="1"/>
          </p:cNvPicPr>
          <p:nvPr/>
        </p:nvPicPr>
        <p:blipFill>
          <a:blip r:embed="rId4"/>
          <a:stretch>
            <a:fillRect/>
          </a:stretch>
        </p:blipFill>
        <p:spPr>
          <a:xfrm>
            <a:off x="3867994" y="3406230"/>
            <a:ext cx="3619748" cy="2997729"/>
          </a:xfrm>
          <a:prstGeom prst="rect">
            <a:avLst/>
          </a:prstGeom>
        </p:spPr>
      </p:pic>
      <p:sp>
        <p:nvSpPr>
          <p:cNvPr id="16" name="TextBox 15"/>
          <p:cNvSpPr txBox="1"/>
          <p:nvPr/>
        </p:nvSpPr>
        <p:spPr>
          <a:xfrm>
            <a:off x="8406276" y="3406230"/>
            <a:ext cx="2428959" cy="369332"/>
          </a:xfrm>
          <a:prstGeom prst="rect">
            <a:avLst/>
          </a:prstGeom>
          <a:noFill/>
          <a:ln>
            <a:solidFill>
              <a:schemeClr val="tx1"/>
            </a:solidFill>
          </a:ln>
        </p:spPr>
        <p:txBody>
          <a:bodyPr wrap="square" rtlCol="0">
            <a:spAutoFit/>
          </a:bodyPr>
          <a:lstStyle/>
          <a:p>
            <a:r>
              <a:rPr lang="en-US" b="1" dirty="0" smtClean="0">
                <a:latin typeface="Courier New" panose="02070309020205020404" pitchFamily="49" charset="0"/>
                <a:cs typeface="Courier New" panose="02070309020205020404" pitchFamily="49" charset="0"/>
              </a:rPr>
              <a:t>R&gt; </a:t>
            </a:r>
            <a:r>
              <a:rPr lang="en-US" dirty="0" smtClean="0">
                <a:latin typeface="Courier New" panose="02070309020205020404" pitchFamily="49" charset="0"/>
                <a:cs typeface="Courier New" panose="02070309020205020404" pitchFamily="49" charset="0"/>
              </a:rPr>
              <a:t>pairs(</a:t>
            </a:r>
            <a:r>
              <a:rPr lang="en-US" dirty="0" err="1" smtClean="0">
                <a:latin typeface="Courier New" panose="02070309020205020404" pitchFamily="49" charset="0"/>
                <a:cs typeface="Courier New" panose="02070309020205020404" pitchFamily="49" charset="0"/>
              </a:rPr>
              <a:t>irisn</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cxnSp>
        <p:nvCxnSpPr>
          <p:cNvPr id="17" name="Straight Arrow Connector 16"/>
          <p:cNvCxnSpPr>
            <a:stCxn id="16" idx="1"/>
            <a:endCxn id="15" idx="3"/>
          </p:cNvCxnSpPr>
          <p:nvPr/>
        </p:nvCxnSpPr>
        <p:spPr>
          <a:xfrm flipH="1">
            <a:off x="7487742" y="3590896"/>
            <a:ext cx="918534" cy="13141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TextBox 21"/>
          <p:cNvSpPr txBox="1"/>
          <p:nvPr/>
        </p:nvSpPr>
        <p:spPr>
          <a:xfrm>
            <a:off x="7954471" y="4304930"/>
            <a:ext cx="4102661"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We can see an apparent linear trend between </a:t>
            </a:r>
            <a:r>
              <a:rPr lang="en-US" dirty="0" err="1" smtClean="0">
                <a:latin typeface="Times New Roman" panose="02020603050405020304" pitchFamily="18" charset="0"/>
                <a:cs typeface="Times New Roman" panose="02020603050405020304" pitchFamily="18" charset="0"/>
              </a:rPr>
              <a:t>sepal.length</a:t>
            </a:r>
            <a:r>
              <a:rPr lang="en-US" dirty="0" smtClean="0">
                <a:latin typeface="Times New Roman" panose="02020603050405020304" pitchFamily="18" charset="0"/>
                <a:cs typeface="Times New Roman" panose="02020603050405020304" pitchFamily="18" charset="0"/>
              </a:rPr>
              <a:t> and the other variables, indicating a linear model may be appropriate.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1077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0017369"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The Multivariate Linear Model in R Example (Iris Data)</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TextBox 6"/>
              <p:cNvSpPr txBox="1"/>
              <p:nvPr/>
            </p:nvSpPr>
            <p:spPr>
              <a:xfrm>
                <a:off x="509798" y="890652"/>
                <a:ext cx="11409770" cy="54666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Its always a good idea to write down the model we will be estimating the effects of ahead of time, and label everything to make sure that we have a good understanding of the results of the estimation procedure in R (note that this is not practical in some cases with many variables). </a:t>
                </a:r>
              </a:p>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𝑌</m:t>
                          </m:r>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0</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1</m:t>
                          </m:r>
                        </m:sub>
                      </m:sSub>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1</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2</m:t>
                          </m:r>
                        </m:sub>
                      </m:sSub>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2</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3</m:t>
                          </m:r>
                        </m:sub>
                      </m:sSub>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3</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𝜀</m:t>
                          </m:r>
                        </m:e>
                        <m:sub>
                          <m:r>
                            <a:rPr lang="en-US" b="0" i="1" smtClean="0">
                              <a:latin typeface="Cambria Math" panose="02040503050406030204" pitchFamily="18" charset="0"/>
                              <a:cs typeface="Times New Roman" panose="02020603050405020304" pitchFamily="18" charset="0"/>
                            </a:rPr>
                            <m:t>𝑖</m:t>
                          </m:r>
                        </m:sub>
                      </m:sSub>
                    </m:oMath>
                  </m:oMathPara>
                </a14:m>
                <a:endParaRPr lang="en-US" dirty="0" smtClean="0">
                  <a:latin typeface="Times New Roman" panose="02020603050405020304" pitchFamily="18" charset="0"/>
                  <a:cs typeface="Times New Roman" panose="02020603050405020304" pitchFamily="18" charset="0"/>
                </a:endParaRPr>
              </a:p>
              <a:p>
                <a:pPr algn="ct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𝑌</m:t>
                        </m:r>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 :</m:t>
                    </m:r>
                  </m:oMath>
                </a14:m>
                <a:r>
                  <a:rPr lang="en-US" dirty="0" smtClean="0">
                    <a:latin typeface="Times New Roman" panose="02020603050405020304" pitchFamily="18" charset="0"/>
                    <a:cs typeface="Times New Roman" panose="02020603050405020304" pitchFamily="18" charset="0"/>
                  </a:rPr>
                  <a:t> sepal length (cm) of the </a:t>
                </a:r>
                <a14:m>
                  <m:oMath xmlns:m="http://schemas.openxmlformats.org/officeDocument/2006/math">
                    <m:r>
                      <a:rPr lang="en-US" i="1" dirty="0" smtClean="0">
                        <a:latin typeface="Cambria Math" panose="02040503050406030204" pitchFamily="18" charset="0"/>
                        <a:cs typeface="Times New Roman" panose="02020603050405020304" pitchFamily="18" charset="0"/>
                      </a:rPr>
                      <m:t>𝑖</m:t>
                    </m:r>
                  </m:oMath>
                </a14:m>
                <a:r>
                  <a:rPr lang="en-US" baseline="30000" dirty="0" err="1" smtClean="0">
                    <a:latin typeface="Times New Roman" panose="02020603050405020304" pitchFamily="18" charset="0"/>
                    <a:cs typeface="Times New Roman" panose="02020603050405020304" pitchFamily="18" charset="0"/>
                  </a:rPr>
                  <a:t>th</a:t>
                </a:r>
                <a:r>
                  <a:rPr lang="en-US" baseline="300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observed iris.</a:t>
                </a:r>
              </a:p>
              <a:p>
                <a:pPr algn="ct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1</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 :</m:t>
                    </m:r>
                  </m:oMath>
                </a14:m>
                <a:r>
                  <a:rPr lang="en-US" dirty="0" smtClean="0">
                    <a:latin typeface="Times New Roman" panose="02020603050405020304" pitchFamily="18" charset="0"/>
                    <a:cs typeface="Times New Roman" panose="02020603050405020304" pitchFamily="18" charset="0"/>
                  </a:rPr>
                  <a:t> sepal </a:t>
                </a:r>
                <a:r>
                  <a:rPr lang="en-US" dirty="0">
                    <a:latin typeface="Times New Roman" panose="02020603050405020304" pitchFamily="18" charset="0"/>
                    <a:cs typeface="Times New Roman" panose="02020603050405020304" pitchFamily="18" charset="0"/>
                  </a:rPr>
                  <a:t>width (cm) </a:t>
                </a:r>
                <a:r>
                  <a:rPr lang="en-US" dirty="0" smtClean="0">
                    <a:latin typeface="Times New Roman" panose="02020603050405020304" pitchFamily="18" charset="0"/>
                    <a:cs typeface="Times New Roman" panose="02020603050405020304" pitchFamily="18" charset="0"/>
                  </a:rPr>
                  <a:t>of the </a:t>
                </a:r>
                <a14:m>
                  <m:oMath xmlns:m="http://schemas.openxmlformats.org/officeDocument/2006/math">
                    <m:r>
                      <a:rPr lang="en-US" i="1" dirty="0" smtClean="0">
                        <a:latin typeface="Cambria Math" panose="02040503050406030204" pitchFamily="18" charset="0"/>
                        <a:cs typeface="Times New Roman" panose="02020603050405020304" pitchFamily="18" charset="0"/>
                      </a:rPr>
                      <m:t>𝑖</m:t>
                    </m:r>
                  </m:oMath>
                </a14:m>
                <a:r>
                  <a:rPr lang="en-US" baseline="30000" dirty="0" err="1"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observed iris.</a:t>
                </a:r>
              </a:p>
              <a:p>
                <a:pPr algn="ct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2</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 :</m:t>
                    </m:r>
                  </m:oMath>
                </a14:m>
                <a:r>
                  <a:rPr lang="en-US" dirty="0" smtClean="0">
                    <a:latin typeface="Times New Roman" panose="02020603050405020304" pitchFamily="18" charset="0"/>
                    <a:cs typeface="Times New Roman" panose="02020603050405020304" pitchFamily="18" charset="0"/>
                  </a:rPr>
                  <a:t> petal </a:t>
                </a:r>
                <a:r>
                  <a:rPr lang="en-US" dirty="0">
                    <a:latin typeface="Times New Roman" panose="02020603050405020304" pitchFamily="18" charset="0"/>
                    <a:cs typeface="Times New Roman" panose="02020603050405020304" pitchFamily="18" charset="0"/>
                  </a:rPr>
                  <a:t>length (cm) </a:t>
                </a:r>
                <a:r>
                  <a:rPr lang="en-US" dirty="0" smtClean="0">
                    <a:latin typeface="Times New Roman" panose="02020603050405020304" pitchFamily="18" charset="0"/>
                    <a:cs typeface="Times New Roman" panose="02020603050405020304" pitchFamily="18" charset="0"/>
                  </a:rPr>
                  <a:t>of the </a:t>
                </a:r>
                <a14:m>
                  <m:oMath xmlns:m="http://schemas.openxmlformats.org/officeDocument/2006/math">
                    <m:r>
                      <a:rPr lang="en-US" i="1" dirty="0" smtClean="0">
                        <a:latin typeface="Cambria Math" panose="02040503050406030204" pitchFamily="18" charset="0"/>
                        <a:cs typeface="Times New Roman" panose="02020603050405020304" pitchFamily="18" charset="0"/>
                      </a:rPr>
                      <m:t>𝑖</m:t>
                    </m:r>
                  </m:oMath>
                </a14:m>
                <a:r>
                  <a:rPr lang="en-US" baseline="30000" dirty="0" err="1"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observed iris.</a:t>
                </a:r>
              </a:p>
              <a:p>
                <a:pPr algn="ct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3</m:t>
                            </m:r>
                          </m:sub>
                        </m:sSub>
                      </m:e>
                      <m:sub>
                        <m:r>
                          <a:rPr lang="en-US" b="0" i="1" smtClean="0">
                            <a:latin typeface="Cambria Math" panose="02040503050406030204" pitchFamily="18" charset="0"/>
                            <a:cs typeface="Times New Roman" panose="02020603050405020304" pitchFamily="18" charset="0"/>
                          </a:rPr>
                          <m:t>𝑖</m:t>
                        </m:r>
                      </m:sub>
                    </m:sSub>
                    <m:r>
                      <a:rPr lang="en-US" b="0" i="0" smtClean="0">
                        <a:latin typeface="Cambria Math" panose="02040503050406030204" pitchFamily="18" charset="0"/>
                        <a:cs typeface="Times New Roman" panose="02020603050405020304" pitchFamily="18" charset="0"/>
                      </a:rPr>
                      <m:t> :</m:t>
                    </m:r>
                  </m:oMath>
                </a14:m>
                <a:r>
                  <a:rPr lang="en-US" dirty="0" smtClean="0">
                    <a:latin typeface="Times New Roman" panose="02020603050405020304" pitchFamily="18" charset="0"/>
                    <a:cs typeface="Times New Roman" panose="02020603050405020304" pitchFamily="18" charset="0"/>
                  </a:rPr>
                  <a:t> petal </a:t>
                </a:r>
                <a:r>
                  <a:rPr lang="en-US" dirty="0">
                    <a:latin typeface="Times New Roman" panose="02020603050405020304" pitchFamily="18" charset="0"/>
                    <a:cs typeface="Times New Roman" panose="02020603050405020304" pitchFamily="18" charset="0"/>
                  </a:rPr>
                  <a:t>width (cm) </a:t>
                </a:r>
                <a:r>
                  <a:rPr lang="en-US" dirty="0" smtClean="0">
                    <a:latin typeface="Times New Roman" panose="02020603050405020304" pitchFamily="18" charset="0"/>
                    <a:cs typeface="Times New Roman" panose="02020603050405020304" pitchFamily="18" charset="0"/>
                  </a:rPr>
                  <a:t>of the </a:t>
                </a:r>
                <a14:m>
                  <m:oMath xmlns:m="http://schemas.openxmlformats.org/officeDocument/2006/math">
                    <m:r>
                      <a:rPr lang="en-US" i="1" dirty="0" smtClean="0">
                        <a:latin typeface="Cambria Math" panose="02040503050406030204" pitchFamily="18" charset="0"/>
                        <a:cs typeface="Times New Roman" panose="02020603050405020304" pitchFamily="18" charset="0"/>
                      </a:rPr>
                      <m:t>𝑖</m:t>
                    </m:r>
                  </m:oMath>
                </a14:m>
                <a:r>
                  <a:rPr lang="en-US" baseline="30000" dirty="0" err="1"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observed iris.</a:t>
                </a:r>
              </a:p>
              <a:p>
                <a:pPr algn="ct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𝜀</m:t>
                        </m:r>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 :</m:t>
                    </m:r>
                  </m:oMath>
                </a14:m>
                <a:r>
                  <a:rPr lang="en-US" dirty="0" smtClean="0">
                    <a:latin typeface="Times New Roman" panose="02020603050405020304" pitchFamily="18" charset="0"/>
                    <a:cs typeface="Times New Roman" panose="02020603050405020304" pitchFamily="18" charset="0"/>
                  </a:rPr>
                  <a:t> The random error associated with the </a:t>
                </a:r>
                <a14:m>
                  <m:oMath xmlns:m="http://schemas.openxmlformats.org/officeDocument/2006/math">
                    <m:r>
                      <a:rPr lang="en-US" b="0" i="1" smtClean="0">
                        <a:latin typeface="Cambria Math" panose="02040503050406030204" pitchFamily="18" charset="0"/>
                        <a:cs typeface="Times New Roman" panose="02020603050405020304" pitchFamily="18" charset="0"/>
                      </a:rPr>
                      <m:t>𝑖</m:t>
                    </m:r>
                  </m:oMath>
                </a14:m>
                <a:r>
                  <a:rPr lang="en-US" baseline="30000" dirty="0" err="1"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observation.</a:t>
                </a:r>
              </a:p>
              <a:p>
                <a:pPr algn="ct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Writing the full model ahead of time also helps when interpreting the results, and in potentially finding alternative modeling approaches for the data.  This linear model can be specified in R using an R object known as a formula. </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You can specify formulae within the </a:t>
                </a:r>
                <a:r>
                  <a:rPr lang="en-US" dirty="0" err="1" smtClean="0">
                    <a:latin typeface="Times New Roman" panose="02020603050405020304" pitchFamily="18" charset="0"/>
                    <a:cs typeface="Times New Roman" panose="02020603050405020304" pitchFamily="18" charset="0"/>
                  </a:rPr>
                  <a:t>glm</a:t>
                </a:r>
                <a:r>
                  <a:rPr lang="en-US" dirty="0" smtClean="0">
                    <a:latin typeface="Times New Roman" panose="02020603050405020304" pitchFamily="18" charset="0"/>
                    <a:cs typeface="Times New Roman" panose="02020603050405020304" pitchFamily="18" charset="0"/>
                  </a:rPr>
                  <a:t> command itself, but you may wish to construct a procedure which automatically builds formulae from data with columns that you do not know ahead of time, which is where these separate formula objects come in handy.  </a:t>
                </a:r>
              </a:p>
              <a:p>
                <a:endParaRPr lang="en-US" dirty="0">
                  <a:latin typeface="Times New Roman" panose="02020603050405020304" pitchFamily="18" charset="0"/>
                  <a:cs typeface="Times New Roman" panose="02020603050405020304"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509798" y="890652"/>
                <a:ext cx="11409770" cy="5466625"/>
              </a:xfrm>
              <a:prstGeom prst="rect">
                <a:avLst/>
              </a:prstGeom>
              <a:blipFill>
                <a:blip r:embed="rId2"/>
                <a:stretch>
                  <a:fillRect l="-374" t="-557" r="-374"/>
                </a:stretch>
              </a:blipFill>
            </p:spPr>
            <p:txBody>
              <a:bodyPr/>
              <a:lstStyle/>
              <a:p>
                <a:r>
                  <a:rPr lang="en-US">
                    <a:noFill/>
                  </a:rPr>
                  <a:t> </a:t>
                </a:r>
              </a:p>
            </p:txBody>
          </p:sp>
        </mc:Fallback>
      </mc:AlternateContent>
      <p:sp>
        <p:nvSpPr>
          <p:cNvPr id="12" name="TextBox 11"/>
          <p:cNvSpPr txBox="1"/>
          <p:nvPr/>
        </p:nvSpPr>
        <p:spPr>
          <a:xfrm>
            <a:off x="509798" y="4703376"/>
            <a:ext cx="11212863" cy="369332"/>
          </a:xfrm>
          <a:prstGeom prst="rect">
            <a:avLst/>
          </a:prstGeom>
          <a:noFill/>
          <a:ln>
            <a:solidFill>
              <a:schemeClr val="tx1"/>
            </a:solidFill>
          </a:ln>
        </p:spPr>
        <p:txBody>
          <a:bodyPr wrap="square" rtlCol="0">
            <a:spAutoFit/>
          </a:bodyPr>
          <a:lstStyle/>
          <a:p>
            <a:r>
              <a:rPr lang="en-US" b="1" dirty="0" smtClean="0">
                <a:latin typeface="Courier New" panose="02070309020205020404" pitchFamily="49" charset="0"/>
                <a:cs typeface="Courier New" panose="02070309020205020404" pitchFamily="49" charset="0"/>
              </a:rPr>
              <a:t>R&gt; </a:t>
            </a:r>
            <a:r>
              <a:rPr lang="en-US" dirty="0">
                <a:latin typeface="Courier New" panose="02070309020205020404" pitchFamily="49" charset="0"/>
                <a:cs typeface="Courier New" panose="02070309020205020404" pitchFamily="49" charset="0"/>
              </a:rPr>
              <a:t>formula(</a:t>
            </a:r>
            <a:r>
              <a:rPr lang="en-US" dirty="0" err="1">
                <a:latin typeface="Courier New" panose="02070309020205020404" pitchFamily="49" charset="0"/>
                <a:cs typeface="Courier New" panose="02070309020205020404" pitchFamily="49" charset="0"/>
              </a:rPr>
              <a:t>Sepal.Length~Sepal.Width+Petal.Length+Petal.Width</a:t>
            </a:r>
            <a:r>
              <a:rPr lang="en-US" dirty="0">
                <a:latin typeface="Courier New" panose="02070309020205020404" pitchFamily="49" charset="0"/>
                <a:cs typeface="Courier New" panose="02070309020205020404" pitchFamily="49" charset="0"/>
              </a:rPr>
              <a:t>) -&gt; irisn.form1;</a:t>
            </a:r>
          </a:p>
        </p:txBody>
      </p:sp>
    </p:spTree>
    <p:extLst>
      <p:ext uri="{BB962C8B-B14F-4D97-AF65-F5344CB8AC3E}">
        <p14:creationId xmlns:p14="http://schemas.microsoft.com/office/powerpoint/2010/main" val="3706384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9798" y="890652"/>
            <a:ext cx="11409770" cy="2308324"/>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To finally estimate the parameters of the model, and store the resulting calculations in an R object for easy retrieval later use the </a:t>
            </a:r>
            <a:r>
              <a:rPr lang="en-US" dirty="0" err="1" smtClean="0">
                <a:latin typeface="Times New Roman" panose="02020603050405020304" pitchFamily="18" charset="0"/>
                <a:cs typeface="Times New Roman" panose="02020603050405020304" pitchFamily="18" charset="0"/>
              </a:rPr>
              <a:t>glm</a:t>
            </a:r>
            <a:r>
              <a:rPr lang="en-US" dirty="0" smtClean="0">
                <a:latin typeface="Times New Roman" panose="02020603050405020304" pitchFamily="18" charset="0"/>
                <a:cs typeface="Times New Roman" panose="02020603050405020304" pitchFamily="18" charset="0"/>
              </a:rPr>
              <a:t>() function in R.</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To get a text-based summary of the results of the model estimation procedure (stored in irisn.mod1) do either:</a:t>
            </a:r>
          </a:p>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0017369"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The Multivariate Linear Model in R Example (Iris Data)</a:t>
            </a:r>
            <a:endParaRPr lang="en-US"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2071561" y="1697944"/>
            <a:ext cx="6853954" cy="369332"/>
          </a:xfrm>
          <a:prstGeom prst="rect">
            <a:avLst/>
          </a:prstGeom>
          <a:noFill/>
          <a:ln>
            <a:solidFill>
              <a:schemeClr val="tx1"/>
            </a:solidFill>
          </a:ln>
        </p:spPr>
        <p:txBody>
          <a:bodyPr wrap="square" rtlCol="0">
            <a:spAutoFit/>
          </a:bodyPr>
          <a:lstStyle/>
          <a:p>
            <a:r>
              <a:rPr lang="en-US" b="1" dirty="0" smtClean="0">
                <a:latin typeface="Courier New" panose="02070309020205020404" pitchFamily="49" charset="0"/>
                <a:cs typeface="Courier New" panose="02070309020205020404" pitchFamily="49" charset="0"/>
              </a:rPr>
              <a:t>R&gt; </a:t>
            </a:r>
            <a:r>
              <a:rPr lang="en-US" dirty="0" err="1" smtClean="0">
                <a:latin typeface="Courier New" panose="02070309020205020404" pitchFamily="49" charset="0"/>
                <a:cs typeface="Courier New" panose="02070309020205020404" pitchFamily="49" charset="0"/>
              </a:rPr>
              <a:t>glm</a:t>
            </a:r>
            <a:r>
              <a:rPr lang="en-US" dirty="0" smtClean="0">
                <a:latin typeface="Courier New" panose="02070309020205020404" pitchFamily="49" charset="0"/>
                <a:cs typeface="Courier New" panose="02070309020205020404" pitchFamily="49" charset="0"/>
              </a:rPr>
              <a:t>(irisn.form1,data=</a:t>
            </a:r>
            <a:r>
              <a:rPr lang="en-US" dirty="0" err="1" smtClean="0">
                <a:latin typeface="Courier New" panose="02070309020205020404" pitchFamily="49" charset="0"/>
                <a:cs typeface="Courier New" panose="02070309020205020404" pitchFamily="49" charset="0"/>
              </a:rPr>
              <a:t>irisn</a:t>
            </a:r>
            <a:r>
              <a:rPr lang="en-US" dirty="0" smtClean="0">
                <a:latin typeface="Courier New" panose="02070309020205020404" pitchFamily="49" charset="0"/>
                <a:cs typeface="Courier New" panose="02070309020205020404" pitchFamily="49" charset="0"/>
              </a:rPr>
              <a:t>) -&gt; irisn.mod1;</a:t>
            </a:r>
            <a:endParaRPr lang="en-US" dirty="0">
              <a:latin typeface="Courier New" panose="02070309020205020404" pitchFamily="49" charset="0"/>
              <a:cs typeface="Courier New" panose="02070309020205020404" pitchFamily="49" charset="0"/>
            </a:endParaRPr>
          </a:p>
        </p:txBody>
      </p:sp>
      <p:pic>
        <p:nvPicPr>
          <p:cNvPr id="3" name="Picture 2"/>
          <p:cNvPicPr>
            <a:picLocks noChangeAspect="1"/>
          </p:cNvPicPr>
          <p:nvPr/>
        </p:nvPicPr>
        <p:blipFill>
          <a:blip r:embed="rId2"/>
          <a:stretch>
            <a:fillRect/>
          </a:stretch>
        </p:blipFill>
        <p:spPr>
          <a:xfrm>
            <a:off x="6392707" y="3721228"/>
            <a:ext cx="5458498" cy="1805631"/>
          </a:xfrm>
          <a:prstGeom prst="rect">
            <a:avLst/>
          </a:prstGeom>
        </p:spPr>
      </p:pic>
      <p:pic>
        <p:nvPicPr>
          <p:cNvPr id="4" name="Picture 3"/>
          <p:cNvPicPr>
            <a:picLocks noChangeAspect="1"/>
          </p:cNvPicPr>
          <p:nvPr/>
        </p:nvPicPr>
        <p:blipFill>
          <a:blip r:embed="rId3"/>
          <a:stretch>
            <a:fillRect/>
          </a:stretch>
        </p:blipFill>
        <p:spPr>
          <a:xfrm>
            <a:off x="509798" y="3198976"/>
            <a:ext cx="5186995" cy="3480481"/>
          </a:xfrm>
          <a:prstGeom prst="rect">
            <a:avLst/>
          </a:prstGeom>
        </p:spPr>
      </p:pic>
      <p:sp>
        <p:nvSpPr>
          <p:cNvPr id="8" name="TextBox 7"/>
          <p:cNvSpPr txBox="1"/>
          <p:nvPr/>
        </p:nvSpPr>
        <p:spPr>
          <a:xfrm>
            <a:off x="1350022" y="2738064"/>
            <a:ext cx="3335267" cy="369332"/>
          </a:xfrm>
          <a:prstGeom prst="rect">
            <a:avLst/>
          </a:prstGeom>
          <a:noFill/>
          <a:ln>
            <a:solidFill>
              <a:schemeClr val="tx1"/>
            </a:solidFill>
          </a:ln>
        </p:spPr>
        <p:txBody>
          <a:bodyPr wrap="square" rtlCol="0">
            <a:spAutoFit/>
          </a:bodyPr>
          <a:lstStyle/>
          <a:p>
            <a:r>
              <a:rPr lang="en-US" b="1" dirty="0" smtClean="0">
                <a:latin typeface="Courier New" panose="02070309020205020404" pitchFamily="49" charset="0"/>
                <a:cs typeface="Courier New" panose="02070309020205020404" pitchFamily="49" charset="0"/>
              </a:rPr>
              <a:t>R&gt; </a:t>
            </a:r>
            <a:r>
              <a:rPr lang="en-US" dirty="0" smtClean="0">
                <a:latin typeface="Courier New" panose="02070309020205020404" pitchFamily="49" charset="0"/>
                <a:cs typeface="Courier New" panose="02070309020205020404" pitchFamily="49" charset="0"/>
              </a:rPr>
              <a:t>summary(irisn.mod1);</a:t>
            </a:r>
            <a:endParaRPr lang="en-US" dirty="0">
              <a:latin typeface="Courier New" panose="02070309020205020404" pitchFamily="49" charset="0"/>
              <a:cs typeface="Courier New" panose="02070309020205020404" pitchFamily="49" charset="0"/>
            </a:endParaRPr>
          </a:p>
        </p:txBody>
      </p:sp>
      <p:sp>
        <p:nvSpPr>
          <p:cNvPr id="9" name="TextBox 8"/>
          <p:cNvSpPr txBox="1"/>
          <p:nvPr/>
        </p:nvSpPr>
        <p:spPr>
          <a:xfrm>
            <a:off x="8042808" y="3107396"/>
            <a:ext cx="2153155" cy="369332"/>
          </a:xfrm>
          <a:prstGeom prst="rect">
            <a:avLst/>
          </a:prstGeom>
          <a:noFill/>
          <a:ln>
            <a:solidFill>
              <a:schemeClr val="tx1"/>
            </a:solidFill>
          </a:ln>
        </p:spPr>
        <p:txBody>
          <a:bodyPr wrap="square" rtlCol="0">
            <a:spAutoFit/>
          </a:bodyPr>
          <a:lstStyle/>
          <a:p>
            <a:r>
              <a:rPr lang="en-US" b="1" dirty="0" smtClean="0">
                <a:latin typeface="Courier New" panose="02070309020205020404" pitchFamily="49" charset="0"/>
                <a:cs typeface="Courier New" panose="02070309020205020404" pitchFamily="49" charset="0"/>
              </a:rPr>
              <a:t>R&gt; </a:t>
            </a:r>
            <a:r>
              <a:rPr lang="en-US" dirty="0" smtClean="0">
                <a:latin typeface="Courier New" panose="02070309020205020404" pitchFamily="49" charset="0"/>
                <a:cs typeface="Courier New" panose="02070309020205020404" pitchFamily="49" charset="0"/>
              </a:rPr>
              <a:t>irisn.mod1;</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96536782"/>
      </p:ext>
    </p:extLst>
  </p:cSld>
  <p:clrMapOvr>
    <a:masterClrMapping/>
  </p:clrMapOvr>
</p:sld>
</file>

<file path=ppt/theme/theme1.xml><?xml version="1.0" encoding="utf-8"?>
<a:theme xmlns:a="http://schemas.openxmlformats.org/drawingml/2006/main" name="Office Theme">
  <a:themeElements>
    <a:clrScheme name="Custom 1">
      <a:dk1>
        <a:srgbClr val="626462"/>
      </a:dk1>
      <a:lt1>
        <a:srgbClr val="EEF2F3"/>
      </a:lt1>
      <a:dk2>
        <a:srgbClr val="005284"/>
      </a:dk2>
      <a:lt2>
        <a:srgbClr val="EEF2F3"/>
      </a:lt2>
      <a:accent1>
        <a:srgbClr val="005284"/>
      </a:accent1>
      <a:accent2>
        <a:srgbClr val="626462"/>
      </a:accent2>
      <a:accent3>
        <a:srgbClr val="02A3D2"/>
      </a:accent3>
      <a:accent4>
        <a:srgbClr val="3CAF2C"/>
      </a:accent4>
      <a:accent5>
        <a:srgbClr val="8348AD"/>
      </a:accent5>
      <a:accent6>
        <a:srgbClr val="FEFFFF"/>
      </a:accent6>
      <a:hlink>
        <a:srgbClr val="02A3D2"/>
      </a:hlink>
      <a:folHlink>
        <a:srgbClr val="C22AC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2101</TotalTime>
  <Words>5189</Words>
  <Application>Microsoft Office PowerPoint</Application>
  <PresentationFormat>Widescreen</PresentationFormat>
  <Paragraphs>286</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Cambria Math</vt:lpstr>
      <vt:lpstr>Courier New</vt:lpstr>
      <vt:lpstr>Helvetica</vt:lpstr>
      <vt:lpstr>Times New Roman</vt:lpstr>
      <vt:lpstr>Wingdings</vt:lpstr>
      <vt:lpstr>Office Theme</vt:lpstr>
      <vt:lpstr>Introduction to R for Beginners</vt:lpstr>
      <vt:lpstr>Day 2: Section III (Transforming Data, Modeling, Regularization, Variable Selection and Tabulating/Displaying 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Elizabeth Ellen Anderson</dc:creator>
  <cp:lastModifiedBy>Micah Thornton</cp:lastModifiedBy>
  <cp:revision>141</cp:revision>
  <dcterms:created xsi:type="dcterms:W3CDTF">2022-01-26T22:55:45Z</dcterms:created>
  <dcterms:modified xsi:type="dcterms:W3CDTF">2022-05-03T20:56:53Z</dcterms:modified>
</cp:coreProperties>
</file>